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3.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4.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5.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6.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drawings/drawing1.xml" ContentType="application/vnd.openxmlformats-officedocument.drawingml.chartshapes+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drawings/drawing2.xml" ContentType="application/vnd.openxmlformats-officedocument.drawingml.chartshapes+xml"/>
  <Override PartName="/ppt/notesSlides/notesSlide7.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8.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9.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10.xml" ContentType="application/vnd.openxmlformats-officedocument.presentationml.notesSl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11.xml" ContentType="application/vnd.openxmlformats-officedocument.presentationml.notesSl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12.xml" ContentType="application/vnd.openxmlformats-officedocument.presentationml.notesSlid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13.xml" ContentType="application/vnd.openxmlformats-officedocument.presentationml.notesSlid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notesSlides/notesSlide14.xml" ContentType="application/vnd.openxmlformats-officedocument.presentationml.notesSlid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theme/themeOverride1.xml" ContentType="application/vnd.openxmlformats-officedocument.themeOverrid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theme/themeOverride2.xml" ContentType="application/vnd.openxmlformats-officedocument.themeOverride+xml"/>
  <Override PartName="/ppt/drawings/drawing3.xml" ContentType="application/vnd.openxmlformats-officedocument.drawingml.chartshapes+xml"/>
  <Override PartName="/ppt/notesSlides/notesSlide17.xml" ContentType="application/vnd.openxmlformats-officedocument.presentationml.notesSlid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notesSlides/notesSlide18.xml" ContentType="application/vnd.openxmlformats-officedocument.presentationml.notesSlid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notesSlides/notesSlide19.xml" ContentType="application/vnd.openxmlformats-officedocument.presentationml.notesSlid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27.xml" ContentType="application/vnd.openxmlformats-officedocument.drawingml.chart+xml"/>
  <Override PartName="/ppt/notesSlides/notesSlide20.xml" ContentType="application/vnd.openxmlformats-officedocument.presentationml.notesSlide+xml"/>
  <Override PartName="/ppt/charts/chart28.xml" ContentType="application/vnd.openxmlformats-officedocument.drawingml.chart+xml"/>
  <Override PartName="/ppt/charts/style27.xml" ContentType="application/vnd.ms-office.chartstyle+xml"/>
  <Override PartName="/ppt/charts/colors27.xml" ContentType="application/vnd.ms-office.chartcolorstyle+xml"/>
  <Override PartName="/ppt/notesSlides/notesSlide21.xml" ContentType="application/vnd.openxmlformats-officedocument.presentationml.notesSlide+xml"/>
  <Override PartName="/ppt/charts/chart29.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30.xml" ContentType="application/vnd.openxmlformats-officedocument.drawingml.chart+xml"/>
  <Override PartName="/ppt/charts/style29.xml" ContentType="application/vnd.ms-office.chartstyle+xml"/>
  <Override PartName="/ppt/charts/colors29.xml" ContentType="application/vnd.ms-office.chartcolorstyle+xml"/>
  <Override PartName="/ppt/notesSlides/notesSlide22.xml" ContentType="application/vnd.openxmlformats-officedocument.presentationml.notesSlide+xml"/>
  <Override PartName="/ppt/charts/chart31.xml" ContentType="application/vnd.openxmlformats-officedocument.drawingml.chart+xml"/>
  <Override PartName="/ppt/charts/style30.xml" ContentType="application/vnd.ms-office.chartstyle+xml"/>
  <Override PartName="/ppt/charts/colors30.xml" ContentType="application/vnd.ms-office.chartcolorstyle+xml"/>
  <Override PartName="/ppt/theme/themeOverride3.xml" ContentType="application/vnd.openxmlformats-officedocument.themeOverride+xml"/>
  <Override PartName="/ppt/notesSlides/notesSlide23.xml" ContentType="application/vnd.openxmlformats-officedocument.presentationml.notesSlide+xml"/>
  <Override PartName="/ppt/charts/chart32.xml" ContentType="application/vnd.openxmlformats-officedocument.drawingml.chart+xml"/>
  <Override PartName="/ppt/charts/style31.xml" ContentType="application/vnd.ms-office.chartstyle+xml"/>
  <Override PartName="/ppt/charts/colors31.xml" ContentType="application/vnd.ms-office.chartcolorstyle+xml"/>
  <Override PartName="/ppt/theme/themeOverride4.xml" ContentType="application/vnd.openxmlformats-officedocument.themeOverride+xml"/>
  <Override PartName="/ppt/drawings/drawing4.xml" ContentType="application/vnd.openxmlformats-officedocument.drawingml.chartshapes+xml"/>
  <Override PartName="/ppt/charts/chart33.xml" ContentType="application/vnd.openxmlformats-officedocument.drawingml.chart+xml"/>
  <Override PartName="/ppt/charts/style32.xml" ContentType="application/vnd.ms-office.chartstyle+xml"/>
  <Override PartName="/ppt/charts/colors32.xml" ContentType="application/vnd.ms-office.chartcolorstyle+xml"/>
  <Override PartName="/ppt/theme/themeOverride5.xml" ContentType="application/vnd.openxmlformats-officedocument.themeOverride+xml"/>
  <Override PartName="/ppt/drawings/drawing5.xml" ContentType="application/vnd.openxmlformats-officedocument.drawingml.chartshapes+xml"/>
  <Override PartName="/ppt/notesSlides/notesSlide24.xml" ContentType="application/vnd.openxmlformats-officedocument.presentationml.notesSlide+xml"/>
  <Override PartName="/ppt/charts/chart34.xml" ContentType="application/vnd.openxmlformats-officedocument.drawingml.chart+xml"/>
  <Override PartName="/ppt/charts/style33.xml" ContentType="application/vnd.ms-office.chartstyle+xml"/>
  <Override PartName="/ppt/charts/colors33.xml" ContentType="application/vnd.ms-office.chartcolorstyle+xml"/>
  <Override PartName="/ppt/notesSlides/notesSlide25.xml" ContentType="application/vnd.openxmlformats-officedocument.presentationml.notesSlide+xml"/>
  <Override PartName="/ppt/charts/chart35.xml" ContentType="application/vnd.openxmlformats-officedocument.drawingml.chart+xml"/>
  <Override PartName="/ppt/charts/style34.xml" ContentType="application/vnd.ms-office.chartstyle+xml"/>
  <Override PartName="/ppt/charts/colors34.xml" ContentType="application/vnd.ms-office.chartcolorstyle+xml"/>
  <Override PartName="/ppt/theme/themeOverride6.xml" ContentType="application/vnd.openxmlformats-officedocument.themeOverride+xml"/>
  <Override PartName="/ppt/charts/chart36.xml" ContentType="application/vnd.openxmlformats-officedocument.drawingml.chart+xml"/>
  <Override PartName="/ppt/charts/style35.xml" ContentType="application/vnd.ms-office.chartstyle+xml"/>
  <Override PartName="/ppt/charts/colors35.xml" ContentType="application/vnd.ms-office.chartcolorstyle+xml"/>
  <Override PartName="/ppt/theme/themeOverride7.xml" ContentType="application/vnd.openxmlformats-officedocument.themeOverr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4"/>
  </p:notesMasterIdLst>
  <p:sldIdLst>
    <p:sldId id="256" r:id="rId5"/>
    <p:sldId id="265" r:id="rId6"/>
    <p:sldId id="259" r:id="rId7"/>
    <p:sldId id="260" r:id="rId8"/>
    <p:sldId id="261" r:id="rId9"/>
    <p:sldId id="264" r:id="rId10"/>
    <p:sldId id="263" r:id="rId11"/>
    <p:sldId id="262" r:id="rId12"/>
    <p:sldId id="266" r:id="rId13"/>
    <p:sldId id="274" r:id="rId14"/>
    <p:sldId id="267" r:id="rId15"/>
    <p:sldId id="268" r:id="rId16"/>
    <p:sldId id="487" r:id="rId17"/>
    <p:sldId id="490" r:id="rId18"/>
    <p:sldId id="269" r:id="rId19"/>
    <p:sldId id="270" r:id="rId20"/>
    <p:sldId id="271" r:id="rId21"/>
    <p:sldId id="491" r:id="rId22"/>
    <p:sldId id="492" r:id="rId23"/>
    <p:sldId id="493" r:id="rId24"/>
    <p:sldId id="489" r:id="rId25"/>
    <p:sldId id="273" r:id="rId26"/>
    <p:sldId id="275" r:id="rId27"/>
    <p:sldId id="282" r:id="rId28"/>
    <p:sldId id="276" r:id="rId29"/>
    <p:sldId id="277" r:id="rId30"/>
    <p:sldId id="283" r:id="rId31"/>
    <p:sldId id="486" r:id="rId32"/>
    <p:sldId id="258"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3296E"/>
    <a:srgbClr val="95B93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503"/>
    <p:restoredTop sz="72727" autoAdjust="0"/>
  </p:normalViewPr>
  <p:slideViewPr>
    <p:cSldViewPr snapToGrid="0">
      <p:cViewPr varScale="1">
        <p:scale>
          <a:sx n="78" d="100"/>
          <a:sy n="78" d="100"/>
        </p:scale>
        <p:origin x="300"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6/11/relationships/changesInfo" Target="changesInfos/changesInfo1.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urphy, Ginny" userId="c5a6372e-440b-4e7b-a059-6e1ff6428e15" providerId="ADAL" clId="{9B104E3B-2598-44E5-A592-CBB4F1B5CC6D}"/>
    <pc:docChg chg="delSld">
      <pc:chgData name="Murphy, Ginny" userId="c5a6372e-440b-4e7b-a059-6e1ff6428e15" providerId="ADAL" clId="{9B104E3B-2598-44E5-A592-CBB4F1B5CC6D}" dt="2025-04-24T19:25:51.358" v="2" actId="47"/>
      <pc:docMkLst>
        <pc:docMk/>
      </pc:docMkLst>
      <pc:sldChg chg="del">
        <pc:chgData name="Murphy, Ginny" userId="c5a6372e-440b-4e7b-a059-6e1ff6428e15" providerId="ADAL" clId="{9B104E3B-2598-44E5-A592-CBB4F1B5CC6D}" dt="2025-04-24T19:25:47.762" v="0" actId="47"/>
        <pc:sldMkLst>
          <pc:docMk/>
          <pc:sldMk cId="377034234" sldId="278"/>
        </pc:sldMkLst>
      </pc:sldChg>
      <pc:sldChg chg="del">
        <pc:chgData name="Murphy, Ginny" userId="c5a6372e-440b-4e7b-a059-6e1ff6428e15" providerId="ADAL" clId="{9B104E3B-2598-44E5-A592-CBB4F1B5CC6D}" dt="2025-04-24T19:25:51.358" v="2" actId="47"/>
        <pc:sldMkLst>
          <pc:docMk/>
          <pc:sldMk cId="620446941" sldId="279"/>
        </pc:sldMkLst>
      </pc:sldChg>
      <pc:sldChg chg="del">
        <pc:chgData name="Murphy, Ginny" userId="c5a6372e-440b-4e7b-a059-6e1ff6428e15" providerId="ADAL" clId="{9B104E3B-2598-44E5-A592-CBB4F1B5CC6D}" dt="2025-04-24T19:25:49.236" v="1" actId="47"/>
        <pc:sldMkLst>
          <pc:docMk/>
          <pc:sldMk cId="492116410" sldId="280"/>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cumbria-my.sharepoint.com/personal/ginny_murphy_cumbria_gov_uk/Documents/Economy%20Briefings%20&amp;%20Tracker/Economy%20Overview/Economy%20Overview%20Data.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https://cumbria-my.sharepoint.com/personal/ginny_murphy_cumbria_gov_uk/Documents/Economy%20Briefings%20&amp;%20Tracker/Economy%20Overview/Economy%20Overview%20Data.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https://cumbria-my.sharepoint.com/personal/ginny_murphy_cumbria_gov_uk/Documents/Economy%20Briefings%20&amp;%20Tracker/Economy%20Overview/Economy%20Overview%20Data.xlsx"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https://cumbria-my.sharepoint.com/personal/ginny_murphy_cumbria_gov_uk/Documents/Economy%20Briefings%20&amp;%20Tracker/Economy%20Overview/Economy%20Overview%20Data.xlsx"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https://cumbria-my.sharepoint.com/personal/ginny_murphy_cumbria_gov_uk/Documents/Economy%20Briefings%20&amp;%20Tracker/Economy%20Overview/Economy%20Overview%20Data.xlsx" TargetMode="External"/><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oleObject" Target="https://cumbria-my.sharepoint.com/personal/ginny_murphy_cumbria_gov_uk/Documents/Economy%20Briefings%20&amp;%20Tracker/Economy%20Overview/Economy%20Overview%20Data.xlsx" TargetMode="External"/><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oleObject" Target="https://cumbria-my.sharepoint.com/personal/ginny_murphy_cumbria_gov_uk/Documents/Economy%20Briefings%20&amp;%20Tracker/Economy%20Overview/Economy%20Overview%20Data.xlsx" TargetMode="External"/><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oleObject" Target="https://cumbria-my.sharepoint.com/personal/ginny_murphy_cumbria_gov_uk/Documents/Economy%20Briefings%20&amp;%20Tracker/Economy%20Overview/Economy%20Overview%20Data.xlsx" TargetMode="External"/><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oleObject" Target="https://cumbria-my.sharepoint.com/personal/ginny_murphy_cumbria_gov_uk/Documents/Economy%20Briefings%20&amp;%20Tracker/Economy%20Overview/Economy%20Overview%20Data.xlsx" TargetMode="External"/><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oleObject" Target="https://cumbria-my.sharepoint.com/personal/ginny_murphy_cumbria_gov_uk/Documents/Economy%20Briefings%20&amp;%20Tracker/Economy%20Overview/Economy%20Overview%20Data.xlsx" TargetMode="External"/><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oleObject" Target="https://cumbria-my.sharepoint.com/personal/ginny_murphy_cumbria_gov_uk/Documents/Economy%20Briefings%20&amp;%20Tracker/Economy%20Overview/Economy%20Overview%20Data.xlsx" TargetMode="External"/><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oleObject" Target="https://cumbria-my.sharepoint.com/personal/ginny_murphy_cumbria_gov_uk/Documents/Economy%20Briefings%20&amp;%20Tracker/Economy%20Overview/Economy%20Overview%20Data.xlsx" TargetMode="External"/><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oleObject" Target="https://cumbria-my.sharepoint.com/personal/ginny_murphy_cumbria_gov_uk/Documents/Economy%20Briefings%20&amp;%20Tracker/Economy%20Overview/Economy%20Overview%20Data.xlsx" TargetMode="External"/><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oleObject" Target="https://cumbria-my.sharepoint.com/personal/ginny_murphy_cumbria_gov_uk/Documents/Economy%20Briefings%20&amp;%20Tracker/Economy%20Overview/Economy%20Overview%20Data.xlsx" TargetMode="External"/><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22.xml"/><Relationship Id="rId1" Type="http://schemas.microsoft.com/office/2011/relationships/chartStyle" Target="style22.xml"/><Relationship Id="rId4" Type="http://schemas.openxmlformats.org/officeDocument/2006/relationships/package" Target="../embeddings/Microsoft_Excel_Worksheet.xlsx"/></Relationships>
</file>

<file path=ppt/charts/_rels/chart23.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3.xml"/><Relationship Id="rId1" Type="http://schemas.microsoft.com/office/2011/relationships/chartStyle" Target="style23.xml"/><Relationship Id="rId5" Type="http://schemas.openxmlformats.org/officeDocument/2006/relationships/chartUserShapes" Target="../drawings/drawing3.xml"/><Relationship Id="rId4" Type="http://schemas.openxmlformats.org/officeDocument/2006/relationships/package" Target="../embeddings/Microsoft_Excel_Worksheet1.xlsx"/></Relationships>
</file>

<file path=ppt/charts/_rels/chart24.xml.rels><?xml version="1.0" encoding="UTF-8" standalone="yes"?>
<Relationships xmlns="http://schemas.openxmlformats.org/package/2006/relationships"><Relationship Id="rId3" Type="http://schemas.openxmlformats.org/officeDocument/2006/relationships/oleObject" Target="file:///\\ccc-fs-chfexec\policyperformance$\INFORMATION%20AND%20INTELLIGENCE\Economy\Business%20Statistics\GVA\GVA%202023\GVA%202023%20analysis.xlsx" TargetMode="External"/><Relationship Id="rId2" Type="http://schemas.microsoft.com/office/2011/relationships/chartColorStyle" Target="colors24.xml"/><Relationship Id="rId1" Type="http://schemas.microsoft.com/office/2011/relationships/chartStyle" Target="style24.xml"/></Relationships>
</file>

<file path=ppt/charts/_rels/chart25.xml.rels><?xml version="1.0" encoding="UTF-8" standalone="yes"?>
<Relationships xmlns="http://schemas.openxmlformats.org/package/2006/relationships"><Relationship Id="rId3" Type="http://schemas.openxmlformats.org/officeDocument/2006/relationships/oleObject" Target="file:///\\ccc-fs-chfexec\policyperformance$\INFORMATION%20AND%20INTELLIGENCE\Economy\Business%20Statistics\GVA\GVA%202023\GVA%202023%20analysis.xlsx" TargetMode="External"/><Relationship Id="rId2" Type="http://schemas.microsoft.com/office/2011/relationships/chartColorStyle" Target="colors25.xml"/><Relationship Id="rId1" Type="http://schemas.microsoft.com/office/2011/relationships/chartStyle" Target="style25.xml"/></Relationships>
</file>

<file path=ppt/charts/_rels/chart26.xml.rels><?xml version="1.0" encoding="UTF-8" standalone="yes"?>
<Relationships xmlns="http://schemas.openxmlformats.org/package/2006/relationships"><Relationship Id="rId3" Type="http://schemas.openxmlformats.org/officeDocument/2006/relationships/oleObject" Target="file:///\\ccc-fs-chfexec\policyperformance$\INFORMATION%20AND%20INTELLIGENCE\Economy\Labour%20Market\Briefing%20data\Start%20Ups%20for%20briefing.xlsx" TargetMode="External"/><Relationship Id="rId2" Type="http://schemas.microsoft.com/office/2011/relationships/chartColorStyle" Target="colors26.xml"/><Relationship Id="rId1" Type="http://schemas.microsoft.com/office/2011/relationships/chartStyle" Target="style26.xml"/></Relationships>
</file>

<file path=ppt/charts/_rels/chart27.xml.rels><?xml version="1.0" encoding="UTF-8" standalone="yes"?>
<Relationships xmlns="http://schemas.openxmlformats.org/package/2006/relationships"><Relationship Id="rId1" Type="http://schemas.openxmlformats.org/officeDocument/2006/relationships/oleObject" Target="file:///\\ccc-fs-chfexec\policyperformance$\INFORMATION%20AND%20INTELLIGENCE\Economy\Labour%20Market\Briefing%20data\Start%20Ups%20for%20briefing.xlsx" TargetMode="External"/></Relationships>
</file>

<file path=ppt/charts/_rels/chart28.xml.rels><?xml version="1.0" encoding="UTF-8" standalone="yes"?>
<Relationships xmlns="http://schemas.openxmlformats.org/package/2006/relationships"><Relationship Id="rId3" Type="http://schemas.openxmlformats.org/officeDocument/2006/relationships/oleObject" Target="https://cumbria-my.sharepoint.com/personal/ginny_murphy_cumbria_gov_uk/Documents/Economy%20Briefings%20&amp;%20Tracker/Economy%20Overview/Economy%20Overview%20Data.xlsx" TargetMode="External"/><Relationship Id="rId2" Type="http://schemas.microsoft.com/office/2011/relationships/chartColorStyle" Target="colors27.xml"/><Relationship Id="rId1" Type="http://schemas.microsoft.com/office/2011/relationships/chartStyle" Target="style27.xml"/></Relationships>
</file>

<file path=ppt/charts/_rels/chart29.xml.rels><?xml version="1.0" encoding="UTF-8" standalone="yes"?>
<Relationships xmlns="http://schemas.openxmlformats.org/package/2006/relationships"><Relationship Id="rId3" Type="http://schemas.openxmlformats.org/officeDocument/2006/relationships/oleObject" Target="https://cumbria-my.sharepoint.com/personal/ginny_murphy_cumbria_gov_uk/Documents/Economy%20Briefings%20&amp;%20Tracker/Economy%20Overview/Economy%20Overview%20Data.xlsx" TargetMode="External"/><Relationship Id="rId2" Type="http://schemas.microsoft.com/office/2011/relationships/chartColorStyle" Target="colors28.xml"/><Relationship Id="rId1" Type="http://schemas.microsoft.com/office/2011/relationships/chartStyle" Target="style28.xml"/></Relationships>
</file>

<file path=ppt/charts/_rels/chart3.xml.rels><?xml version="1.0" encoding="UTF-8" standalone="yes"?>
<Relationships xmlns="http://schemas.openxmlformats.org/package/2006/relationships"><Relationship Id="rId3" Type="http://schemas.openxmlformats.org/officeDocument/2006/relationships/oleObject" Target="https://cumbria-my.sharepoint.com/personal/ginny_murphy_cumbria_gov_uk/Documents/Economy%20Briefings%20&amp;%20Tracker/Economy%20Overview/Economy%20Overview%20Data.xlsx" TargetMode="External"/><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oleObject" Target="https://cumbria-my.sharepoint.com/personal/ginny_murphy_cumbria_gov_uk/Documents/Economy%20Briefings%20&amp;%20Tracker/Economy%20Overview/Economy%20Overview%20Data.xlsx" TargetMode="External"/><Relationship Id="rId2" Type="http://schemas.microsoft.com/office/2011/relationships/chartColorStyle" Target="colors29.xml"/><Relationship Id="rId1" Type="http://schemas.microsoft.com/office/2011/relationships/chartStyle" Target="style29.xml"/></Relationships>
</file>

<file path=ppt/charts/_rels/chart31.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0.xml"/><Relationship Id="rId1" Type="http://schemas.microsoft.com/office/2011/relationships/chartStyle" Target="style30.xml"/><Relationship Id="rId4" Type="http://schemas.openxmlformats.org/officeDocument/2006/relationships/package" Target="../embeddings/Microsoft_Excel_Worksheet2.xlsx"/></Relationships>
</file>

<file path=ppt/charts/_rels/chart32.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31.xml"/><Relationship Id="rId1" Type="http://schemas.microsoft.com/office/2011/relationships/chartStyle" Target="style31.xml"/><Relationship Id="rId5" Type="http://schemas.openxmlformats.org/officeDocument/2006/relationships/chartUserShapes" Target="../drawings/drawing4.xml"/><Relationship Id="rId4" Type="http://schemas.openxmlformats.org/officeDocument/2006/relationships/package" Target="../embeddings/Microsoft_Excel_Worksheet3.xlsx"/></Relationships>
</file>

<file path=ppt/charts/_rels/chart33.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32.xml"/><Relationship Id="rId1" Type="http://schemas.microsoft.com/office/2011/relationships/chartStyle" Target="style32.xml"/><Relationship Id="rId5" Type="http://schemas.openxmlformats.org/officeDocument/2006/relationships/chartUserShapes" Target="../drawings/drawing5.xml"/><Relationship Id="rId4" Type="http://schemas.openxmlformats.org/officeDocument/2006/relationships/package" Target="../embeddings/Microsoft_Excel_Worksheet4.xlsx"/></Relationships>
</file>

<file path=ppt/charts/_rels/chart34.xml.rels><?xml version="1.0" encoding="UTF-8" standalone="yes"?>
<Relationships xmlns="http://schemas.openxmlformats.org/package/2006/relationships"><Relationship Id="rId3" Type="http://schemas.openxmlformats.org/officeDocument/2006/relationships/oleObject" Target="file:///\\ccc-fs-chfexec\policyperformance$\INFORMATION%20AND%20INTELLIGENCE\Economy\Economic%20Strategy%202024\Cumberland%20Strategy%202024\Migration%20data_Jan%202025_V2.xlsx" TargetMode="External"/><Relationship Id="rId2" Type="http://schemas.microsoft.com/office/2011/relationships/chartColorStyle" Target="colors33.xml"/><Relationship Id="rId1" Type="http://schemas.microsoft.com/office/2011/relationships/chartStyle" Target="style33.xml"/></Relationships>
</file>

<file path=ppt/charts/_rels/chart35.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34.xml"/><Relationship Id="rId1" Type="http://schemas.microsoft.com/office/2011/relationships/chartStyle" Target="style34.xml"/><Relationship Id="rId4" Type="http://schemas.openxmlformats.org/officeDocument/2006/relationships/package" Target="../embeddings/Microsoft_Excel_Worksheet5.xlsx"/></Relationships>
</file>

<file path=ppt/charts/_rels/chart36.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35.xml"/><Relationship Id="rId1" Type="http://schemas.microsoft.com/office/2011/relationships/chartStyle" Target="style35.xml"/><Relationship Id="rId4" Type="http://schemas.openxmlformats.org/officeDocument/2006/relationships/package" Target="../embeddings/Microsoft_Excel_Worksheet6.xlsx"/></Relationships>
</file>

<file path=ppt/charts/_rels/chart4.xml.rels><?xml version="1.0" encoding="UTF-8" standalone="yes"?>
<Relationships xmlns="http://schemas.openxmlformats.org/package/2006/relationships"><Relationship Id="rId3" Type="http://schemas.openxmlformats.org/officeDocument/2006/relationships/oleObject" Target="https://cumbria-my.sharepoint.com/personal/ginny_murphy_cumbria_gov_uk/Documents/Economy%20Briefings%20&amp;%20Tracker/Economy%20Overview/Economy%20Overview%20Data.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https://cumbria-my.sharepoint.com/personal/ginny_murphy_cumbria_gov_uk/Documents/Economy%20Briefings%20&amp;%20Tracker/Economy%20Overview/Economy%20Overview%20Data.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https://cumbria-my.sharepoint.com/personal/ginny_murphy_cumbria_gov_uk/Documents/Economy%20Briefings%20&amp;%20Tracker/Economy%20Overview/Economy%20Overview%20Data.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https://cumbria-my.sharepoint.com/personal/ginny_murphy_cumbria_gov_uk/Documents/Economy%20Briefings%20&amp;%20Tracker/Economy%20Overview/Economy%20Overview%20Data.xlsx" TargetMode="Externa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chartUserShapes" Target="../drawings/drawing1.xml"/></Relationships>
</file>

<file path=ppt/charts/_rels/chart8.xml.rels><?xml version="1.0" encoding="UTF-8" standalone="yes"?>
<Relationships xmlns="http://schemas.openxmlformats.org/package/2006/relationships"><Relationship Id="rId3" Type="http://schemas.openxmlformats.org/officeDocument/2006/relationships/oleObject" Target="https://cumbria-my.sharepoint.com/personal/ginny_murphy_cumbria_gov_uk/Documents/Economy%20Briefings%20&amp;%20Tracker/Economy%20Overview/Economy%20Overview%20Data.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https://cumbria-my.sharepoint.com/personal/ginny_murphy_cumbria_gov_uk/Documents/Economy%20Briefings%20&amp;%20Tracker/Economy%20Overview/Economy%20Overview%20Data.xlsx" TargetMode="Externa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chartUserShapes" Target="../drawings/drawing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r>
              <a:rPr lang="en-GB" sz="1600" b="1" dirty="0"/>
              <a:t>Monthly % change in output - all sectors</a:t>
            </a:r>
          </a:p>
          <a:p>
            <a:pPr>
              <a:defRPr/>
            </a:pPr>
            <a:r>
              <a:rPr lang="en-GB" sz="1400" b="0" i="1" u="none" strike="noStrike" baseline="0" dirty="0"/>
              <a:t>(latest month on previous month - %)</a:t>
            </a:r>
            <a:endParaRPr lang="en-GB" i="1" dirty="0"/>
          </a:p>
        </c:rich>
      </c:tx>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endParaRPr lang="en-US"/>
        </a:p>
      </c:txPr>
    </c:title>
    <c:autoTitleDeleted val="0"/>
    <c:plotArea>
      <c:layout/>
      <c:lineChart>
        <c:grouping val="standard"/>
        <c:varyColors val="0"/>
        <c:ser>
          <c:idx val="0"/>
          <c:order val="0"/>
          <c:tx>
            <c:strRef>
              <c:f>'Output (mthly)'!$B$4</c:f>
              <c:strCache>
                <c:ptCount val="1"/>
                <c:pt idx="0">
                  <c:v>Total</c:v>
                </c:pt>
              </c:strCache>
            </c:strRef>
          </c:tx>
          <c:spPr>
            <a:ln w="28575" cap="rnd">
              <a:solidFill>
                <a:schemeClr val="accent2"/>
              </a:solidFill>
              <a:round/>
            </a:ln>
            <a:effectLst/>
          </c:spPr>
          <c:marker>
            <c:symbol val="none"/>
          </c:marker>
          <c:dLbls>
            <c:dLbl>
              <c:idx val="24"/>
              <c:layout>
                <c:manualLayout>
                  <c:x val="-1.2939001848428971E-2"/>
                  <c:y val="-8.7992667277726852E-2"/>
                </c:manualLayout>
              </c:layout>
              <c:spPr>
                <a:noFill/>
                <a:ln w="12700">
                  <a:solidFill>
                    <a:schemeClr val="accent2"/>
                  </a:solid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542-4877-A7F4-6525A11DA0E9}"/>
                </c:ext>
              </c:extLst>
            </c:dLbl>
            <c:spPr>
              <a:noFill/>
              <a:ln w="12700">
                <a:solidFill>
                  <a:schemeClr val="accent1"/>
                </a:solid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'Output (mthly)'!$A$5:$A$29</c:f>
              <c:numCache>
                <c:formatCode>mmm\-yy</c:formatCode>
                <c:ptCount val="25"/>
                <c:pt idx="0">
                  <c:v>44958</c:v>
                </c:pt>
                <c:pt idx="1">
                  <c:v>44986</c:v>
                </c:pt>
                <c:pt idx="2">
                  <c:v>45017</c:v>
                </c:pt>
                <c:pt idx="3">
                  <c:v>45047</c:v>
                </c:pt>
                <c:pt idx="4">
                  <c:v>45078</c:v>
                </c:pt>
                <c:pt idx="5">
                  <c:v>45108</c:v>
                </c:pt>
                <c:pt idx="6">
                  <c:v>45139</c:v>
                </c:pt>
                <c:pt idx="7">
                  <c:v>45170</c:v>
                </c:pt>
                <c:pt idx="8">
                  <c:v>45200</c:v>
                </c:pt>
                <c:pt idx="9">
                  <c:v>45231</c:v>
                </c:pt>
                <c:pt idx="10">
                  <c:v>45261</c:v>
                </c:pt>
                <c:pt idx="11">
                  <c:v>45292</c:v>
                </c:pt>
                <c:pt idx="12">
                  <c:v>45323</c:v>
                </c:pt>
                <c:pt idx="13">
                  <c:v>45352</c:v>
                </c:pt>
                <c:pt idx="14">
                  <c:v>45383</c:v>
                </c:pt>
                <c:pt idx="15">
                  <c:v>45413</c:v>
                </c:pt>
                <c:pt idx="16">
                  <c:v>45444</c:v>
                </c:pt>
                <c:pt idx="17">
                  <c:v>45474</c:v>
                </c:pt>
                <c:pt idx="18">
                  <c:v>45505</c:v>
                </c:pt>
                <c:pt idx="19">
                  <c:v>45536</c:v>
                </c:pt>
                <c:pt idx="20">
                  <c:v>45566</c:v>
                </c:pt>
                <c:pt idx="21">
                  <c:v>45597</c:v>
                </c:pt>
                <c:pt idx="22">
                  <c:v>45627</c:v>
                </c:pt>
                <c:pt idx="23">
                  <c:v>45658</c:v>
                </c:pt>
                <c:pt idx="24">
                  <c:v>45689</c:v>
                </c:pt>
              </c:numCache>
            </c:numRef>
          </c:cat>
          <c:val>
            <c:numRef>
              <c:f>'Output (mthly)'!$B$5:$B$29</c:f>
              <c:numCache>
                <c:formatCode>0.0</c:formatCode>
                <c:ptCount val="25"/>
                <c:pt idx="0">
                  <c:v>0.4</c:v>
                </c:pt>
                <c:pt idx="1">
                  <c:v>-0.3</c:v>
                </c:pt>
                <c:pt idx="2">
                  <c:v>0.1</c:v>
                </c:pt>
                <c:pt idx="3">
                  <c:v>-0.4</c:v>
                </c:pt>
                <c:pt idx="4">
                  <c:v>0.7</c:v>
                </c:pt>
                <c:pt idx="5">
                  <c:v>-0.4</c:v>
                </c:pt>
                <c:pt idx="6">
                  <c:v>0</c:v>
                </c:pt>
                <c:pt idx="7">
                  <c:v>0</c:v>
                </c:pt>
                <c:pt idx="8">
                  <c:v>-0.4</c:v>
                </c:pt>
                <c:pt idx="9">
                  <c:v>0.3</c:v>
                </c:pt>
                <c:pt idx="10">
                  <c:v>0</c:v>
                </c:pt>
                <c:pt idx="11">
                  <c:v>0.5</c:v>
                </c:pt>
                <c:pt idx="12">
                  <c:v>0.2</c:v>
                </c:pt>
                <c:pt idx="13">
                  <c:v>0.6</c:v>
                </c:pt>
                <c:pt idx="14">
                  <c:v>-0.1</c:v>
                </c:pt>
                <c:pt idx="15">
                  <c:v>0.3</c:v>
                </c:pt>
                <c:pt idx="16">
                  <c:v>-0.1</c:v>
                </c:pt>
                <c:pt idx="17">
                  <c:v>-0.1</c:v>
                </c:pt>
                <c:pt idx="18">
                  <c:v>0.2</c:v>
                </c:pt>
                <c:pt idx="19">
                  <c:v>-0.1</c:v>
                </c:pt>
                <c:pt idx="20">
                  <c:v>-0.2</c:v>
                </c:pt>
                <c:pt idx="21">
                  <c:v>0.1</c:v>
                </c:pt>
                <c:pt idx="22">
                  <c:v>0.4</c:v>
                </c:pt>
                <c:pt idx="23">
                  <c:v>0</c:v>
                </c:pt>
                <c:pt idx="24">
                  <c:v>0.5</c:v>
                </c:pt>
              </c:numCache>
            </c:numRef>
          </c:val>
          <c:smooth val="0"/>
          <c:extLst>
            <c:ext xmlns:c16="http://schemas.microsoft.com/office/drawing/2014/chart" uri="{C3380CC4-5D6E-409C-BE32-E72D297353CC}">
              <c16:uniqueId val="{00000001-E542-4877-A7F4-6525A11DA0E9}"/>
            </c:ext>
          </c:extLst>
        </c:ser>
        <c:ser>
          <c:idx val="5"/>
          <c:order val="5"/>
          <c:tx>
            <c:strRef>
              <c:f>'Output (mthly)'!$G$4</c:f>
              <c:strCache>
                <c:ptCount val="1"/>
                <c:pt idx="0">
                  <c:v>Zero</c:v>
                </c:pt>
              </c:strCache>
            </c:strRef>
          </c:tx>
          <c:spPr>
            <a:ln w="28575" cap="rnd">
              <a:solidFill>
                <a:schemeClr val="accent2"/>
              </a:solidFill>
              <a:prstDash val="sysDash"/>
              <a:round/>
            </a:ln>
            <a:effectLst/>
          </c:spPr>
          <c:marker>
            <c:symbol val="none"/>
          </c:marker>
          <c:cat>
            <c:numRef>
              <c:f>'Output (mthly)'!$A$5:$A$29</c:f>
              <c:numCache>
                <c:formatCode>mmm\-yy</c:formatCode>
                <c:ptCount val="25"/>
                <c:pt idx="0">
                  <c:v>44958</c:v>
                </c:pt>
                <c:pt idx="1">
                  <c:v>44986</c:v>
                </c:pt>
                <c:pt idx="2">
                  <c:v>45017</c:v>
                </c:pt>
                <c:pt idx="3">
                  <c:v>45047</c:v>
                </c:pt>
                <c:pt idx="4">
                  <c:v>45078</c:v>
                </c:pt>
                <c:pt idx="5">
                  <c:v>45108</c:v>
                </c:pt>
                <c:pt idx="6">
                  <c:v>45139</c:v>
                </c:pt>
                <c:pt idx="7">
                  <c:v>45170</c:v>
                </c:pt>
                <c:pt idx="8">
                  <c:v>45200</c:v>
                </c:pt>
                <c:pt idx="9">
                  <c:v>45231</c:v>
                </c:pt>
                <c:pt idx="10">
                  <c:v>45261</c:v>
                </c:pt>
                <c:pt idx="11">
                  <c:v>45292</c:v>
                </c:pt>
                <c:pt idx="12">
                  <c:v>45323</c:v>
                </c:pt>
                <c:pt idx="13">
                  <c:v>45352</c:v>
                </c:pt>
                <c:pt idx="14">
                  <c:v>45383</c:v>
                </c:pt>
                <c:pt idx="15">
                  <c:v>45413</c:v>
                </c:pt>
                <c:pt idx="16">
                  <c:v>45444</c:v>
                </c:pt>
                <c:pt idx="17">
                  <c:v>45474</c:v>
                </c:pt>
                <c:pt idx="18">
                  <c:v>45505</c:v>
                </c:pt>
                <c:pt idx="19">
                  <c:v>45536</c:v>
                </c:pt>
                <c:pt idx="20">
                  <c:v>45566</c:v>
                </c:pt>
                <c:pt idx="21">
                  <c:v>45597</c:v>
                </c:pt>
                <c:pt idx="22">
                  <c:v>45627</c:v>
                </c:pt>
                <c:pt idx="23">
                  <c:v>45658</c:v>
                </c:pt>
                <c:pt idx="24">
                  <c:v>45689</c:v>
                </c:pt>
              </c:numCache>
            </c:numRef>
          </c:cat>
          <c:val>
            <c:numRef>
              <c:f>'Output (mthly)'!$G$5:$G$29</c:f>
              <c:numCache>
                <c:formatCode>General</c:formatCode>
                <c:ptCount val="25"/>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numCache>
            </c:numRef>
          </c:val>
          <c:smooth val="0"/>
          <c:extLst>
            <c:ext xmlns:c16="http://schemas.microsoft.com/office/drawing/2014/chart" uri="{C3380CC4-5D6E-409C-BE32-E72D297353CC}">
              <c16:uniqueId val="{00000002-E542-4877-A7F4-6525A11DA0E9}"/>
            </c:ext>
          </c:extLst>
        </c:ser>
        <c:dLbls>
          <c:showLegendKey val="0"/>
          <c:showVal val="0"/>
          <c:showCatName val="0"/>
          <c:showSerName val="0"/>
          <c:showPercent val="0"/>
          <c:showBubbleSize val="0"/>
        </c:dLbls>
        <c:smooth val="0"/>
        <c:axId val="1035013583"/>
        <c:axId val="1035022735"/>
        <c:extLst>
          <c:ext xmlns:c15="http://schemas.microsoft.com/office/drawing/2012/chart" uri="{02D57815-91ED-43cb-92C2-25804820EDAC}">
            <c15:filteredLineSeries>
              <c15:ser>
                <c:idx val="1"/>
                <c:order val="1"/>
                <c:tx>
                  <c:strRef>
                    <c:extLst>
                      <c:ext uri="{02D57815-91ED-43cb-92C2-25804820EDAC}">
                        <c15:formulaRef>
                          <c15:sqref>'Output (mthly)'!$C$4</c15:sqref>
                        </c15:formulaRef>
                      </c:ext>
                    </c:extLst>
                    <c:strCache>
                      <c:ptCount val="1"/>
                      <c:pt idx="0">
                        <c:v>Agriculture</c:v>
                      </c:pt>
                    </c:strCache>
                  </c:strRef>
                </c:tx>
                <c:spPr>
                  <a:ln w="28575" cap="rnd">
                    <a:solidFill>
                      <a:schemeClr val="accent2"/>
                    </a:solidFill>
                    <a:round/>
                  </a:ln>
                  <a:effectLst/>
                </c:spPr>
                <c:marker>
                  <c:symbol val="none"/>
                </c:marker>
                <c:cat>
                  <c:numRef>
                    <c:extLst>
                      <c:ext uri="{02D57815-91ED-43cb-92C2-25804820EDAC}">
                        <c15:formulaRef>
                          <c15:sqref>'Output (mthly)'!$A$5:$A$29</c15:sqref>
                        </c15:formulaRef>
                      </c:ext>
                    </c:extLst>
                    <c:numCache>
                      <c:formatCode>mmm\-yy</c:formatCode>
                      <c:ptCount val="25"/>
                      <c:pt idx="0">
                        <c:v>44958</c:v>
                      </c:pt>
                      <c:pt idx="1">
                        <c:v>44986</c:v>
                      </c:pt>
                      <c:pt idx="2">
                        <c:v>45017</c:v>
                      </c:pt>
                      <c:pt idx="3">
                        <c:v>45047</c:v>
                      </c:pt>
                      <c:pt idx="4">
                        <c:v>45078</c:v>
                      </c:pt>
                      <c:pt idx="5">
                        <c:v>45108</c:v>
                      </c:pt>
                      <c:pt idx="6">
                        <c:v>45139</c:v>
                      </c:pt>
                      <c:pt idx="7">
                        <c:v>45170</c:v>
                      </c:pt>
                      <c:pt idx="8">
                        <c:v>45200</c:v>
                      </c:pt>
                      <c:pt idx="9">
                        <c:v>45231</c:v>
                      </c:pt>
                      <c:pt idx="10">
                        <c:v>45261</c:v>
                      </c:pt>
                      <c:pt idx="11">
                        <c:v>45292</c:v>
                      </c:pt>
                      <c:pt idx="12">
                        <c:v>45323</c:v>
                      </c:pt>
                      <c:pt idx="13">
                        <c:v>45352</c:v>
                      </c:pt>
                      <c:pt idx="14">
                        <c:v>45383</c:v>
                      </c:pt>
                      <c:pt idx="15">
                        <c:v>45413</c:v>
                      </c:pt>
                      <c:pt idx="16">
                        <c:v>45444</c:v>
                      </c:pt>
                      <c:pt idx="17">
                        <c:v>45474</c:v>
                      </c:pt>
                      <c:pt idx="18">
                        <c:v>45505</c:v>
                      </c:pt>
                      <c:pt idx="19">
                        <c:v>45536</c:v>
                      </c:pt>
                      <c:pt idx="20">
                        <c:v>45566</c:v>
                      </c:pt>
                      <c:pt idx="21">
                        <c:v>45597</c:v>
                      </c:pt>
                      <c:pt idx="22">
                        <c:v>45627</c:v>
                      </c:pt>
                      <c:pt idx="23">
                        <c:v>45658</c:v>
                      </c:pt>
                      <c:pt idx="24">
                        <c:v>45689</c:v>
                      </c:pt>
                    </c:numCache>
                  </c:numRef>
                </c:cat>
                <c:val>
                  <c:numRef>
                    <c:extLst>
                      <c:ext uri="{02D57815-91ED-43cb-92C2-25804820EDAC}">
                        <c15:formulaRef>
                          <c15:sqref>'Output (mthly)'!$C$5:$C$29</c15:sqref>
                        </c15:formulaRef>
                      </c:ext>
                    </c:extLst>
                    <c:numCache>
                      <c:formatCode>0.0</c:formatCode>
                      <c:ptCount val="25"/>
                      <c:pt idx="0">
                        <c:v>0.2</c:v>
                      </c:pt>
                      <c:pt idx="1">
                        <c:v>0</c:v>
                      </c:pt>
                      <c:pt idx="2">
                        <c:v>0</c:v>
                      </c:pt>
                      <c:pt idx="3">
                        <c:v>0</c:v>
                      </c:pt>
                      <c:pt idx="4">
                        <c:v>0.1</c:v>
                      </c:pt>
                      <c:pt idx="5">
                        <c:v>0.1</c:v>
                      </c:pt>
                      <c:pt idx="6">
                        <c:v>0.1</c:v>
                      </c:pt>
                      <c:pt idx="7">
                        <c:v>0</c:v>
                      </c:pt>
                      <c:pt idx="8">
                        <c:v>0</c:v>
                      </c:pt>
                      <c:pt idx="9">
                        <c:v>0.1</c:v>
                      </c:pt>
                      <c:pt idx="10">
                        <c:v>0</c:v>
                      </c:pt>
                      <c:pt idx="11">
                        <c:v>-0.2</c:v>
                      </c:pt>
                      <c:pt idx="12">
                        <c:v>-0.2</c:v>
                      </c:pt>
                      <c:pt idx="13">
                        <c:v>0.2</c:v>
                      </c:pt>
                      <c:pt idx="14">
                        <c:v>0.2</c:v>
                      </c:pt>
                      <c:pt idx="15">
                        <c:v>0.3</c:v>
                      </c:pt>
                      <c:pt idx="16">
                        <c:v>0.3</c:v>
                      </c:pt>
                      <c:pt idx="17">
                        <c:v>0.2</c:v>
                      </c:pt>
                      <c:pt idx="18">
                        <c:v>0.3</c:v>
                      </c:pt>
                      <c:pt idx="19">
                        <c:v>0.3</c:v>
                      </c:pt>
                      <c:pt idx="20">
                        <c:v>0.3</c:v>
                      </c:pt>
                      <c:pt idx="21">
                        <c:v>0.3</c:v>
                      </c:pt>
                      <c:pt idx="22">
                        <c:v>0.2</c:v>
                      </c:pt>
                      <c:pt idx="23">
                        <c:v>-0.2</c:v>
                      </c:pt>
                      <c:pt idx="24">
                        <c:v>-0.2</c:v>
                      </c:pt>
                    </c:numCache>
                  </c:numRef>
                </c:val>
                <c:smooth val="0"/>
                <c:extLst>
                  <c:ext xmlns:c16="http://schemas.microsoft.com/office/drawing/2014/chart" uri="{C3380CC4-5D6E-409C-BE32-E72D297353CC}">
                    <c16:uniqueId val="{00000003-E542-4877-A7F4-6525A11DA0E9}"/>
                  </c:ext>
                </c:extLst>
              </c15:ser>
            </c15:filteredLineSeries>
            <c15:filteredLineSeries>
              <c15:ser>
                <c:idx val="2"/>
                <c:order val="2"/>
                <c:tx>
                  <c:strRef>
                    <c:extLst xmlns:c15="http://schemas.microsoft.com/office/drawing/2012/chart">
                      <c:ext xmlns:c15="http://schemas.microsoft.com/office/drawing/2012/chart" uri="{02D57815-91ED-43cb-92C2-25804820EDAC}">
                        <c15:formulaRef>
                          <c15:sqref>'Output (mthly)'!$D$4</c15:sqref>
                        </c15:formulaRef>
                      </c:ext>
                    </c:extLst>
                    <c:strCache>
                      <c:ptCount val="1"/>
                      <c:pt idx="0">
                        <c:v>Production</c:v>
                      </c:pt>
                    </c:strCache>
                  </c:strRef>
                </c:tx>
                <c:spPr>
                  <a:ln w="28575" cap="rnd">
                    <a:solidFill>
                      <a:schemeClr val="accent3"/>
                    </a:solidFill>
                    <a:round/>
                  </a:ln>
                  <a:effectLst/>
                </c:spPr>
                <c:marker>
                  <c:symbol val="none"/>
                </c:marker>
                <c:cat>
                  <c:numRef>
                    <c:extLst xmlns:c15="http://schemas.microsoft.com/office/drawing/2012/chart">
                      <c:ext xmlns:c15="http://schemas.microsoft.com/office/drawing/2012/chart" uri="{02D57815-91ED-43cb-92C2-25804820EDAC}">
                        <c15:formulaRef>
                          <c15:sqref>'Output (mthly)'!$A$5:$A$29</c15:sqref>
                        </c15:formulaRef>
                      </c:ext>
                    </c:extLst>
                    <c:numCache>
                      <c:formatCode>mmm\-yy</c:formatCode>
                      <c:ptCount val="25"/>
                      <c:pt idx="0">
                        <c:v>44958</c:v>
                      </c:pt>
                      <c:pt idx="1">
                        <c:v>44986</c:v>
                      </c:pt>
                      <c:pt idx="2">
                        <c:v>45017</c:v>
                      </c:pt>
                      <c:pt idx="3">
                        <c:v>45047</c:v>
                      </c:pt>
                      <c:pt idx="4">
                        <c:v>45078</c:v>
                      </c:pt>
                      <c:pt idx="5">
                        <c:v>45108</c:v>
                      </c:pt>
                      <c:pt idx="6">
                        <c:v>45139</c:v>
                      </c:pt>
                      <c:pt idx="7">
                        <c:v>45170</c:v>
                      </c:pt>
                      <c:pt idx="8">
                        <c:v>45200</c:v>
                      </c:pt>
                      <c:pt idx="9">
                        <c:v>45231</c:v>
                      </c:pt>
                      <c:pt idx="10">
                        <c:v>45261</c:v>
                      </c:pt>
                      <c:pt idx="11">
                        <c:v>45292</c:v>
                      </c:pt>
                      <c:pt idx="12">
                        <c:v>45323</c:v>
                      </c:pt>
                      <c:pt idx="13">
                        <c:v>45352</c:v>
                      </c:pt>
                      <c:pt idx="14">
                        <c:v>45383</c:v>
                      </c:pt>
                      <c:pt idx="15">
                        <c:v>45413</c:v>
                      </c:pt>
                      <c:pt idx="16">
                        <c:v>45444</c:v>
                      </c:pt>
                      <c:pt idx="17">
                        <c:v>45474</c:v>
                      </c:pt>
                      <c:pt idx="18">
                        <c:v>45505</c:v>
                      </c:pt>
                      <c:pt idx="19">
                        <c:v>45536</c:v>
                      </c:pt>
                      <c:pt idx="20">
                        <c:v>45566</c:v>
                      </c:pt>
                      <c:pt idx="21">
                        <c:v>45597</c:v>
                      </c:pt>
                      <c:pt idx="22">
                        <c:v>45627</c:v>
                      </c:pt>
                      <c:pt idx="23">
                        <c:v>45658</c:v>
                      </c:pt>
                      <c:pt idx="24">
                        <c:v>45689</c:v>
                      </c:pt>
                    </c:numCache>
                  </c:numRef>
                </c:cat>
                <c:val>
                  <c:numRef>
                    <c:extLst xmlns:c15="http://schemas.microsoft.com/office/drawing/2012/chart">
                      <c:ext xmlns:c15="http://schemas.microsoft.com/office/drawing/2012/chart" uri="{02D57815-91ED-43cb-92C2-25804820EDAC}">
                        <c15:formulaRef>
                          <c15:sqref>'Output (mthly)'!$D$5:$D$29</c15:sqref>
                        </c15:formulaRef>
                      </c:ext>
                    </c:extLst>
                    <c:numCache>
                      <c:formatCode>0.0</c:formatCode>
                      <c:ptCount val="25"/>
                      <c:pt idx="0">
                        <c:v>0.4</c:v>
                      </c:pt>
                      <c:pt idx="1">
                        <c:v>0.5</c:v>
                      </c:pt>
                      <c:pt idx="2">
                        <c:v>0.2</c:v>
                      </c:pt>
                      <c:pt idx="3">
                        <c:v>-1.1000000000000001</c:v>
                      </c:pt>
                      <c:pt idx="4">
                        <c:v>2.4</c:v>
                      </c:pt>
                      <c:pt idx="5">
                        <c:v>-0.8</c:v>
                      </c:pt>
                      <c:pt idx="6">
                        <c:v>-0.2</c:v>
                      </c:pt>
                      <c:pt idx="7">
                        <c:v>-0.4</c:v>
                      </c:pt>
                      <c:pt idx="8">
                        <c:v>-1.4</c:v>
                      </c:pt>
                      <c:pt idx="9">
                        <c:v>0.4</c:v>
                      </c:pt>
                      <c:pt idx="10">
                        <c:v>0.6</c:v>
                      </c:pt>
                      <c:pt idx="11">
                        <c:v>-1.1000000000000001</c:v>
                      </c:pt>
                      <c:pt idx="12">
                        <c:v>0.9</c:v>
                      </c:pt>
                      <c:pt idx="13">
                        <c:v>0.4</c:v>
                      </c:pt>
                      <c:pt idx="14">
                        <c:v>-0.9</c:v>
                      </c:pt>
                      <c:pt idx="15">
                        <c:v>-0.3</c:v>
                      </c:pt>
                      <c:pt idx="16">
                        <c:v>0.3</c:v>
                      </c:pt>
                      <c:pt idx="17">
                        <c:v>-0.8</c:v>
                      </c:pt>
                      <c:pt idx="18">
                        <c:v>0.7</c:v>
                      </c:pt>
                      <c:pt idx="19">
                        <c:v>-0.1</c:v>
                      </c:pt>
                      <c:pt idx="20">
                        <c:v>-0.7</c:v>
                      </c:pt>
                      <c:pt idx="21">
                        <c:v>-0.3</c:v>
                      </c:pt>
                      <c:pt idx="22">
                        <c:v>1</c:v>
                      </c:pt>
                      <c:pt idx="23">
                        <c:v>-0.5</c:v>
                      </c:pt>
                      <c:pt idx="24">
                        <c:v>1.5</c:v>
                      </c:pt>
                    </c:numCache>
                  </c:numRef>
                </c:val>
                <c:smooth val="0"/>
                <c:extLst xmlns:c15="http://schemas.microsoft.com/office/drawing/2012/chart">
                  <c:ext xmlns:c16="http://schemas.microsoft.com/office/drawing/2014/chart" uri="{C3380CC4-5D6E-409C-BE32-E72D297353CC}">
                    <c16:uniqueId val="{00000004-E542-4877-A7F4-6525A11DA0E9}"/>
                  </c:ext>
                </c:extLst>
              </c15:ser>
            </c15:filteredLineSeries>
            <c15:filteredLineSeries>
              <c15:ser>
                <c:idx val="3"/>
                <c:order val="3"/>
                <c:tx>
                  <c:strRef>
                    <c:extLst xmlns:c15="http://schemas.microsoft.com/office/drawing/2012/chart">
                      <c:ext xmlns:c15="http://schemas.microsoft.com/office/drawing/2012/chart" uri="{02D57815-91ED-43cb-92C2-25804820EDAC}">
                        <c15:formulaRef>
                          <c15:sqref>'Output (mthly)'!$E$4</c15:sqref>
                        </c15:formulaRef>
                      </c:ext>
                    </c:extLst>
                    <c:strCache>
                      <c:ptCount val="1"/>
                      <c:pt idx="0">
                        <c:v>Construction</c:v>
                      </c:pt>
                    </c:strCache>
                  </c:strRef>
                </c:tx>
                <c:spPr>
                  <a:ln w="28575" cap="rnd">
                    <a:solidFill>
                      <a:schemeClr val="accent4"/>
                    </a:solidFill>
                    <a:round/>
                  </a:ln>
                  <a:effectLst/>
                </c:spPr>
                <c:marker>
                  <c:symbol val="none"/>
                </c:marker>
                <c:cat>
                  <c:numRef>
                    <c:extLst xmlns:c15="http://schemas.microsoft.com/office/drawing/2012/chart">
                      <c:ext xmlns:c15="http://schemas.microsoft.com/office/drawing/2012/chart" uri="{02D57815-91ED-43cb-92C2-25804820EDAC}">
                        <c15:formulaRef>
                          <c15:sqref>'Output (mthly)'!$A$5:$A$29</c15:sqref>
                        </c15:formulaRef>
                      </c:ext>
                    </c:extLst>
                    <c:numCache>
                      <c:formatCode>mmm\-yy</c:formatCode>
                      <c:ptCount val="25"/>
                      <c:pt idx="0">
                        <c:v>44958</c:v>
                      </c:pt>
                      <c:pt idx="1">
                        <c:v>44986</c:v>
                      </c:pt>
                      <c:pt idx="2">
                        <c:v>45017</c:v>
                      </c:pt>
                      <c:pt idx="3">
                        <c:v>45047</c:v>
                      </c:pt>
                      <c:pt idx="4">
                        <c:v>45078</c:v>
                      </c:pt>
                      <c:pt idx="5">
                        <c:v>45108</c:v>
                      </c:pt>
                      <c:pt idx="6">
                        <c:v>45139</c:v>
                      </c:pt>
                      <c:pt idx="7">
                        <c:v>45170</c:v>
                      </c:pt>
                      <c:pt idx="8">
                        <c:v>45200</c:v>
                      </c:pt>
                      <c:pt idx="9">
                        <c:v>45231</c:v>
                      </c:pt>
                      <c:pt idx="10">
                        <c:v>45261</c:v>
                      </c:pt>
                      <c:pt idx="11">
                        <c:v>45292</c:v>
                      </c:pt>
                      <c:pt idx="12">
                        <c:v>45323</c:v>
                      </c:pt>
                      <c:pt idx="13">
                        <c:v>45352</c:v>
                      </c:pt>
                      <c:pt idx="14">
                        <c:v>45383</c:v>
                      </c:pt>
                      <c:pt idx="15">
                        <c:v>45413</c:v>
                      </c:pt>
                      <c:pt idx="16">
                        <c:v>45444</c:v>
                      </c:pt>
                      <c:pt idx="17">
                        <c:v>45474</c:v>
                      </c:pt>
                      <c:pt idx="18">
                        <c:v>45505</c:v>
                      </c:pt>
                      <c:pt idx="19">
                        <c:v>45536</c:v>
                      </c:pt>
                      <c:pt idx="20">
                        <c:v>45566</c:v>
                      </c:pt>
                      <c:pt idx="21">
                        <c:v>45597</c:v>
                      </c:pt>
                      <c:pt idx="22">
                        <c:v>45627</c:v>
                      </c:pt>
                      <c:pt idx="23">
                        <c:v>45658</c:v>
                      </c:pt>
                      <c:pt idx="24">
                        <c:v>45689</c:v>
                      </c:pt>
                    </c:numCache>
                  </c:numRef>
                </c:cat>
                <c:val>
                  <c:numRef>
                    <c:extLst xmlns:c15="http://schemas.microsoft.com/office/drawing/2012/chart">
                      <c:ext xmlns:c15="http://schemas.microsoft.com/office/drawing/2012/chart" uri="{02D57815-91ED-43cb-92C2-25804820EDAC}">
                        <c15:formulaRef>
                          <c15:sqref>'Output (mthly)'!$E$5:$E$29</c15:sqref>
                        </c15:formulaRef>
                      </c:ext>
                    </c:extLst>
                    <c:numCache>
                      <c:formatCode>0.0</c:formatCode>
                      <c:ptCount val="25"/>
                      <c:pt idx="0">
                        <c:v>2.2000000000000002</c:v>
                      </c:pt>
                      <c:pt idx="1">
                        <c:v>-0.4</c:v>
                      </c:pt>
                      <c:pt idx="2">
                        <c:v>-0.2</c:v>
                      </c:pt>
                      <c:pt idx="3">
                        <c:v>-1.1000000000000001</c:v>
                      </c:pt>
                      <c:pt idx="4">
                        <c:v>3.2</c:v>
                      </c:pt>
                      <c:pt idx="5">
                        <c:v>-0.9</c:v>
                      </c:pt>
                      <c:pt idx="6">
                        <c:v>-1.2</c:v>
                      </c:pt>
                      <c:pt idx="7">
                        <c:v>1</c:v>
                      </c:pt>
                      <c:pt idx="8">
                        <c:v>-0.1</c:v>
                      </c:pt>
                      <c:pt idx="9">
                        <c:v>-0.3</c:v>
                      </c:pt>
                      <c:pt idx="10">
                        <c:v>-0.7</c:v>
                      </c:pt>
                      <c:pt idx="11">
                        <c:v>1.2</c:v>
                      </c:pt>
                      <c:pt idx="12">
                        <c:v>-1.2</c:v>
                      </c:pt>
                      <c:pt idx="13">
                        <c:v>0.5</c:v>
                      </c:pt>
                      <c:pt idx="14">
                        <c:v>-0.9</c:v>
                      </c:pt>
                      <c:pt idx="15">
                        <c:v>1.8</c:v>
                      </c:pt>
                      <c:pt idx="16">
                        <c:v>0.2</c:v>
                      </c:pt>
                      <c:pt idx="17">
                        <c:v>-0.7</c:v>
                      </c:pt>
                      <c:pt idx="18">
                        <c:v>0.7</c:v>
                      </c:pt>
                      <c:pt idx="19">
                        <c:v>-0.3</c:v>
                      </c:pt>
                      <c:pt idx="20">
                        <c:v>0</c:v>
                      </c:pt>
                      <c:pt idx="21">
                        <c:v>0.6</c:v>
                      </c:pt>
                      <c:pt idx="22">
                        <c:v>-0.3</c:v>
                      </c:pt>
                      <c:pt idx="23">
                        <c:v>-0.3</c:v>
                      </c:pt>
                      <c:pt idx="24">
                        <c:v>0.4</c:v>
                      </c:pt>
                    </c:numCache>
                  </c:numRef>
                </c:val>
                <c:smooth val="0"/>
                <c:extLst xmlns:c15="http://schemas.microsoft.com/office/drawing/2012/chart">
                  <c:ext xmlns:c16="http://schemas.microsoft.com/office/drawing/2014/chart" uri="{C3380CC4-5D6E-409C-BE32-E72D297353CC}">
                    <c16:uniqueId val="{00000005-E542-4877-A7F4-6525A11DA0E9}"/>
                  </c:ext>
                </c:extLst>
              </c15:ser>
            </c15:filteredLineSeries>
            <c15:filteredLineSeries>
              <c15:ser>
                <c:idx val="4"/>
                <c:order val="4"/>
                <c:tx>
                  <c:strRef>
                    <c:extLst xmlns:c15="http://schemas.microsoft.com/office/drawing/2012/chart">
                      <c:ext xmlns:c15="http://schemas.microsoft.com/office/drawing/2012/chart" uri="{02D57815-91ED-43cb-92C2-25804820EDAC}">
                        <c15:formulaRef>
                          <c15:sqref>'Output (mthly)'!$F$4</c15:sqref>
                        </c15:formulaRef>
                      </c:ext>
                    </c:extLst>
                    <c:strCache>
                      <c:ptCount val="1"/>
                      <c:pt idx="0">
                        <c:v>Services</c:v>
                      </c:pt>
                    </c:strCache>
                  </c:strRef>
                </c:tx>
                <c:spPr>
                  <a:ln w="28575" cap="rnd">
                    <a:solidFill>
                      <a:sysClr val="windowText" lastClr="000000"/>
                    </a:solidFill>
                    <a:prstDash val="sysDash"/>
                    <a:round/>
                  </a:ln>
                  <a:effectLst/>
                </c:spPr>
                <c:marker>
                  <c:symbol val="none"/>
                </c:marker>
                <c:cat>
                  <c:numRef>
                    <c:extLst xmlns:c15="http://schemas.microsoft.com/office/drawing/2012/chart">
                      <c:ext xmlns:c15="http://schemas.microsoft.com/office/drawing/2012/chart" uri="{02D57815-91ED-43cb-92C2-25804820EDAC}">
                        <c15:formulaRef>
                          <c15:sqref>'Output (mthly)'!$A$5:$A$29</c15:sqref>
                        </c15:formulaRef>
                      </c:ext>
                    </c:extLst>
                    <c:numCache>
                      <c:formatCode>mmm\-yy</c:formatCode>
                      <c:ptCount val="25"/>
                      <c:pt idx="0">
                        <c:v>44958</c:v>
                      </c:pt>
                      <c:pt idx="1">
                        <c:v>44986</c:v>
                      </c:pt>
                      <c:pt idx="2">
                        <c:v>45017</c:v>
                      </c:pt>
                      <c:pt idx="3">
                        <c:v>45047</c:v>
                      </c:pt>
                      <c:pt idx="4">
                        <c:v>45078</c:v>
                      </c:pt>
                      <c:pt idx="5">
                        <c:v>45108</c:v>
                      </c:pt>
                      <c:pt idx="6">
                        <c:v>45139</c:v>
                      </c:pt>
                      <c:pt idx="7">
                        <c:v>45170</c:v>
                      </c:pt>
                      <c:pt idx="8">
                        <c:v>45200</c:v>
                      </c:pt>
                      <c:pt idx="9">
                        <c:v>45231</c:v>
                      </c:pt>
                      <c:pt idx="10">
                        <c:v>45261</c:v>
                      </c:pt>
                      <c:pt idx="11">
                        <c:v>45292</c:v>
                      </c:pt>
                      <c:pt idx="12">
                        <c:v>45323</c:v>
                      </c:pt>
                      <c:pt idx="13">
                        <c:v>45352</c:v>
                      </c:pt>
                      <c:pt idx="14">
                        <c:v>45383</c:v>
                      </c:pt>
                      <c:pt idx="15">
                        <c:v>45413</c:v>
                      </c:pt>
                      <c:pt idx="16">
                        <c:v>45444</c:v>
                      </c:pt>
                      <c:pt idx="17">
                        <c:v>45474</c:v>
                      </c:pt>
                      <c:pt idx="18">
                        <c:v>45505</c:v>
                      </c:pt>
                      <c:pt idx="19">
                        <c:v>45536</c:v>
                      </c:pt>
                      <c:pt idx="20">
                        <c:v>45566</c:v>
                      </c:pt>
                      <c:pt idx="21">
                        <c:v>45597</c:v>
                      </c:pt>
                      <c:pt idx="22">
                        <c:v>45627</c:v>
                      </c:pt>
                      <c:pt idx="23">
                        <c:v>45658</c:v>
                      </c:pt>
                      <c:pt idx="24">
                        <c:v>45689</c:v>
                      </c:pt>
                    </c:numCache>
                  </c:numRef>
                </c:cat>
                <c:val>
                  <c:numRef>
                    <c:extLst xmlns:c15="http://schemas.microsoft.com/office/drawing/2012/chart">
                      <c:ext xmlns:c15="http://schemas.microsoft.com/office/drawing/2012/chart" uri="{02D57815-91ED-43cb-92C2-25804820EDAC}">
                        <c15:formulaRef>
                          <c15:sqref>'Output (mthly)'!$F$5:$F$29</c15:sqref>
                        </c15:formulaRef>
                      </c:ext>
                    </c:extLst>
                    <c:numCache>
                      <c:formatCode>0.0</c:formatCode>
                      <c:ptCount val="25"/>
                      <c:pt idx="0">
                        <c:v>0.2</c:v>
                      </c:pt>
                      <c:pt idx="1">
                        <c:v>-0.4</c:v>
                      </c:pt>
                      <c:pt idx="2">
                        <c:v>0.1</c:v>
                      </c:pt>
                      <c:pt idx="3">
                        <c:v>-0.3</c:v>
                      </c:pt>
                      <c:pt idx="4">
                        <c:v>0.3</c:v>
                      </c:pt>
                      <c:pt idx="5">
                        <c:v>-0.4</c:v>
                      </c:pt>
                      <c:pt idx="6">
                        <c:v>0.1</c:v>
                      </c:pt>
                      <c:pt idx="7">
                        <c:v>0</c:v>
                      </c:pt>
                      <c:pt idx="8">
                        <c:v>-0.2</c:v>
                      </c:pt>
                      <c:pt idx="9">
                        <c:v>0.3</c:v>
                      </c:pt>
                      <c:pt idx="10">
                        <c:v>-0.1</c:v>
                      </c:pt>
                      <c:pt idx="11">
                        <c:v>0.7</c:v>
                      </c:pt>
                      <c:pt idx="12">
                        <c:v>0.2</c:v>
                      </c:pt>
                      <c:pt idx="13">
                        <c:v>0.6</c:v>
                      </c:pt>
                      <c:pt idx="14">
                        <c:v>0</c:v>
                      </c:pt>
                      <c:pt idx="15">
                        <c:v>0.2</c:v>
                      </c:pt>
                      <c:pt idx="16">
                        <c:v>-0.2</c:v>
                      </c:pt>
                      <c:pt idx="17">
                        <c:v>0.1</c:v>
                      </c:pt>
                      <c:pt idx="18">
                        <c:v>0.1</c:v>
                      </c:pt>
                      <c:pt idx="19">
                        <c:v>0</c:v>
                      </c:pt>
                      <c:pt idx="20">
                        <c:v>-0.1</c:v>
                      </c:pt>
                      <c:pt idx="21">
                        <c:v>0.1</c:v>
                      </c:pt>
                      <c:pt idx="22">
                        <c:v>0.4</c:v>
                      </c:pt>
                      <c:pt idx="23">
                        <c:v>0.1</c:v>
                      </c:pt>
                      <c:pt idx="24">
                        <c:v>0.3</c:v>
                      </c:pt>
                    </c:numCache>
                  </c:numRef>
                </c:val>
                <c:smooth val="0"/>
                <c:extLst xmlns:c15="http://schemas.microsoft.com/office/drawing/2012/chart">
                  <c:ext xmlns:c16="http://schemas.microsoft.com/office/drawing/2014/chart" uri="{C3380CC4-5D6E-409C-BE32-E72D297353CC}">
                    <c16:uniqueId val="{00000006-E542-4877-A7F4-6525A11DA0E9}"/>
                  </c:ext>
                </c:extLst>
              </c15:ser>
            </c15:filteredLineSeries>
          </c:ext>
        </c:extLst>
      </c:lineChart>
      <c:dateAx>
        <c:axId val="1035013583"/>
        <c:scaling>
          <c:orientation val="minMax"/>
        </c:scaling>
        <c:delete val="0"/>
        <c:axPos val="b"/>
        <c:numFmt formatCode="mmm\-yy" sourceLinked="1"/>
        <c:majorTickMark val="out"/>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1035022735"/>
        <c:crosses val="autoZero"/>
        <c:auto val="1"/>
        <c:lblOffset val="100"/>
        <c:baseTimeUnit val="months"/>
      </c:dateAx>
      <c:valAx>
        <c:axId val="1035022735"/>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r>
                  <a:rPr lang="en-US" dirty="0"/>
                  <a:t>% chg from prev mth</a:t>
                </a:r>
              </a:p>
            </c:rich>
          </c:tx>
          <c:overlay val="0"/>
          <c:spPr>
            <a:noFill/>
            <a:ln>
              <a:noFill/>
            </a:ln>
            <a:effectLst/>
          </c:spPr>
          <c:txPr>
            <a:bodyPr rot="-54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en-US"/>
            </a:p>
          </c:txPr>
        </c:title>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103501358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3175" cap="flat" cmpd="sng" algn="ctr">
      <a:solidFill>
        <a:schemeClr val="bg1">
          <a:lumMod val="50000"/>
        </a:schemeClr>
      </a:solidFill>
      <a:round/>
    </a:ln>
    <a:effectLst/>
  </c:spPr>
  <c:txPr>
    <a:bodyPr/>
    <a:lstStyle/>
    <a:p>
      <a:pPr>
        <a:defRPr>
          <a:solidFill>
            <a:sysClr val="windowText" lastClr="000000"/>
          </a:solidFill>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ysClr val="windowText" lastClr="000000"/>
                </a:solidFill>
                <a:latin typeface="+mn-lt"/>
                <a:ea typeface="+mn-ea"/>
                <a:cs typeface="+mn-cs"/>
              </a:defRPr>
            </a:pPr>
            <a:r>
              <a:rPr lang="en-GB" sz="1800" b="1" dirty="0"/>
              <a:t>House &amp; private rental prices </a:t>
            </a:r>
            <a:r>
              <a:rPr lang="en-GB" sz="1800" b="0" dirty="0"/>
              <a:t>(</a:t>
            </a:r>
            <a:r>
              <a:rPr lang="en-GB" sz="1800" b="0" i="1" dirty="0"/>
              <a:t>annual</a:t>
            </a:r>
            <a:r>
              <a:rPr lang="en-GB" sz="1800" b="0" i="1" baseline="0" dirty="0"/>
              <a:t> change)</a:t>
            </a:r>
            <a:endParaRPr lang="en-GB" sz="1800" b="0" i="1" dirty="0"/>
          </a:p>
        </c:rich>
      </c:tx>
      <c:overlay val="0"/>
      <c:spPr>
        <a:noFill/>
        <a:ln>
          <a:noFill/>
        </a:ln>
        <a:effectLst/>
      </c:spPr>
      <c:txPr>
        <a:bodyPr rot="0" spcFirstLastPara="1" vertOverflow="ellipsis" vert="horz" wrap="square" anchor="ctr" anchorCtr="1"/>
        <a:lstStyle/>
        <a:p>
          <a:pPr>
            <a:defRPr sz="1800" b="0" i="0" u="none" strike="noStrike" kern="1200" spc="0" baseline="0">
              <a:solidFill>
                <a:sysClr val="windowText" lastClr="000000"/>
              </a:solidFill>
              <a:latin typeface="+mn-lt"/>
              <a:ea typeface="+mn-ea"/>
              <a:cs typeface="+mn-cs"/>
            </a:defRPr>
          </a:pPr>
          <a:endParaRPr lang="en-US"/>
        </a:p>
      </c:txPr>
    </c:title>
    <c:autoTitleDeleted val="0"/>
    <c:plotArea>
      <c:layout/>
      <c:lineChart>
        <c:grouping val="standard"/>
        <c:varyColors val="0"/>
        <c:ser>
          <c:idx val="0"/>
          <c:order val="0"/>
          <c:tx>
            <c:strRef>
              <c:f>'House prices'!$A$36</c:f>
              <c:strCache>
                <c:ptCount val="1"/>
                <c:pt idx="0">
                  <c:v>House prices</c:v>
                </c:pt>
              </c:strCache>
            </c:strRef>
          </c:tx>
          <c:spPr>
            <a:ln w="38100" cap="rnd">
              <a:solidFill>
                <a:schemeClr val="accent2"/>
              </a:solidFill>
              <a:round/>
            </a:ln>
            <a:effectLst/>
          </c:spPr>
          <c:marker>
            <c:symbol val="none"/>
          </c:marker>
          <c:dLbls>
            <c:dLbl>
              <c:idx val="36"/>
              <c:layout>
                <c:manualLayout>
                  <c:x val="-3.2285952578145899E-2"/>
                  <c:y val="-5.5710306406685374E-2"/>
                </c:manualLayout>
              </c:layout>
              <c:spPr>
                <a:noFill/>
                <a:ln w="12700">
                  <a:solidFill>
                    <a:schemeClr val="accent2"/>
                  </a:solidFill>
                </a:ln>
                <a:effectLst/>
              </c:spPr>
              <c:txPr>
                <a:bodyPr rot="0" spcFirstLastPara="1" vertOverflow="ellipsis" vert="horz" wrap="square" lIns="38100" tIns="19050" rIns="38100" bIns="19050" anchor="ctr" anchorCtr="1">
                  <a:spAutoFit/>
                </a:bodyPr>
                <a:lstStyle/>
                <a:p>
                  <a:pPr>
                    <a:defRPr sz="1200" b="0"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6C8-4EF7-B921-49375056024D}"/>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'House prices'!$B$35:$AM$35</c:f>
              <c:numCache>
                <c:formatCode>mmm\-yy</c:formatCode>
                <c:ptCount val="38"/>
                <c:pt idx="0">
                  <c:v>44228</c:v>
                </c:pt>
                <c:pt idx="1">
                  <c:v>44256</c:v>
                </c:pt>
                <c:pt idx="2">
                  <c:v>44287</c:v>
                </c:pt>
                <c:pt idx="3">
                  <c:v>44317</c:v>
                </c:pt>
                <c:pt idx="4">
                  <c:v>44348</c:v>
                </c:pt>
                <c:pt idx="5">
                  <c:v>44378</c:v>
                </c:pt>
                <c:pt idx="6">
                  <c:v>44409</c:v>
                </c:pt>
                <c:pt idx="7">
                  <c:v>44440</c:v>
                </c:pt>
                <c:pt idx="8">
                  <c:v>44470</c:v>
                </c:pt>
                <c:pt idx="9">
                  <c:v>44501</c:v>
                </c:pt>
                <c:pt idx="10">
                  <c:v>44531</c:v>
                </c:pt>
                <c:pt idx="11">
                  <c:v>44562</c:v>
                </c:pt>
                <c:pt idx="12">
                  <c:v>44593</c:v>
                </c:pt>
                <c:pt idx="13">
                  <c:v>44621</c:v>
                </c:pt>
                <c:pt idx="14">
                  <c:v>44652</c:v>
                </c:pt>
                <c:pt idx="15">
                  <c:v>44682</c:v>
                </c:pt>
                <c:pt idx="16">
                  <c:v>44713</c:v>
                </c:pt>
                <c:pt idx="17">
                  <c:v>44743</c:v>
                </c:pt>
                <c:pt idx="18">
                  <c:v>44774</c:v>
                </c:pt>
                <c:pt idx="19">
                  <c:v>44805</c:v>
                </c:pt>
                <c:pt idx="20">
                  <c:v>44835</c:v>
                </c:pt>
                <c:pt idx="21">
                  <c:v>44866</c:v>
                </c:pt>
                <c:pt idx="22">
                  <c:v>44896</c:v>
                </c:pt>
                <c:pt idx="23">
                  <c:v>44927</c:v>
                </c:pt>
                <c:pt idx="24">
                  <c:v>44958</c:v>
                </c:pt>
                <c:pt idx="25">
                  <c:v>44986</c:v>
                </c:pt>
                <c:pt idx="26">
                  <c:v>45017</c:v>
                </c:pt>
                <c:pt idx="27">
                  <c:v>45047</c:v>
                </c:pt>
                <c:pt idx="28">
                  <c:v>45078</c:v>
                </c:pt>
                <c:pt idx="29">
                  <c:v>45108</c:v>
                </c:pt>
                <c:pt idx="30">
                  <c:v>45139</c:v>
                </c:pt>
                <c:pt idx="31">
                  <c:v>45170</c:v>
                </c:pt>
                <c:pt idx="32">
                  <c:v>45200</c:v>
                </c:pt>
                <c:pt idx="33">
                  <c:v>45231</c:v>
                </c:pt>
                <c:pt idx="34">
                  <c:v>45261</c:v>
                </c:pt>
                <c:pt idx="35">
                  <c:v>45292</c:v>
                </c:pt>
                <c:pt idx="36">
                  <c:v>45323</c:v>
                </c:pt>
                <c:pt idx="37">
                  <c:v>45352</c:v>
                </c:pt>
              </c:numCache>
            </c:numRef>
          </c:cat>
          <c:val>
            <c:numRef>
              <c:f>'House prices'!$B$36:$AM$36</c:f>
              <c:numCache>
                <c:formatCode>#,##0.0</c:formatCode>
                <c:ptCount val="38"/>
                <c:pt idx="0">
                  <c:v>8.4001623979010507</c:v>
                </c:pt>
                <c:pt idx="1">
                  <c:v>7.2136210923888964</c:v>
                </c:pt>
                <c:pt idx="2">
                  <c:v>10.126692840828198</c:v>
                </c:pt>
                <c:pt idx="3">
                  <c:v>10.631062065136293</c:v>
                </c:pt>
                <c:pt idx="4">
                  <c:v>6.3189676122532203</c:v>
                </c:pt>
                <c:pt idx="5">
                  <c:v>13.621394552825148</c:v>
                </c:pt>
                <c:pt idx="6">
                  <c:v>11.208332109914723</c:v>
                </c:pt>
                <c:pt idx="7">
                  <c:v>8.2960089008073492</c:v>
                </c:pt>
                <c:pt idx="8">
                  <c:v>11.058954337975889</c:v>
                </c:pt>
                <c:pt idx="9">
                  <c:v>8.7603000860902718</c:v>
                </c:pt>
                <c:pt idx="10">
                  <c:v>7.3416833544734885</c:v>
                </c:pt>
                <c:pt idx="11">
                  <c:v>5.2049945369732011</c:v>
                </c:pt>
                <c:pt idx="12">
                  <c:v>4.2201450611939153</c:v>
                </c:pt>
                <c:pt idx="13">
                  <c:v>2.6694003980227254</c:v>
                </c:pt>
                <c:pt idx="14">
                  <c:v>1.7099779114634348</c:v>
                </c:pt>
                <c:pt idx="15">
                  <c:v>0.89789836888331243</c:v>
                </c:pt>
                <c:pt idx="16">
                  <c:v>6.0824894040710065E-2</c:v>
                </c:pt>
                <c:pt idx="17">
                  <c:v>-0.65499193622006513</c:v>
                </c:pt>
                <c:pt idx="18">
                  <c:v>-0.95125299859688306</c:v>
                </c:pt>
                <c:pt idx="19">
                  <c:v>-1.659221682403369</c:v>
                </c:pt>
                <c:pt idx="20">
                  <c:v>-2.0941462515007925</c:v>
                </c:pt>
                <c:pt idx="21">
                  <c:v>-2.6125239823746038</c:v>
                </c:pt>
                <c:pt idx="22">
                  <c:v>-2.6646149169801285</c:v>
                </c:pt>
                <c:pt idx="23">
                  <c:v>-1.9042618829543845</c:v>
                </c:pt>
                <c:pt idx="24">
                  <c:v>-1.6055613088705813</c:v>
                </c:pt>
                <c:pt idx="25">
                  <c:v>-0.23252633018738889</c:v>
                </c:pt>
                <c:pt idx="26">
                  <c:v>0.22379999922020907</c:v>
                </c:pt>
                <c:pt idx="27">
                  <c:v>0.66296195546574432</c:v>
                </c:pt>
                <c:pt idx="28">
                  <c:v>0.72132416997386506</c:v>
                </c:pt>
                <c:pt idx="29">
                  <c:v>0.8361985129143662</c:v>
                </c:pt>
                <c:pt idx="30">
                  <c:v>1.37965438191636</c:v>
                </c:pt>
                <c:pt idx="31">
                  <c:v>1.9439916117527305</c:v>
                </c:pt>
                <c:pt idx="32">
                  <c:v>2.7790058009679814</c:v>
                </c:pt>
                <c:pt idx="33">
                  <c:v>3.7071154322516722</c:v>
                </c:pt>
                <c:pt idx="34">
                  <c:v>4.5620801242890661</c:v>
                </c:pt>
                <c:pt idx="35">
                  <c:v>4.7880236900911042</c:v>
                </c:pt>
                <c:pt idx="36">
                  <c:v>5.3747943118134724</c:v>
                </c:pt>
              </c:numCache>
            </c:numRef>
          </c:val>
          <c:smooth val="0"/>
          <c:extLst>
            <c:ext xmlns:c16="http://schemas.microsoft.com/office/drawing/2014/chart" uri="{C3380CC4-5D6E-409C-BE32-E72D297353CC}">
              <c16:uniqueId val="{00000001-A6C8-4EF7-B921-49375056024D}"/>
            </c:ext>
          </c:extLst>
        </c:ser>
        <c:ser>
          <c:idx val="1"/>
          <c:order val="1"/>
          <c:tx>
            <c:strRef>
              <c:f>'House prices'!$A$37</c:f>
              <c:strCache>
                <c:ptCount val="1"/>
                <c:pt idx="0">
                  <c:v>Private rents</c:v>
                </c:pt>
              </c:strCache>
            </c:strRef>
          </c:tx>
          <c:spPr>
            <a:ln w="38100" cap="rnd">
              <a:solidFill>
                <a:schemeClr val="accent1"/>
              </a:solidFill>
              <a:round/>
            </a:ln>
            <a:effectLst/>
          </c:spPr>
          <c:marker>
            <c:symbol val="none"/>
          </c:marker>
          <c:dLbls>
            <c:dLbl>
              <c:idx val="37"/>
              <c:layout>
                <c:manualLayout>
                  <c:x val="-2.0755255228808077E-2"/>
                  <c:y val="-6.6852367688022288E-2"/>
                </c:manualLayout>
              </c:layout>
              <c:spPr>
                <a:noFill/>
                <a:ln>
                  <a:solidFill>
                    <a:schemeClr val="accent1"/>
                  </a:solidFill>
                </a:ln>
                <a:effectLst/>
              </c:spPr>
              <c:txPr>
                <a:bodyPr rot="0" spcFirstLastPara="1" vertOverflow="ellipsis" vert="horz" wrap="square" lIns="38100" tIns="19050" rIns="38100" bIns="19050" anchor="ctr" anchorCtr="1">
                  <a:spAutoFit/>
                </a:bodyPr>
                <a:lstStyle/>
                <a:p>
                  <a:pPr>
                    <a:defRPr sz="1200" b="0"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6C8-4EF7-B921-49375056024D}"/>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'House prices'!$B$35:$AM$35</c:f>
              <c:numCache>
                <c:formatCode>mmm\-yy</c:formatCode>
                <c:ptCount val="38"/>
                <c:pt idx="0">
                  <c:v>44228</c:v>
                </c:pt>
                <c:pt idx="1">
                  <c:v>44256</c:v>
                </c:pt>
                <c:pt idx="2">
                  <c:v>44287</c:v>
                </c:pt>
                <c:pt idx="3">
                  <c:v>44317</c:v>
                </c:pt>
                <c:pt idx="4">
                  <c:v>44348</c:v>
                </c:pt>
                <c:pt idx="5">
                  <c:v>44378</c:v>
                </c:pt>
                <c:pt idx="6">
                  <c:v>44409</c:v>
                </c:pt>
                <c:pt idx="7">
                  <c:v>44440</c:v>
                </c:pt>
                <c:pt idx="8">
                  <c:v>44470</c:v>
                </c:pt>
                <c:pt idx="9">
                  <c:v>44501</c:v>
                </c:pt>
                <c:pt idx="10">
                  <c:v>44531</c:v>
                </c:pt>
                <c:pt idx="11">
                  <c:v>44562</c:v>
                </c:pt>
                <c:pt idx="12">
                  <c:v>44593</c:v>
                </c:pt>
                <c:pt idx="13">
                  <c:v>44621</c:v>
                </c:pt>
                <c:pt idx="14">
                  <c:v>44652</c:v>
                </c:pt>
                <c:pt idx="15">
                  <c:v>44682</c:v>
                </c:pt>
                <c:pt idx="16">
                  <c:v>44713</c:v>
                </c:pt>
                <c:pt idx="17">
                  <c:v>44743</c:v>
                </c:pt>
                <c:pt idx="18">
                  <c:v>44774</c:v>
                </c:pt>
                <c:pt idx="19">
                  <c:v>44805</c:v>
                </c:pt>
                <c:pt idx="20">
                  <c:v>44835</c:v>
                </c:pt>
                <c:pt idx="21">
                  <c:v>44866</c:v>
                </c:pt>
                <c:pt idx="22">
                  <c:v>44896</c:v>
                </c:pt>
                <c:pt idx="23">
                  <c:v>44927</c:v>
                </c:pt>
                <c:pt idx="24">
                  <c:v>44958</c:v>
                </c:pt>
                <c:pt idx="25">
                  <c:v>44986</c:v>
                </c:pt>
                <c:pt idx="26">
                  <c:v>45017</c:v>
                </c:pt>
                <c:pt idx="27">
                  <c:v>45047</c:v>
                </c:pt>
                <c:pt idx="28">
                  <c:v>45078</c:v>
                </c:pt>
                <c:pt idx="29">
                  <c:v>45108</c:v>
                </c:pt>
                <c:pt idx="30">
                  <c:v>45139</c:v>
                </c:pt>
                <c:pt idx="31">
                  <c:v>45170</c:v>
                </c:pt>
                <c:pt idx="32">
                  <c:v>45200</c:v>
                </c:pt>
                <c:pt idx="33">
                  <c:v>45231</c:v>
                </c:pt>
                <c:pt idx="34">
                  <c:v>45261</c:v>
                </c:pt>
                <c:pt idx="35">
                  <c:v>45292</c:v>
                </c:pt>
                <c:pt idx="36">
                  <c:v>45323</c:v>
                </c:pt>
                <c:pt idx="37">
                  <c:v>45352</c:v>
                </c:pt>
              </c:numCache>
            </c:numRef>
          </c:cat>
          <c:val>
            <c:numRef>
              <c:f>'House prices'!$B$37:$AM$37</c:f>
              <c:numCache>
                <c:formatCode>0.0</c:formatCode>
                <c:ptCount val="38"/>
                <c:pt idx="0">
                  <c:v>2.9866579999999998</c:v>
                </c:pt>
                <c:pt idx="1">
                  <c:v>3.1890890000000001</c:v>
                </c:pt>
                <c:pt idx="2">
                  <c:v>3.6347749999999999</c:v>
                </c:pt>
                <c:pt idx="3">
                  <c:v>3.955006</c:v>
                </c:pt>
                <c:pt idx="4">
                  <c:v>4.125877</c:v>
                </c:pt>
                <c:pt idx="5">
                  <c:v>4.538926</c:v>
                </c:pt>
                <c:pt idx="6">
                  <c:v>4.7838070000000004</c:v>
                </c:pt>
                <c:pt idx="7">
                  <c:v>5.1332009999999997</c:v>
                </c:pt>
                <c:pt idx="8">
                  <c:v>5.1858120000000003</c:v>
                </c:pt>
                <c:pt idx="9">
                  <c:v>5.5185740000000001</c:v>
                </c:pt>
                <c:pt idx="10">
                  <c:v>5.5876479999999997</c:v>
                </c:pt>
                <c:pt idx="11">
                  <c:v>5.8205140000000002</c:v>
                </c:pt>
                <c:pt idx="12">
                  <c:v>5.9749749999999997</c:v>
                </c:pt>
                <c:pt idx="13">
                  <c:v>6.2186370000000002</c:v>
                </c:pt>
                <c:pt idx="14">
                  <c:v>6.6332370000000003</c:v>
                </c:pt>
                <c:pt idx="15">
                  <c:v>7.1660550000000001</c:v>
                </c:pt>
                <c:pt idx="16">
                  <c:v>7.5905800000000001</c:v>
                </c:pt>
                <c:pt idx="17">
                  <c:v>7.8583569999999998</c:v>
                </c:pt>
                <c:pt idx="18">
                  <c:v>8.0686990000000005</c:v>
                </c:pt>
                <c:pt idx="19">
                  <c:v>8.1146259999999995</c:v>
                </c:pt>
                <c:pt idx="20">
                  <c:v>8.4055710000000001</c:v>
                </c:pt>
                <c:pt idx="21">
                  <c:v>8.3515770000000007</c:v>
                </c:pt>
                <c:pt idx="22">
                  <c:v>8.3856199999999994</c:v>
                </c:pt>
                <c:pt idx="23">
                  <c:v>8.5428189999999997</c:v>
                </c:pt>
                <c:pt idx="24">
                  <c:v>8.9171569999999996</c:v>
                </c:pt>
                <c:pt idx="25">
                  <c:v>9.1095059999999997</c:v>
                </c:pt>
                <c:pt idx="26">
                  <c:v>8.8970979999999997</c:v>
                </c:pt>
                <c:pt idx="27">
                  <c:v>8.6752649999999996</c:v>
                </c:pt>
                <c:pt idx="28">
                  <c:v>8.5604259999999996</c:v>
                </c:pt>
                <c:pt idx="29">
                  <c:v>8.4996430000000007</c:v>
                </c:pt>
                <c:pt idx="30">
                  <c:v>8.3582439999999991</c:v>
                </c:pt>
                <c:pt idx="31">
                  <c:v>8.3914249999999999</c:v>
                </c:pt>
                <c:pt idx="32">
                  <c:v>8.5843589999999992</c:v>
                </c:pt>
                <c:pt idx="33">
                  <c:v>9.0409640000000007</c:v>
                </c:pt>
                <c:pt idx="34">
                  <c:v>8.9786920000000006</c:v>
                </c:pt>
                <c:pt idx="35">
                  <c:v>8.6648139999999998</c:v>
                </c:pt>
                <c:pt idx="36">
                  <c:v>8.1212250000000008</c:v>
                </c:pt>
                <c:pt idx="37">
                  <c:v>7.7408830000000002</c:v>
                </c:pt>
              </c:numCache>
            </c:numRef>
          </c:val>
          <c:smooth val="0"/>
          <c:extLst>
            <c:ext xmlns:c16="http://schemas.microsoft.com/office/drawing/2014/chart" uri="{C3380CC4-5D6E-409C-BE32-E72D297353CC}">
              <c16:uniqueId val="{00000003-A6C8-4EF7-B921-49375056024D}"/>
            </c:ext>
          </c:extLst>
        </c:ser>
        <c:dLbls>
          <c:showLegendKey val="0"/>
          <c:showVal val="0"/>
          <c:showCatName val="0"/>
          <c:showSerName val="0"/>
          <c:showPercent val="0"/>
          <c:showBubbleSize val="0"/>
        </c:dLbls>
        <c:smooth val="0"/>
        <c:axId val="192047952"/>
        <c:axId val="2017599552"/>
      </c:lineChart>
      <c:dateAx>
        <c:axId val="192047952"/>
        <c:scaling>
          <c:orientation val="minMax"/>
          <c:min val="44470"/>
        </c:scaling>
        <c:delete val="0"/>
        <c:axPos val="b"/>
        <c:numFmt formatCode="mmm\-yy" sourceLinked="1"/>
        <c:majorTickMark val="out"/>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2017599552"/>
        <c:crosses val="autoZero"/>
        <c:auto val="1"/>
        <c:lblOffset val="100"/>
        <c:baseTimeUnit val="months"/>
      </c:dateAx>
      <c:valAx>
        <c:axId val="2017599552"/>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192047952"/>
        <c:crosses val="autoZero"/>
        <c:crossBetween val="between"/>
      </c:valAx>
      <c:spPr>
        <a:noFill/>
        <a:ln>
          <a:noFill/>
        </a:ln>
        <a:effectLst/>
      </c:spPr>
    </c:plotArea>
    <c:legend>
      <c:legendPos val="t"/>
      <c:overlay val="1"/>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3175" cap="flat" cmpd="sng" algn="ctr">
      <a:solidFill>
        <a:schemeClr val="bg1">
          <a:lumMod val="50000"/>
        </a:schemeClr>
      </a:solidFill>
      <a:round/>
    </a:ln>
    <a:effectLst/>
  </c:spPr>
  <c:txPr>
    <a:bodyPr/>
    <a:lstStyle/>
    <a:p>
      <a:pPr>
        <a:defRPr>
          <a:solidFill>
            <a:sysClr val="windowText" lastClr="000000"/>
          </a:solidFill>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ysClr val="windowText" lastClr="000000"/>
                </a:solidFill>
                <a:latin typeface="+mn-lt"/>
                <a:ea typeface="+mn-ea"/>
                <a:cs typeface="+mn-cs"/>
              </a:defRPr>
            </a:pPr>
            <a:r>
              <a:rPr lang="en-US" sz="1200" b="1" dirty="0"/>
              <a:t>Payrolled employment (number) – Cumbria</a:t>
            </a:r>
          </a:p>
        </c:rich>
      </c:tx>
      <c:overlay val="0"/>
      <c:spPr>
        <a:noFill/>
        <a:ln>
          <a:noFill/>
        </a:ln>
        <a:effectLst/>
      </c:spPr>
      <c:txPr>
        <a:bodyPr rot="0" spcFirstLastPara="1" vertOverflow="ellipsis" vert="horz" wrap="square" anchor="ctr" anchorCtr="1"/>
        <a:lstStyle/>
        <a:p>
          <a:pPr>
            <a:defRPr sz="1200" b="0" i="0" u="none" strike="noStrike" kern="1200" spc="0" baseline="0">
              <a:solidFill>
                <a:sysClr val="windowText" lastClr="000000"/>
              </a:solidFill>
              <a:latin typeface="+mn-lt"/>
              <a:ea typeface="+mn-ea"/>
              <a:cs typeface="+mn-cs"/>
            </a:defRPr>
          </a:pPr>
          <a:endParaRPr lang="en-US"/>
        </a:p>
      </c:txPr>
    </c:title>
    <c:autoTitleDeleted val="0"/>
    <c:plotArea>
      <c:layout/>
      <c:lineChart>
        <c:grouping val="standard"/>
        <c:varyColors val="0"/>
        <c:ser>
          <c:idx val="0"/>
          <c:order val="0"/>
          <c:tx>
            <c:strRef>
              <c:f>HMRC!$A$6</c:f>
              <c:strCache>
                <c:ptCount val="1"/>
                <c:pt idx="0">
                  <c:v>Seasonally adjusted</c:v>
                </c:pt>
              </c:strCache>
            </c:strRef>
          </c:tx>
          <c:spPr>
            <a:ln w="28575" cap="rnd">
              <a:solidFill>
                <a:schemeClr val="accent2"/>
              </a:solidFill>
              <a:round/>
            </a:ln>
            <a:effectLst/>
          </c:spPr>
          <c:marker>
            <c:symbol val="none"/>
          </c:marker>
          <c:cat>
            <c:numRef>
              <c:f>HMRC!$B$5:$AX$5</c:f>
              <c:numCache>
                <c:formatCode>mmm\-yy</c:formatCode>
                <c:ptCount val="49"/>
                <c:pt idx="0">
                  <c:v>44256</c:v>
                </c:pt>
                <c:pt idx="1">
                  <c:v>44287</c:v>
                </c:pt>
                <c:pt idx="2">
                  <c:v>44317</c:v>
                </c:pt>
                <c:pt idx="3">
                  <c:v>44348</c:v>
                </c:pt>
                <c:pt idx="4">
                  <c:v>44378</c:v>
                </c:pt>
                <c:pt idx="5">
                  <c:v>44409</c:v>
                </c:pt>
                <c:pt idx="6">
                  <c:v>44440</c:v>
                </c:pt>
                <c:pt idx="7">
                  <c:v>44470</c:v>
                </c:pt>
                <c:pt idx="8">
                  <c:v>44501</c:v>
                </c:pt>
                <c:pt idx="9">
                  <c:v>44531</c:v>
                </c:pt>
                <c:pt idx="10">
                  <c:v>44562</c:v>
                </c:pt>
                <c:pt idx="11">
                  <c:v>44593</c:v>
                </c:pt>
                <c:pt idx="12">
                  <c:v>44621</c:v>
                </c:pt>
                <c:pt idx="13">
                  <c:v>44652</c:v>
                </c:pt>
                <c:pt idx="14">
                  <c:v>44682</c:v>
                </c:pt>
                <c:pt idx="15">
                  <c:v>44713</c:v>
                </c:pt>
                <c:pt idx="16">
                  <c:v>44743</c:v>
                </c:pt>
                <c:pt idx="17">
                  <c:v>44774</c:v>
                </c:pt>
                <c:pt idx="18">
                  <c:v>44805</c:v>
                </c:pt>
                <c:pt idx="19">
                  <c:v>44835</c:v>
                </c:pt>
                <c:pt idx="20">
                  <c:v>44866</c:v>
                </c:pt>
                <c:pt idx="21">
                  <c:v>44896</c:v>
                </c:pt>
                <c:pt idx="22">
                  <c:v>44927</c:v>
                </c:pt>
                <c:pt idx="23">
                  <c:v>44958</c:v>
                </c:pt>
                <c:pt idx="24">
                  <c:v>44986</c:v>
                </c:pt>
                <c:pt idx="25">
                  <c:v>45017</c:v>
                </c:pt>
                <c:pt idx="26">
                  <c:v>45047</c:v>
                </c:pt>
                <c:pt idx="27">
                  <c:v>45078</c:v>
                </c:pt>
                <c:pt idx="28">
                  <c:v>45108</c:v>
                </c:pt>
                <c:pt idx="29">
                  <c:v>45139</c:v>
                </c:pt>
                <c:pt idx="30">
                  <c:v>45170</c:v>
                </c:pt>
                <c:pt idx="31">
                  <c:v>45200</c:v>
                </c:pt>
                <c:pt idx="32">
                  <c:v>45231</c:v>
                </c:pt>
                <c:pt idx="33">
                  <c:v>45261</c:v>
                </c:pt>
                <c:pt idx="34">
                  <c:v>45292</c:v>
                </c:pt>
                <c:pt idx="35">
                  <c:v>45323</c:v>
                </c:pt>
                <c:pt idx="36">
                  <c:v>45352</c:v>
                </c:pt>
                <c:pt idx="37">
                  <c:v>45383</c:v>
                </c:pt>
                <c:pt idx="38">
                  <c:v>45413</c:v>
                </c:pt>
                <c:pt idx="39">
                  <c:v>45444</c:v>
                </c:pt>
                <c:pt idx="40">
                  <c:v>45474</c:v>
                </c:pt>
                <c:pt idx="41">
                  <c:v>45505</c:v>
                </c:pt>
                <c:pt idx="42">
                  <c:v>45536</c:v>
                </c:pt>
                <c:pt idx="43">
                  <c:v>45566</c:v>
                </c:pt>
                <c:pt idx="44">
                  <c:v>45597</c:v>
                </c:pt>
                <c:pt idx="45">
                  <c:v>45627</c:v>
                </c:pt>
                <c:pt idx="46">
                  <c:v>45658</c:v>
                </c:pt>
                <c:pt idx="47">
                  <c:v>45689</c:v>
                </c:pt>
                <c:pt idx="48">
                  <c:v>45717</c:v>
                </c:pt>
              </c:numCache>
            </c:numRef>
          </c:cat>
          <c:val>
            <c:numRef>
              <c:f>HMRC!$B$6:$AX$6</c:f>
              <c:numCache>
                <c:formatCode>#,###</c:formatCode>
                <c:ptCount val="49"/>
                <c:pt idx="0">
                  <c:v>213383</c:v>
                </c:pt>
                <c:pt idx="1">
                  <c:v>213760</c:v>
                </c:pt>
                <c:pt idx="2">
                  <c:v>215562</c:v>
                </c:pt>
                <c:pt idx="3">
                  <c:v>216972</c:v>
                </c:pt>
                <c:pt idx="4">
                  <c:v>217255</c:v>
                </c:pt>
                <c:pt idx="5">
                  <c:v>218111</c:v>
                </c:pt>
                <c:pt idx="6">
                  <c:v>218607</c:v>
                </c:pt>
                <c:pt idx="7">
                  <c:v>218450</c:v>
                </c:pt>
                <c:pt idx="8">
                  <c:v>218433</c:v>
                </c:pt>
                <c:pt idx="9">
                  <c:v>218647</c:v>
                </c:pt>
                <c:pt idx="10">
                  <c:v>219033</c:v>
                </c:pt>
                <c:pt idx="11">
                  <c:v>219778</c:v>
                </c:pt>
                <c:pt idx="12">
                  <c:v>220128</c:v>
                </c:pt>
                <c:pt idx="13">
                  <c:v>219809</c:v>
                </c:pt>
                <c:pt idx="14">
                  <c:v>220412</c:v>
                </c:pt>
                <c:pt idx="15">
                  <c:v>220348</c:v>
                </c:pt>
                <c:pt idx="16">
                  <c:v>220808</c:v>
                </c:pt>
                <c:pt idx="17">
                  <c:v>221135</c:v>
                </c:pt>
                <c:pt idx="18">
                  <c:v>221349</c:v>
                </c:pt>
                <c:pt idx="19">
                  <c:v>221285</c:v>
                </c:pt>
                <c:pt idx="20">
                  <c:v>221492</c:v>
                </c:pt>
                <c:pt idx="21">
                  <c:v>222054</c:v>
                </c:pt>
                <c:pt idx="22">
                  <c:v>221883</c:v>
                </c:pt>
                <c:pt idx="23">
                  <c:v>222358</c:v>
                </c:pt>
                <c:pt idx="24">
                  <c:v>222712</c:v>
                </c:pt>
                <c:pt idx="25">
                  <c:v>222610</c:v>
                </c:pt>
                <c:pt idx="26">
                  <c:v>223189</c:v>
                </c:pt>
                <c:pt idx="27">
                  <c:v>223530</c:v>
                </c:pt>
                <c:pt idx="28">
                  <c:v>223594</c:v>
                </c:pt>
                <c:pt idx="29">
                  <c:v>223843</c:v>
                </c:pt>
                <c:pt idx="30">
                  <c:v>223990</c:v>
                </c:pt>
                <c:pt idx="31">
                  <c:v>223931</c:v>
                </c:pt>
                <c:pt idx="32">
                  <c:v>223967</c:v>
                </c:pt>
                <c:pt idx="33">
                  <c:v>224202</c:v>
                </c:pt>
                <c:pt idx="34">
                  <c:v>224043</c:v>
                </c:pt>
                <c:pt idx="35">
                  <c:v>224217</c:v>
                </c:pt>
                <c:pt idx="36">
                  <c:v>224320</c:v>
                </c:pt>
                <c:pt idx="37">
                  <c:v>225118</c:v>
                </c:pt>
                <c:pt idx="38">
                  <c:v>225232</c:v>
                </c:pt>
                <c:pt idx="39">
                  <c:v>225184</c:v>
                </c:pt>
                <c:pt idx="40">
                  <c:v>225244</c:v>
                </c:pt>
                <c:pt idx="41">
                  <c:v>225079</c:v>
                </c:pt>
                <c:pt idx="42">
                  <c:v>225122</c:v>
                </c:pt>
                <c:pt idx="43">
                  <c:v>225581</c:v>
                </c:pt>
                <c:pt idx="44">
                  <c:v>225718</c:v>
                </c:pt>
                <c:pt idx="45">
                  <c:v>225817</c:v>
                </c:pt>
                <c:pt idx="46">
                  <c:v>226260</c:v>
                </c:pt>
                <c:pt idx="47">
                  <c:v>226382</c:v>
                </c:pt>
                <c:pt idx="48">
                  <c:v>225766</c:v>
                </c:pt>
              </c:numCache>
            </c:numRef>
          </c:val>
          <c:smooth val="0"/>
          <c:extLst>
            <c:ext xmlns:c16="http://schemas.microsoft.com/office/drawing/2014/chart" uri="{C3380CC4-5D6E-409C-BE32-E72D297353CC}">
              <c16:uniqueId val="{00000000-8FBC-4E1E-B4AD-04F988048D77}"/>
            </c:ext>
          </c:extLst>
        </c:ser>
        <c:ser>
          <c:idx val="1"/>
          <c:order val="1"/>
          <c:tx>
            <c:strRef>
              <c:f>HMRC!$A$7</c:f>
              <c:strCache>
                <c:ptCount val="1"/>
                <c:pt idx="0">
                  <c:v>Not seasonally adjusted</c:v>
                </c:pt>
              </c:strCache>
            </c:strRef>
          </c:tx>
          <c:spPr>
            <a:ln w="28575" cap="rnd">
              <a:solidFill>
                <a:schemeClr val="accent1"/>
              </a:solidFill>
              <a:prstDash val="sysDash"/>
              <a:round/>
            </a:ln>
            <a:effectLst/>
          </c:spPr>
          <c:marker>
            <c:symbol val="none"/>
          </c:marker>
          <c:cat>
            <c:numRef>
              <c:f>HMRC!$B$5:$AX$5</c:f>
              <c:numCache>
                <c:formatCode>mmm\-yy</c:formatCode>
                <c:ptCount val="49"/>
                <c:pt idx="0">
                  <c:v>44256</c:v>
                </c:pt>
                <c:pt idx="1">
                  <c:v>44287</c:v>
                </c:pt>
                <c:pt idx="2">
                  <c:v>44317</c:v>
                </c:pt>
                <c:pt idx="3">
                  <c:v>44348</c:v>
                </c:pt>
                <c:pt idx="4">
                  <c:v>44378</c:v>
                </c:pt>
                <c:pt idx="5">
                  <c:v>44409</c:v>
                </c:pt>
                <c:pt idx="6">
                  <c:v>44440</c:v>
                </c:pt>
                <c:pt idx="7">
                  <c:v>44470</c:v>
                </c:pt>
                <c:pt idx="8">
                  <c:v>44501</c:v>
                </c:pt>
                <c:pt idx="9">
                  <c:v>44531</c:v>
                </c:pt>
                <c:pt idx="10">
                  <c:v>44562</c:v>
                </c:pt>
                <c:pt idx="11">
                  <c:v>44593</c:v>
                </c:pt>
                <c:pt idx="12">
                  <c:v>44621</c:v>
                </c:pt>
                <c:pt idx="13">
                  <c:v>44652</c:v>
                </c:pt>
                <c:pt idx="14">
                  <c:v>44682</c:v>
                </c:pt>
                <c:pt idx="15">
                  <c:v>44713</c:v>
                </c:pt>
                <c:pt idx="16">
                  <c:v>44743</c:v>
                </c:pt>
                <c:pt idx="17">
                  <c:v>44774</c:v>
                </c:pt>
                <c:pt idx="18">
                  <c:v>44805</c:v>
                </c:pt>
                <c:pt idx="19">
                  <c:v>44835</c:v>
                </c:pt>
                <c:pt idx="20">
                  <c:v>44866</c:v>
                </c:pt>
                <c:pt idx="21">
                  <c:v>44896</c:v>
                </c:pt>
                <c:pt idx="22">
                  <c:v>44927</c:v>
                </c:pt>
                <c:pt idx="23">
                  <c:v>44958</c:v>
                </c:pt>
                <c:pt idx="24">
                  <c:v>44986</c:v>
                </c:pt>
                <c:pt idx="25">
                  <c:v>45017</c:v>
                </c:pt>
                <c:pt idx="26">
                  <c:v>45047</c:v>
                </c:pt>
                <c:pt idx="27">
                  <c:v>45078</c:v>
                </c:pt>
                <c:pt idx="28">
                  <c:v>45108</c:v>
                </c:pt>
                <c:pt idx="29">
                  <c:v>45139</c:v>
                </c:pt>
                <c:pt idx="30">
                  <c:v>45170</c:v>
                </c:pt>
                <c:pt idx="31">
                  <c:v>45200</c:v>
                </c:pt>
                <c:pt idx="32">
                  <c:v>45231</c:v>
                </c:pt>
                <c:pt idx="33">
                  <c:v>45261</c:v>
                </c:pt>
                <c:pt idx="34">
                  <c:v>45292</c:v>
                </c:pt>
                <c:pt idx="35">
                  <c:v>45323</c:v>
                </c:pt>
                <c:pt idx="36">
                  <c:v>45352</c:v>
                </c:pt>
                <c:pt idx="37">
                  <c:v>45383</c:v>
                </c:pt>
                <c:pt idx="38">
                  <c:v>45413</c:v>
                </c:pt>
                <c:pt idx="39">
                  <c:v>45444</c:v>
                </c:pt>
                <c:pt idx="40">
                  <c:v>45474</c:v>
                </c:pt>
                <c:pt idx="41">
                  <c:v>45505</c:v>
                </c:pt>
                <c:pt idx="42">
                  <c:v>45536</c:v>
                </c:pt>
                <c:pt idx="43">
                  <c:v>45566</c:v>
                </c:pt>
                <c:pt idx="44">
                  <c:v>45597</c:v>
                </c:pt>
                <c:pt idx="45">
                  <c:v>45627</c:v>
                </c:pt>
                <c:pt idx="46">
                  <c:v>45658</c:v>
                </c:pt>
                <c:pt idx="47">
                  <c:v>45689</c:v>
                </c:pt>
                <c:pt idx="48">
                  <c:v>45717</c:v>
                </c:pt>
              </c:numCache>
            </c:numRef>
          </c:cat>
          <c:val>
            <c:numRef>
              <c:f>HMRC!$B$7:$AX$7</c:f>
              <c:numCache>
                <c:formatCode>#,###</c:formatCode>
                <c:ptCount val="49"/>
                <c:pt idx="0">
                  <c:v>212239</c:v>
                </c:pt>
                <c:pt idx="1">
                  <c:v>213362</c:v>
                </c:pt>
                <c:pt idx="2">
                  <c:v>215636</c:v>
                </c:pt>
                <c:pt idx="3">
                  <c:v>217472</c:v>
                </c:pt>
                <c:pt idx="4">
                  <c:v>218387</c:v>
                </c:pt>
                <c:pt idx="5">
                  <c:v>218906</c:v>
                </c:pt>
                <c:pt idx="6">
                  <c:v>219703</c:v>
                </c:pt>
                <c:pt idx="7">
                  <c:v>219078</c:v>
                </c:pt>
                <c:pt idx="8">
                  <c:v>219290</c:v>
                </c:pt>
                <c:pt idx="9">
                  <c:v>218139</c:v>
                </c:pt>
                <c:pt idx="10">
                  <c:v>217567</c:v>
                </c:pt>
                <c:pt idx="11">
                  <c:v>218136</c:v>
                </c:pt>
                <c:pt idx="12">
                  <c:v>218954</c:v>
                </c:pt>
                <c:pt idx="13">
                  <c:v>219412</c:v>
                </c:pt>
                <c:pt idx="14">
                  <c:v>220420</c:v>
                </c:pt>
                <c:pt idx="15">
                  <c:v>220858</c:v>
                </c:pt>
                <c:pt idx="16">
                  <c:v>221917</c:v>
                </c:pt>
                <c:pt idx="17">
                  <c:v>221958</c:v>
                </c:pt>
                <c:pt idx="18">
                  <c:v>222489</c:v>
                </c:pt>
                <c:pt idx="19">
                  <c:v>221883</c:v>
                </c:pt>
                <c:pt idx="20">
                  <c:v>222393</c:v>
                </c:pt>
                <c:pt idx="21">
                  <c:v>221646</c:v>
                </c:pt>
                <c:pt idx="22">
                  <c:v>220404</c:v>
                </c:pt>
                <c:pt idx="23">
                  <c:v>220685</c:v>
                </c:pt>
                <c:pt idx="24">
                  <c:v>221573</c:v>
                </c:pt>
                <c:pt idx="25">
                  <c:v>222157</c:v>
                </c:pt>
                <c:pt idx="26">
                  <c:v>223109</c:v>
                </c:pt>
                <c:pt idx="27">
                  <c:v>224098</c:v>
                </c:pt>
                <c:pt idx="28">
                  <c:v>224676</c:v>
                </c:pt>
                <c:pt idx="29">
                  <c:v>224691</c:v>
                </c:pt>
                <c:pt idx="30">
                  <c:v>225160</c:v>
                </c:pt>
                <c:pt idx="31">
                  <c:v>224480</c:v>
                </c:pt>
                <c:pt idx="32">
                  <c:v>224903</c:v>
                </c:pt>
                <c:pt idx="33">
                  <c:v>223869</c:v>
                </c:pt>
                <c:pt idx="34">
                  <c:v>222544</c:v>
                </c:pt>
                <c:pt idx="35">
                  <c:v>222516</c:v>
                </c:pt>
                <c:pt idx="36">
                  <c:v>223219</c:v>
                </c:pt>
                <c:pt idx="37">
                  <c:v>224602</c:v>
                </c:pt>
                <c:pt idx="38">
                  <c:v>225090</c:v>
                </c:pt>
                <c:pt idx="39">
                  <c:v>225819</c:v>
                </c:pt>
                <c:pt idx="40">
                  <c:v>226318</c:v>
                </c:pt>
                <c:pt idx="41">
                  <c:v>225942</c:v>
                </c:pt>
                <c:pt idx="42">
                  <c:v>226313</c:v>
                </c:pt>
                <c:pt idx="43">
                  <c:v>226114</c:v>
                </c:pt>
                <c:pt idx="44">
                  <c:v>226685</c:v>
                </c:pt>
                <c:pt idx="45">
                  <c:v>225522</c:v>
                </c:pt>
                <c:pt idx="46">
                  <c:v>224756</c:v>
                </c:pt>
                <c:pt idx="47">
                  <c:v>224662</c:v>
                </c:pt>
                <c:pt idx="48">
                  <c:v>224620</c:v>
                </c:pt>
              </c:numCache>
            </c:numRef>
          </c:val>
          <c:smooth val="0"/>
          <c:extLst>
            <c:ext xmlns:c16="http://schemas.microsoft.com/office/drawing/2014/chart" uri="{C3380CC4-5D6E-409C-BE32-E72D297353CC}">
              <c16:uniqueId val="{00000001-8FBC-4E1E-B4AD-04F988048D77}"/>
            </c:ext>
          </c:extLst>
        </c:ser>
        <c:dLbls>
          <c:showLegendKey val="0"/>
          <c:showVal val="0"/>
          <c:showCatName val="0"/>
          <c:showSerName val="0"/>
          <c:showPercent val="0"/>
          <c:showBubbleSize val="0"/>
        </c:dLbls>
        <c:smooth val="0"/>
        <c:axId val="1333495231"/>
        <c:axId val="1333506463"/>
      </c:lineChart>
      <c:dateAx>
        <c:axId val="1333495231"/>
        <c:scaling>
          <c:orientation val="minMax"/>
        </c:scaling>
        <c:delete val="0"/>
        <c:axPos val="b"/>
        <c:numFmt formatCode="mmm\-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1333506463"/>
        <c:crosses val="autoZero"/>
        <c:auto val="1"/>
        <c:lblOffset val="100"/>
        <c:baseTimeUnit val="months"/>
      </c:dateAx>
      <c:valAx>
        <c:axId val="1333506463"/>
        <c:scaling>
          <c:orientation val="minMax"/>
          <c:max val="227000"/>
          <c:min val="207000"/>
        </c:scaling>
        <c:delete val="0"/>
        <c:axPos val="l"/>
        <c:majorGridlines>
          <c:spPr>
            <a:ln w="9525" cap="flat" cmpd="sng" algn="ctr">
              <a:solidFill>
                <a:schemeClr val="tx1">
                  <a:lumMod val="15000"/>
                  <a:lumOff val="85000"/>
                </a:schemeClr>
              </a:solidFill>
              <a:round/>
            </a:ln>
            <a:effectLst/>
          </c:spPr>
        </c:majorGridlines>
        <c:numFmt formatCode="#,###"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133349523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3175" cap="flat" cmpd="sng" algn="ctr">
      <a:solidFill>
        <a:schemeClr val="bg1">
          <a:lumMod val="50000"/>
        </a:schemeClr>
      </a:solidFill>
      <a:round/>
    </a:ln>
    <a:effectLst/>
  </c:spPr>
  <c:txPr>
    <a:bodyPr/>
    <a:lstStyle/>
    <a:p>
      <a:pPr>
        <a:defRPr>
          <a:solidFill>
            <a:sysClr val="windowText" lastClr="000000"/>
          </a:solidFill>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r>
              <a:rPr lang="en-GB" sz="1200" b="1" dirty="0"/>
              <a:t>Year on Year payrolled employment growth (%)</a:t>
            </a:r>
          </a:p>
          <a:p>
            <a:pPr>
              <a:defRPr/>
            </a:pPr>
            <a:r>
              <a:rPr lang="en-GB" sz="1200" i="1" dirty="0"/>
              <a:t>(seasonally adjusted)</a:t>
            </a:r>
          </a:p>
        </c:rich>
      </c:tx>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endParaRPr lang="en-US"/>
        </a:p>
      </c:txPr>
    </c:title>
    <c:autoTitleDeleted val="0"/>
    <c:plotArea>
      <c:layout/>
      <c:lineChart>
        <c:grouping val="standard"/>
        <c:varyColors val="0"/>
        <c:ser>
          <c:idx val="0"/>
          <c:order val="0"/>
          <c:tx>
            <c:strRef>
              <c:f>HMRC!$A$16</c:f>
              <c:strCache>
                <c:ptCount val="1"/>
                <c:pt idx="0">
                  <c:v>Cumbria</c:v>
                </c:pt>
              </c:strCache>
            </c:strRef>
          </c:tx>
          <c:spPr>
            <a:ln w="28575" cap="rnd">
              <a:solidFill>
                <a:schemeClr val="accent2"/>
              </a:solidFill>
              <a:round/>
            </a:ln>
            <a:effectLst/>
          </c:spPr>
          <c:marker>
            <c:symbol val="none"/>
          </c:marker>
          <c:cat>
            <c:numRef>
              <c:f>HMRC!$N$15:$AX$15</c:f>
              <c:numCache>
                <c:formatCode>mmm\-yy</c:formatCode>
                <c:ptCount val="37"/>
                <c:pt idx="0">
                  <c:v>44621</c:v>
                </c:pt>
                <c:pt idx="1">
                  <c:v>44652</c:v>
                </c:pt>
                <c:pt idx="2">
                  <c:v>44682</c:v>
                </c:pt>
                <c:pt idx="3">
                  <c:v>44713</c:v>
                </c:pt>
                <c:pt idx="4">
                  <c:v>44743</c:v>
                </c:pt>
                <c:pt idx="5">
                  <c:v>44774</c:v>
                </c:pt>
                <c:pt idx="6">
                  <c:v>44805</c:v>
                </c:pt>
                <c:pt idx="7">
                  <c:v>44835</c:v>
                </c:pt>
                <c:pt idx="8">
                  <c:v>44866</c:v>
                </c:pt>
                <c:pt idx="9">
                  <c:v>44896</c:v>
                </c:pt>
                <c:pt idx="10">
                  <c:v>44927</c:v>
                </c:pt>
                <c:pt idx="11">
                  <c:v>44958</c:v>
                </c:pt>
                <c:pt idx="12">
                  <c:v>44986</c:v>
                </c:pt>
                <c:pt idx="13">
                  <c:v>45017</c:v>
                </c:pt>
                <c:pt idx="14">
                  <c:v>45047</c:v>
                </c:pt>
                <c:pt idx="15">
                  <c:v>45078</c:v>
                </c:pt>
                <c:pt idx="16">
                  <c:v>45108</c:v>
                </c:pt>
                <c:pt idx="17">
                  <c:v>45139</c:v>
                </c:pt>
                <c:pt idx="18">
                  <c:v>45170</c:v>
                </c:pt>
                <c:pt idx="19">
                  <c:v>45200</c:v>
                </c:pt>
                <c:pt idx="20">
                  <c:v>45231</c:v>
                </c:pt>
                <c:pt idx="21">
                  <c:v>45261</c:v>
                </c:pt>
                <c:pt idx="22">
                  <c:v>45292</c:v>
                </c:pt>
                <c:pt idx="23">
                  <c:v>45323</c:v>
                </c:pt>
                <c:pt idx="24">
                  <c:v>45352</c:v>
                </c:pt>
                <c:pt idx="25">
                  <c:v>45383</c:v>
                </c:pt>
                <c:pt idx="26">
                  <c:v>45413</c:v>
                </c:pt>
                <c:pt idx="27">
                  <c:v>45444</c:v>
                </c:pt>
                <c:pt idx="28">
                  <c:v>45474</c:v>
                </c:pt>
                <c:pt idx="29">
                  <c:v>45505</c:v>
                </c:pt>
                <c:pt idx="30">
                  <c:v>45536</c:v>
                </c:pt>
                <c:pt idx="31">
                  <c:v>45566</c:v>
                </c:pt>
                <c:pt idx="32">
                  <c:v>45597</c:v>
                </c:pt>
                <c:pt idx="33">
                  <c:v>45627</c:v>
                </c:pt>
                <c:pt idx="34">
                  <c:v>45658</c:v>
                </c:pt>
                <c:pt idx="35">
                  <c:v>45689</c:v>
                </c:pt>
                <c:pt idx="36">
                  <c:v>45717</c:v>
                </c:pt>
              </c:numCache>
            </c:numRef>
          </c:cat>
          <c:val>
            <c:numRef>
              <c:f>HMRC!$N$16:$AX$16</c:f>
              <c:numCache>
                <c:formatCode>0.0%</c:formatCode>
                <c:ptCount val="37"/>
                <c:pt idx="0">
                  <c:v>3.1609828336840326E-2</c:v>
                </c:pt>
                <c:pt idx="1">
                  <c:v>2.829809131736527E-2</c:v>
                </c:pt>
                <c:pt idx="2">
                  <c:v>2.2499327339698092E-2</c:v>
                </c:pt>
                <c:pt idx="3">
                  <c:v>1.5559611378426709E-2</c:v>
                </c:pt>
                <c:pt idx="4">
                  <c:v>1.6354053991852892E-2</c:v>
                </c:pt>
                <c:pt idx="5">
                  <c:v>1.3864500185685271E-2</c:v>
                </c:pt>
                <c:pt idx="6">
                  <c:v>1.2543056718220367E-2</c:v>
                </c:pt>
                <c:pt idx="7">
                  <c:v>1.2977798123140307E-2</c:v>
                </c:pt>
                <c:pt idx="8">
                  <c:v>1.4004294222942503E-2</c:v>
                </c:pt>
                <c:pt idx="9">
                  <c:v>1.5582194130264765E-2</c:v>
                </c:pt>
                <c:pt idx="10">
                  <c:v>1.3011737957294106E-2</c:v>
                </c:pt>
                <c:pt idx="11">
                  <c:v>1.1739118565097507E-2</c:v>
                </c:pt>
                <c:pt idx="12">
                  <c:v>1.1738624800116296E-2</c:v>
                </c:pt>
                <c:pt idx="13">
                  <c:v>1.2742881319691186E-2</c:v>
                </c:pt>
                <c:pt idx="14">
                  <c:v>1.259913253361886E-2</c:v>
                </c:pt>
                <c:pt idx="15">
                  <c:v>1.4440793653675095E-2</c:v>
                </c:pt>
                <c:pt idx="16">
                  <c:v>1.2617296474765408E-2</c:v>
                </c:pt>
                <c:pt idx="17">
                  <c:v>1.2245913129988469E-2</c:v>
                </c:pt>
                <c:pt idx="18">
                  <c:v>1.1931384374901174E-2</c:v>
                </c:pt>
                <c:pt idx="19">
                  <c:v>1.1957430462977607E-2</c:v>
                </c:pt>
                <c:pt idx="20">
                  <c:v>1.1174218481931628E-2</c:v>
                </c:pt>
                <c:pt idx="21">
                  <c:v>9.6733227052879026E-3</c:v>
                </c:pt>
                <c:pt idx="22">
                  <c:v>9.7348602641932902E-3</c:v>
                </c:pt>
                <c:pt idx="23">
                  <c:v>8.3603918006098267E-3</c:v>
                </c:pt>
                <c:pt idx="24">
                  <c:v>7.2200869284097845E-3</c:v>
                </c:pt>
                <c:pt idx="25">
                  <c:v>1.1266340236287678E-2</c:v>
                </c:pt>
                <c:pt idx="26">
                  <c:v>9.1536769285224633E-3</c:v>
                </c:pt>
                <c:pt idx="27">
                  <c:v>7.3994542119626E-3</c:v>
                </c:pt>
                <c:pt idx="28">
                  <c:v>7.379446675671082E-3</c:v>
                </c:pt>
                <c:pt idx="29">
                  <c:v>5.5217272820682357E-3</c:v>
                </c:pt>
                <c:pt idx="30">
                  <c:v>5.0537970445109154E-3</c:v>
                </c:pt>
                <c:pt idx="31">
                  <c:v>7.3683411407978348E-3</c:v>
                </c:pt>
                <c:pt idx="32">
                  <c:v>7.8181160617412388E-3</c:v>
                </c:pt>
                <c:pt idx="33">
                  <c:v>7.2033255724748219E-3</c:v>
                </c:pt>
                <c:pt idx="34">
                  <c:v>9.8954218609820441E-3</c:v>
                </c:pt>
                <c:pt idx="35">
                  <c:v>9.6558244914524763E-3</c:v>
                </c:pt>
                <c:pt idx="36">
                  <c:v>6.4461483594864481E-3</c:v>
                </c:pt>
              </c:numCache>
            </c:numRef>
          </c:val>
          <c:smooth val="0"/>
          <c:extLst>
            <c:ext xmlns:c16="http://schemas.microsoft.com/office/drawing/2014/chart" uri="{C3380CC4-5D6E-409C-BE32-E72D297353CC}">
              <c16:uniqueId val="{00000000-CA15-4A9B-8ED1-E994D07E269A}"/>
            </c:ext>
          </c:extLst>
        </c:ser>
        <c:ser>
          <c:idx val="1"/>
          <c:order val="1"/>
          <c:tx>
            <c:strRef>
              <c:f>HMRC!$A$17</c:f>
              <c:strCache>
                <c:ptCount val="1"/>
                <c:pt idx="0">
                  <c:v>UK</c:v>
                </c:pt>
              </c:strCache>
            </c:strRef>
          </c:tx>
          <c:spPr>
            <a:ln w="28575" cap="rnd">
              <a:solidFill>
                <a:schemeClr val="accent1"/>
              </a:solidFill>
              <a:round/>
            </a:ln>
            <a:effectLst/>
          </c:spPr>
          <c:marker>
            <c:symbol val="none"/>
          </c:marker>
          <c:cat>
            <c:numRef>
              <c:f>HMRC!$N$15:$AX$15</c:f>
              <c:numCache>
                <c:formatCode>mmm\-yy</c:formatCode>
                <c:ptCount val="37"/>
                <c:pt idx="0">
                  <c:v>44621</c:v>
                </c:pt>
                <c:pt idx="1">
                  <c:v>44652</c:v>
                </c:pt>
                <c:pt idx="2">
                  <c:v>44682</c:v>
                </c:pt>
                <c:pt idx="3">
                  <c:v>44713</c:v>
                </c:pt>
                <c:pt idx="4">
                  <c:v>44743</c:v>
                </c:pt>
                <c:pt idx="5">
                  <c:v>44774</c:v>
                </c:pt>
                <c:pt idx="6">
                  <c:v>44805</c:v>
                </c:pt>
                <c:pt idx="7">
                  <c:v>44835</c:v>
                </c:pt>
                <c:pt idx="8">
                  <c:v>44866</c:v>
                </c:pt>
                <c:pt idx="9">
                  <c:v>44896</c:v>
                </c:pt>
                <c:pt idx="10">
                  <c:v>44927</c:v>
                </c:pt>
                <c:pt idx="11">
                  <c:v>44958</c:v>
                </c:pt>
                <c:pt idx="12">
                  <c:v>44986</c:v>
                </c:pt>
                <c:pt idx="13">
                  <c:v>45017</c:v>
                </c:pt>
                <c:pt idx="14">
                  <c:v>45047</c:v>
                </c:pt>
                <c:pt idx="15">
                  <c:v>45078</c:v>
                </c:pt>
                <c:pt idx="16">
                  <c:v>45108</c:v>
                </c:pt>
                <c:pt idx="17">
                  <c:v>45139</c:v>
                </c:pt>
                <c:pt idx="18">
                  <c:v>45170</c:v>
                </c:pt>
                <c:pt idx="19">
                  <c:v>45200</c:v>
                </c:pt>
                <c:pt idx="20">
                  <c:v>45231</c:v>
                </c:pt>
                <c:pt idx="21">
                  <c:v>45261</c:v>
                </c:pt>
                <c:pt idx="22">
                  <c:v>45292</c:v>
                </c:pt>
                <c:pt idx="23">
                  <c:v>45323</c:v>
                </c:pt>
                <c:pt idx="24">
                  <c:v>45352</c:v>
                </c:pt>
                <c:pt idx="25">
                  <c:v>45383</c:v>
                </c:pt>
                <c:pt idx="26">
                  <c:v>45413</c:v>
                </c:pt>
                <c:pt idx="27">
                  <c:v>45444</c:v>
                </c:pt>
                <c:pt idx="28">
                  <c:v>45474</c:v>
                </c:pt>
                <c:pt idx="29">
                  <c:v>45505</c:v>
                </c:pt>
                <c:pt idx="30">
                  <c:v>45536</c:v>
                </c:pt>
                <c:pt idx="31">
                  <c:v>45566</c:v>
                </c:pt>
                <c:pt idx="32">
                  <c:v>45597</c:v>
                </c:pt>
                <c:pt idx="33">
                  <c:v>45627</c:v>
                </c:pt>
                <c:pt idx="34">
                  <c:v>45658</c:v>
                </c:pt>
                <c:pt idx="35">
                  <c:v>45689</c:v>
                </c:pt>
                <c:pt idx="36">
                  <c:v>45717</c:v>
                </c:pt>
              </c:numCache>
            </c:numRef>
          </c:cat>
          <c:val>
            <c:numRef>
              <c:f>HMRC!$N$17:$AX$17</c:f>
              <c:numCache>
                <c:formatCode>0.0%</c:formatCode>
                <c:ptCount val="37"/>
                <c:pt idx="0">
                  <c:v>4.6085923220142627E-2</c:v>
                </c:pt>
                <c:pt idx="1">
                  <c:v>4.2661475655784598E-2</c:v>
                </c:pt>
                <c:pt idx="2">
                  <c:v>3.6623252854391032E-2</c:v>
                </c:pt>
                <c:pt idx="3">
                  <c:v>3.11746799282119E-2</c:v>
                </c:pt>
                <c:pt idx="4">
                  <c:v>2.9552991368970594E-2</c:v>
                </c:pt>
                <c:pt idx="5">
                  <c:v>2.6180021216325507E-2</c:v>
                </c:pt>
                <c:pt idx="6">
                  <c:v>2.4924521867410943E-2</c:v>
                </c:pt>
                <c:pt idx="7">
                  <c:v>2.5536981600677012E-2</c:v>
                </c:pt>
                <c:pt idx="8">
                  <c:v>2.4279840964076004E-2</c:v>
                </c:pt>
                <c:pt idx="9">
                  <c:v>2.2929367506102302E-2</c:v>
                </c:pt>
                <c:pt idx="10">
                  <c:v>2.2154696270240592E-2</c:v>
                </c:pt>
                <c:pt idx="11">
                  <c:v>2.0039481284526494E-2</c:v>
                </c:pt>
                <c:pt idx="12">
                  <c:v>1.9162475889958577E-2</c:v>
                </c:pt>
                <c:pt idx="13">
                  <c:v>1.9861228230366162E-2</c:v>
                </c:pt>
                <c:pt idx="14">
                  <c:v>1.9714066041427784E-2</c:v>
                </c:pt>
                <c:pt idx="15">
                  <c:v>2.0430791599217235E-2</c:v>
                </c:pt>
                <c:pt idx="16">
                  <c:v>1.8156029507397104E-2</c:v>
                </c:pt>
                <c:pt idx="17">
                  <c:v>1.6970584053897203E-2</c:v>
                </c:pt>
                <c:pt idx="18">
                  <c:v>1.5742142883435697E-2</c:v>
                </c:pt>
                <c:pt idx="19">
                  <c:v>1.5430560131392315E-2</c:v>
                </c:pt>
                <c:pt idx="20">
                  <c:v>1.4168323421812064E-2</c:v>
                </c:pt>
                <c:pt idx="21">
                  <c:v>1.4274522014308814E-2</c:v>
                </c:pt>
                <c:pt idx="22">
                  <c:v>1.3769791872179448E-2</c:v>
                </c:pt>
                <c:pt idx="23">
                  <c:v>1.2080835201649152E-2</c:v>
                </c:pt>
                <c:pt idx="24">
                  <c:v>1.0810899960553845E-2</c:v>
                </c:pt>
                <c:pt idx="25">
                  <c:v>9.5688054035091338E-3</c:v>
                </c:pt>
                <c:pt idx="26">
                  <c:v>9.9999233702011119E-3</c:v>
                </c:pt>
                <c:pt idx="27">
                  <c:v>8.6173240882739827E-3</c:v>
                </c:pt>
                <c:pt idx="28">
                  <c:v>8.6453440266089886E-3</c:v>
                </c:pt>
                <c:pt idx="29">
                  <c:v>7.1553370740023506E-3</c:v>
                </c:pt>
                <c:pt idx="30">
                  <c:v>5.925917157517226E-3</c:v>
                </c:pt>
                <c:pt idx="31">
                  <c:v>5.8281762739813992E-3</c:v>
                </c:pt>
                <c:pt idx="32">
                  <c:v>4.0930151995254146E-3</c:v>
                </c:pt>
                <c:pt idx="33">
                  <c:v>2.0262646953289215E-3</c:v>
                </c:pt>
                <c:pt idx="34">
                  <c:v>1.7344192506506542E-3</c:v>
                </c:pt>
                <c:pt idx="35">
                  <c:v>1.1381624666751897E-3</c:v>
                </c:pt>
                <c:pt idx="36">
                  <c:v>-2.3122446033069541E-3</c:v>
                </c:pt>
              </c:numCache>
            </c:numRef>
          </c:val>
          <c:smooth val="0"/>
          <c:extLst>
            <c:ext xmlns:c16="http://schemas.microsoft.com/office/drawing/2014/chart" uri="{C3380CC4-5D6E-409C-BE32-E72D297353CC}">
              <c16:uniqueId val="{00000001-CA15-4A9B-8ED1-E994D07E269A}"/>
            </c:ext>
          </c:extLst>
        </c:ser>
        <c:dLbls>
          <c:showLegendKey val="0"/>
          <c:showVal val="0"/>
          <c:showCatName val="0"/>
          <c:showSerName val="0"/>
          <c:showPercent val="0"/>
          <c:showBubbleSize val="0"/>
        </c:dLbls>
        <c:smooth val="0"/>
        <c:axId val="317913664"/>
        <c:axId val="157923936"/>
      </c:lineChart>
      <c:dateAx>
        <c:axId val="317913664"/>
        <c:scaling>
          <c:orientation val="minMax"/>
        </c:scaling>
        <c:delete val="0"/>
        <c:axPos val="b"/>
        <c:numFmt formatCode="mmm\-yy" sourceLinked="1"/>
        <c:majorTickMark val="out"/>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157923936"/>
        <c:crosses val="autoZero"/>
        <c:auto val="1"/>
        <c:lblOffset val="100"/>
        <c:baseTimeUnit val="months"/>
      </c:dateAx>
      <c:valAx>
        <c:axId val="15792393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r>
                  <a:rPr lang="en-US" dirty="0"/>
                  <a:t>% chg from same mth prev yr</a:t>
                </a:r>
              </a:p>
            </c:rich>
          </c:tx>
          <c:overlay val="0"/>
          <c:spPr>
            <a:noFill/>
            <a:ln>
              <a:noFill/>
            </a:ln>
            <a:effectLst/>
          </c:spPr>
          <c:txPr>
            <a:bodyPr rot="-54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3179136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3175" cap="flat" cmpd="sng" algn="ctr">
      <a:solidFill>
        <a:schemeClr val="bg1">
          <a:lumMod val="50000"/>
        </a:schemeClr>
      </a:solidFill>
      <a:round/>
    </a:ln>
    <a:effectLst/>
  </c:spPr>
  <c:txPr>
    <a:bodyPr/>
    <a:lstStyle/>
    <a:p>
      <a:pPr>
        <a:defRPr>
          <a:solidFill>
            <a:sysClr val="windowText" lastClr="000000"/>
          </a:solidFill>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ysClr val="windowText" lastClr="000000"/>
                </a:solidFill>
                <a:latin typeface="+mn-lt"/>
                <a:ea typeface="+mn-ea"/>
                <a:cs typeface="+mn-cs"/>
              </a:defRPr>
            </a:pPr>
            <a:r>
              <a:rPr lang="en-GB" b="1" dirty="0"/>
              <a:t>Median monthly payrolled earnings (£)</a:t>
            </a:r>
          </a:p>
        </c:rich>
      </c:tx>
      <c:overlay val="0"/>
      <c:spPr>
        <a:noFill/>
        <a:ln>
          <a:noFill/>
        </a:ln>
        <a:effectLst/>
      </c:spPr>
      <c:txPr>
        <a:bodyPr rot="0" spcFirstLastPara="1" vertOverflow="ellipsis" vert="horz" wrap="square" anchor="ctr" anchorCtr="1"/>
        <a:lstStyle/>
        <a:p>
          <a:pPr>
            <a:defRPr sz="1400" b="1" i="0" u="none" strike="noStrike" kern="1200" spc="0" baseline="0">
              <a:solidFill>
                <a:sysClr val="windowText" lastClr="000000"/>
              </a:solidFill>
              <a:latin typeface="+mn-lt"/>
              <a:ea typeface="+mn-ea"/>
              <a:cs typeface="+mn-cs"/>
            </a:defRPr>
          </a:pPr>
          <a:endParaRPr lang="en-US"/>
        </a:p>
      </c:txPr>
    </c:title>
    <c:autoTitleDeleted val="0"/>
    <c:plotArea>
      <c:layout/>
      <c:lineChart>
        <c:grouping val="standard"/>
        <c:varyColors val="0"/>
        <c:ser>
          <c:idx val="0"/>
          <c:order val="0"/>
          <c:tx>
            <c:strRef>
              <c:f>HMRC!$A$40</c:f>
              <c:strCache>
                <c:ptCount val="1"/>
                <c:pt idx="0">
                  <c:v>Cumbria</c:v>
                </c:pt>
              </c:strCache>
            </c:strRef>
          </c:tx>
          <c:spPr>
            <a:ln w="28575" cap="rnd">
              <a:solidFill>
                <a:schemeClr val="accent2"/>
              </a:solidFill>
              <a:round/>
            </a:ln>
            <a:effectLst/>
          </c:spPr>
          <c:marker>
            <c:symbol val="none"/>
          </c:marker>
          <c:dLbls>
            <c:dLbl>
              <c:idx val="48"/>
              <c:layout>
                <c:manualLayout>
                  <c:x val="-1.1743493700116131E-2"/>
                  <c:y val="7.274530077679683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A34-4061-A71D-9657032D4D20}"/>
                </c:ext>
              </c:extLst>
            </c:dLbl>
            <c:spPr>
              <a:noFill/>
              <a:ln>
                <a:solidFill>
                  <a:schemeClr val="accent2"/>
                </a:solid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HMRC!$B$39:$AX$39</c:f>
              <c:numCache>
                <c:formatCode>mmm\-yy</c:formatCode>
                <c:ptCount val="49"/>
                <c:pt idx="0">
                  <c:v>44256</c:v>
                </c:pt>
                <c:pt idx="1">
                  <c:v>44287</c:v>
                </c:pt>
                <c:pt idx="2">
                  <c:v>44317</c:v>
                </c:pt>
                <c:pt idx="3">
                  <c:v>44348</c:v>
                </c:pt>
                <c:pt idx="4">
                  <c:v>44378</c:v>
                </c:pt>
                <c:pt idx="5">
                  <c:v>44409</c:v>
                </c:pt>
                <c:pt idx="6">
                  <c:v>44440</c:v>
                </c:pt>
                <c:pt idx="7">
                  <c:v>44470</c:v>
                </c:pt>
                <c:pt idx="8">
                  <c:v>44501</c:v>
                </c:pt>
                <c:pt idx="9">
                  <c:v>44531</c:v>
                </c:pt>
                <c:pt idx="10">
                  <c:v>44562</c:v>
                </c:pt>
                <c:pt idx="11">
                  <c:v>44593</c:v>
                </c:pt>
                <c:pt idx="12">
                  <c:v>44621</c:v>
                </c:pt>
                <c:pt idx="13">
                  <c:v>44652</c:v>
                </c:pt>
                <c:pt idx="14">
                  <c:v>44682</c:v>
                </c:pt>
                <c:pt idx="15">
                  <c:v>44713</c:v>
                </c:pt>
                <c:pt idx="16">
                  <c:v>44743</c:v>
                </c:pt>
                <c:pt idx="17">
                  <c:v>44774</c:v>
                </c:pt>
                <c:pt idx="18">
                  <c:v>44805</c:v>
                </c:pt>
                <c:pt idx="19">
                  <c:v>44835</c:v>
                </c:pt>
                <c:pt idx="20">
                  <c:v>44866</c:v>
                </c:pt>
                <c:pt idx="21">
                  <c:v>44896</c:v>
                </c:pt>
                <c:pt idx="22">
                  <c:v>44927</c:v>
                </c:pt>
                <c:pt idx="23">
                  <c:v>44958</c:v>
                </c:pt>
                <c:pt idx="24">
                  <c:v>44986</c:v>
                </c:pt>
                <c:pt idx="25">
                  <c:v>45017</c:v>
                </c:pt>
                <c:pt idx="26">
                  <c:v>45047</c:v>
                </c:pt>
                <c:pt idx="27">
                  <c:v>45078</c:v>
                </c:pt>
                <c:pt idx="28">
                  <c:v>45108</c:v>
                </c:pt>
                <c:pt idx="29">
                  <c:v>45139</c:v>
                </c:pt>
                <c:pt idx="30">
                  <c:v>45170</c:v>
                </c:pt>
                <c:pt idx="31">
                  <c:v>45200</c:v>
                </c:pt>
                <c:pt idx="32">
                  <c:v>45231</c:v>
                </c:pt>
                <c:pt idx="33">
                  <c:v>45261</c:v>
                </c:pt>
                <c:pt idx="34">
                  <c:v>45292</c:v>
                </c:pt>
                <c:pt idx="35">
                  <c:v>45323</c:v>
                </c:pt>
                <c:pt idx="36">
                  <c:v>45352</c:v>
                </c:pt>
                <c:pt idx="37">
                  <c:v>45383</c:v>
                </c:pt>
                <c:pt idx="38">
                  <c:v>45413</c:v>
                </c:pt>
                <c:pt idx="39">
                  <c:v>45444</c:v>
                </c:pt>
                <c:pt idx="40">
                  <c:v>45474</c:v>
                </c:pt>
                <c:pt idx="41">
                  <c:v>45505</c:v>
                </c:pt>
                <c:pt idx="42">
                  <c:v>45536</c:v>
                </c:pt>
                <c:pt idx="43">
                  <c:v>45566</c:v>
                </c:pt>
                <c:pt idx="44">
                  <c:v>45597</c:v>
                </c:pt>
                <c:pt idx="45">
                  <c:v>45627</c:v>
                </c:pt>
                <c:pt idx="46">
                  <c:v>45658</c:v>
                </c:pt>
                <c:pt idx="47">
                  <c:v>45689</c:v>
                </c:pt>
                <c:pt idx="48">
                  <c:v>45717</c:v>
                </c:pt>
              </c:numCache>
            </c:numRef>
          </c:cat>
          <c:val>
            <c:numRef>
              <c:f>HMRC!$B$40:$AX$40</c:f>
              <c:numCache>
                <c:formatCode>"£"#,##0</c:formatCode>
                <c:ptCount val="49"/>
                <c:pt idx="0">
                  <c:v>1797</c:v>
                </c:pt>
                <c:pt idx="1">
                  <c:v>1806</c:v>
                </c:pt>
                <c:pt idx="2">
                  <c:v>1813</c:v>
                </c:pt>
                <c:pt idx="3">
                  <c:v>1831</c:v>
                </c:pt>
                <c:pt idx="4">
                  <c:v>1842</c:v>
                </c:pt>
                <c:pt idx="5">
                  <c:v>1854</c:v>
                </c:pt>
                <c:pt idx="6">
                  <c:v>1871</c:v>
                </c:pt>
                <c:pt idx="7">
                  <c:v>1881</c:v>
                </c:pt>
                <c:pt idx="8">
                  <c:v>1883</c:v>
                </c:pt>
                <c:pt idx="9">
                  <c:v>1900</c:v>
                </c:pt>
                <c:pt idx="10">
                  <c:v>1911</c:v>
                </c:pt>
                <c:pt idx="11">
                  <c:v>1929</c:v>
                </c:pt>
                <c:pt idx="12">
                  <c:v>1959</c:v>
                </c:pt>
                <c:pt idx="13">
                  <c:v>1945</c:v>
                </c:pt>
                <c:pt idx="14">
                  <c:v>1941</c:v>
                </c:pt>
                <c:pt idx="15">
                  <c:v>1953</c:v>
                </c:pt>
                <c:pt idx="16">
                  <c:v>1973</c:v>
                </c:pt>
                <c:pt idx="17">
                  <c:v>1989</c:v>
                </c:pt>
                <c:pt idx="18">
                  <c:v>2016</c:v>
                </c:pt>
                <c:pt idx="19">
                  <c:v>2025</c:v>
                </c:pt>
                <c:pt idx="20">
                  <c:v>2083</c:v>
                </c:pt>
                <c:pt idx="21">
                  <c:v>2059</c:v>
                </c:pt>
                <c:pt idx="22">
                  <c:v>2074</c:v>
                </c:pt>
                <c:pt idx="23">
                  <c:v>2077</c:v>
                </c:pt>
                <c:pt idx="24">
                  <c:v>2085</c:v>
                </c:pt>
                <c:pt idx="25">
                  <c:v>2101</c:v>
                </c:pt>
                <c:pt idx="26">
                  <c:v>2131</c:v>
                </c:pt>
                <c:pt idx="27">
                  <c:v>2182</c:v>
                </c:pt>
                <c:pt idx="28">
                  <c:v>2130</c:v>
                </c:pt>
                <c:pt idx="29">
                  <c:v>2160</c:v>
                </c:pt>
                <c:pt idx="30">
                  <c:v>2146</c:v>
                </c:pt>
                <c:pt idx="31">
                  <c:v>2166</c:v>
                </c:pt>
                <c:pt idx="32">
                  <c:v>2239</c:v>
                </c:pt>
                <c:pt idx="33">
                  <c:v>2208</c:v>
                </c:pt>
                <c:pt idx="34">
                  <c:v>2209</c:v>
                </c:pt>
                <c:pt idx="35">
                  <c:v>2225</c:v>
                </c:pt>
                <c:pt idx="36">
                  <c:v>2249</c:v>
                </c:pt>
                <c:pt idx="37">
                  <c:v>2264</c:v>
                </c:pt>
                <c:pt idx="38">
                  <c:v>2281</c:v>
                </c:pt>
                <c:pt idx="39">
                  <c:v>2273</c:v>
                </c:pt>
                <c:pt idx="40">
                  <c:v>2290</c:v>
                </c:pt>
                <c:pt idx="41">
                  <c:v>2302</c:v>
                </c:pt>
                <c:pt idx="42">
                  <c:v>2298</c:v>
                </c:pt>
                <c:pt idx="43">
                  <c:v>2375</c:v>
                </c:pt>
                <c:pt idx="44">
                  <c:v>2371</c:v>
                </c:pt>
                <c:pt idx="45">
                  <c:v>2338</c:v>
                </c:pt>
                <c:pt idx="46">
                  <c:v>2364</c:v>
                </c:pt>
                <c:pt idx="47">
                  <c:v>2372</c:v>
                </c:pt>
                <c:pt idx="48">
                  <c:v>2373</c:v>
                </c:pt>
              </c:numCache>
            </c:numRef>
          </c:val>
          <c:smooth val="0"/>
          <c:extLst>
            <c:ext xmlns:c16="http://schemas.microsoft.com/office/drawing/2014/chart" uri="{C3380CC4-5D6E-409C-BE32-E72D297353CC}">
              <c16:uniqueId val="{00000001-7A34-4061-A71D-9657032D4D20}"/>
            </c:ext>
          </c:extLst>
        </c:ser>
        <c:ser>
          <c:idx val="1"/>
          <c:order val="1"/>
          <c:tx>
            <c:strRef>
              <c:f>HMRC!$A$41</c:f>
              <c:strCache>
                <c:ptCount val="1"/>
                <c:pt idx="0">
                  <c:v>UK</c:v>
                </c:pt>
              </c:strCache>
            </c:strRef>
          </c:tx>
          <c:spPr>
            <a:ln w="28575" cap="rnd">
              <a:solidFill>
                <a:schemeClr val="accent1"/>
              </a:solidFill>
              <a:round/>
            </a:ln>
            <a:effectLst/>
          </c:spPr>
          <c:marker>
            <c:symbol val="none"/>
          </c:marker>
          <c:dLbls>
            <c:dLbl>
              <c:idx val="48"/>
              <c:layout>
                <c:manualLayout>
                  <c:x val="-1.0221465076660987E-2"/>
                  <c:y val="-4.624278987834679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A34-4061-A71D-9657032D4D20}"/>
                </c:ext>
              </c:extLst>
            </c:dLbl>
            <c:spPr>
              <a:noFill/>
              <a:ln>
                <a:solidFill>
                  <a:schemeClr val="accent1"/>
                </a:solid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HMRC!$B$39:$AX$39</c:f>
              <c:numCache>
                <c:formatCode>mmm\-yy</c:formatCode>
                <c:ptCount val="49"/>
                <c:pt idx="0">
                  <c:v>44256</c:v>
                </c:pt>
                <c:pt idx="1">
                  <c:v>44287</c:v>
                </c:pt>
                <c:pt idx="2">
                  <c:v>44317</c:v>
                </c:pt>
                <c:pt idx="3">
                  <c:v>44348</c:v>
                </c:pt>
                <c:pt idx="4">
                  <c:v>44378</c:v>
                </c:pt>
                <c:pt idx="5">
                  <c:v>44409</c:v>
                </c:pt>
                <c:pt idx="6">
                  <c:v>44440</c:v>
                </c:pt>
                <c:pt idx="7">
                  <c:v>44470</c:v>
                </c:pt>
                <c:pt idx="8">
                  <c:v>44501</c:v>
                </c:pt>
                <c:pt idx="9">
                  <c:v>44531</c:v>
                </c:pt>
                <c:pt idx="10">
                  <c:v>44562</c:v>
                </c:pt>
                <c:pt idx="11">
                  <c:v>44593</c:v>
                </c:pt>
                <c:pt idx="12">
                  <c:v>44621</c:v>
                </c:pt>
                <c:pt idx="13">
                  <c:v>44652</c:v>
                </c:pt>
                <c:pt idx="14">
                  <c:v>44682</c:v>
                </c:pt>
                <c:pt idx="15">
                  <c:v>44713</c:v>
                </c:pt>
                <c:pt idx="16">
                  <c:v>44743</c:v>
                </c:pt>
                <c:pt idx="17">
                  <c:v>44774</c:v>
                </c:pt>
                <c:pt idx="18">
                  <c:v>44805</c:v>
                </c:pt>
                <c:pt idx="19">
                  <c:v>44835</c:v>
                </c:pt>
                <c:pt idx="20">
                  <c:v>44866</c:v>
                </c:pt>
                <c:pt idx="21">
                  <c:v>44896</c:v>
                </c:pt>
                <c:pt idx="22">
                  <c:v>44927</c:v>
                </c:pt>
                <c:pt idx="23">
                  <c:v>44958</c:v>
                </c:pt>
                <c:pt idx="24">
                  <c:v>44986</c:v>
                </c:pt>
                <c:pt idx="25">
                  <c:v>45017</c:v>
                </c:pt>
                <c:pt idx="26">
                  <c:v>45047</c:v>
                </c:pt>
                <c:pt idx="27">
                  <c:v>45078</c:v>
                </c:pt>
                <c:pt idx="28">
                  <c:v>45108</c:v>
                </c:pt>
                <c:pt idx="29">
                  <c:v>45139</c:v>
                </c:pt>
                <c:pt idx="30">
                  <c:v>45170</c:v>
                </c:pt>
                <c:pt idx="31">
                  <c:v>45200</c:v>
                </c:pt>
                <c:pt idx="32">
                  <c:v>45231</c:v>
                </c:pt>
                <c:pt idx="33">
                  <c:v>45261</c:v>
                </c:pt>
                <c:pt idx="34">
                  <c:v>45292</c:v>
                </c:pt>
                <c:pt idx="35">
                  <c:v>45323</c:v>
                </c:pt>
                <c:pt idx="36">
                  <c:v>45352</c:v>
                </c:pt>
                <c:pt idx="37">
                  <c:v>45383</c:v>
                </c:pt>
                <c:pt idx="38">
                  <c:v>45413</c:v>
                </c:pt>
                <c:pt idx="39">
                  <c:v>45444</c:v>
                </c:pt>
                <c:pt idx="40">
                  <c:v>45474</c:v>
                </c:pt>
                <c:pt idx="41">
                  <c:v>45505</c:v>
                </c:pt>
                <c:pt idx="42">
                  <c:v>45536</c:v>
                </c:pt>
                <c:pt idx="43">
                  <c:v>45566</c:v>
                </c:pt>
                <c:pt idx="44">
                  <c:v>45597</c:v>
                </c:pt>
                <c:pt idx="45">
                  <c:v>45627</c:v>
                </c:pt>
                <c:pt idx="46">
                  <c:v>45658</c:v>
                </c:pt>
                <c:pt idx="47">
                  <c:v>45689</c:v>
                </c:pt>
                <c:pt idx="48">
                  <c:v>45717</c:v>
                </c:pt>
              </c:numCache>
            </c:numRef>
          </c:cat>
          <c:val>
            <c:numRef>
              <c:f>HMRC!$B$41:$AX$41</c:f>
              <c:numCache>
                <c:formatCode>"£"#,##0</c:formatCode>
                <c:ptCount val="49"/>
                <c:pt idx="0">
                  <c:v>1948</c:v>
                </c:pt>
                <c:pt idx="1">
                  <c:v>1964</c:v>
                </c:pt>
                <c:pt idx="2">
                  <c:v>1962</c:v>
                </c:pt>
                <c:pt idx="3">
                  <c:v>1975</c:v>
                </c:pt>
                <c:pt idx="4">
                  <c:v>1979</c:v>
                </c:pt>
                <c:pt idx="5">
                  <c:v>1987</c:v>
                </c:pt>
                <c:pt idx="6">
                  <c:v>2008</c:v>
                </c:pt>
                <c:pt idx="7">
                  <c:v>2009</c:v>
                </c:pt>
                <c:pt idx="8">
                  <c:v>2015</c:v>
                </c:pt>
                <c:pt idx="9">
                  <c:v>2035</c:v>
                </c:pt>
                <c:pt idx="10">
                  <c:v>2049</c:v>
                </c:pt>
                <c:pt idx="11">
                  <c:v>2054</c:v>
                </c:pt>
                <c:pt idx="12">
                  <c:v>2076</c:v>
                </c:pt>
                <c:pt idx="13">
                  <c:v>2078</c:v>
                </c:pt>
                <c:pt idx="14">
                  <c:v>2084</c:v>
                </c:pt>
                <c:pt idx="15">
                  <c:v>2103</c:v>
                </c:pt>
                <c:pt idx="16">
                  <c:v>2111</c:v>
                </c:pt>
                <c:pt idx="17">
                  <c:v>2120</c:v>
                </c:pt>
                <c:pt idx="18">
                  <c:v>2148</c:v>
                </c:pt>
                <c:pt idx="19">
                  <c:v>2147</c:v>
                </c:pt>
                <c:pt idx="20">
                  <c:v>2188</c:v>
                </c:pt>
                <c:pt idx="21">
                  <c:v>2188</c:v>
                </c:pt>
                <c:pt idx="22">
                  <c:v>2193</c:v>
                </c:pt>
                <c:pt idx="23">
                  <c:v>2207</c:v>
                </c:pt>
                <c:pt idx="24">
                  <c:v>2216</c:v>
                </c:pt>
                <c:pt idx="25">
                  <c:v>2228</c:v>
                </c:pt>
                <c:pt idx="26">
                  <c:v>2253</c:v>
                </c:pt>
                <c:pt idx="27">
                  <c:v>2302</c:v>
                </c:pt>
                <c:pt idx="28">
                  <c:v>2269</c:v>
                </c:pt>
                <c:pt idx="29">
                  <c:v>2279</c:v>
                </c:pt>
                <c:pt idx="30">
                  <c:v>2275</c:v>
                </c:pt>
                <c:pt idx="31">
                  <c:v>2278</c:v>
                </c:pt>
                <c:pt idx="32">
                  <c:v>2324</c:v>
                </c:pt>
                <c:pt idx="33">
                  <c:v>2324</c:v>
                </c:pt>
                <c:pt idx="34">
                  <c:v>2333</c:v>
                </c:pt>
                <c:pt idx="35">
                  <c:v>2344</c:v>
                </c:pt>
                <c:pt idx="36">
                  <c:v>2356</c:v>
                </c:pt>
                <c:pt idx="37">
                  <c:v>2373</c:v>
                </c:pt>
                <c:pt idx="38">
                  <c:v>2384</c:v>
                </c:pt>
                <c:pt idx="39">
                  <c:v>2388</c:v>
                </c:pt>
                <c:pt idx="40">
                  <c:v>2400</c:v>
                </c:pt>
                <c:pt idx="41">
                  <c:v>2412</c:v>
                </c:pt>
                <c:pt idx="42">
                  <c:v>2409</c:v>
                </c:pt>
                <c:pt idx="43">
                  <c:v>2456</c:v>
                </c:pt>
                <c:pt idx="44">
                  <c:v>2472</c:v>
                </c:pt>
                <c:pt idx="45">
                  <c:v>2450</c:v>
                </c:pt>
                <c:pt idx="46">
                  <c:v>2473</c:v>
                </c:pt>
                <c:pt idx="47">
                  <c:v>2474</c:v>
                </c:pt>
                <c:pt idx="48">
                  <c:v>2469</c:v>
                </c:pt>
              </c:numCache>
            </c:numRef>
          </c:val>
          <c:smooth val="0"/>
          <c:extLst>
            <c:ext xmlns:c16="http://schemas.microsoft.com/office/drawing/2014/chart" uri="{C3380CC4-5D6E-409C-BE32-E72D297353CC}">
              <c16:uniqueId val="{00000003-7A34-4061-A71D-9657032D4D20}"/>
            </c:ext>
          </c:extLst>
        </c:ser>
        <c:dLbls>
          <c:showLegendKey val="0"/>
          <c:showVal val="0"/>
          <c:showCatName val="0"/>
          <c:showSerName val="0"/>
          <c:showPercent val="0"/>
          <c:showBubbleSize val="0"/>
        </c:dLbls>
        <c:smooth val="0"/>
        <c:axId val="187212656"/>
        <c:axId val="207000944"/>
      </c:lineChart>
      <c:dateAx>
        <c:axId val="187212656"/>
        <c:scaling>
          <c:orientation val="minMax"/>
        </c:scaling>
        <c:delete val="0"/>
        <c:axPos val="b"/>
        <c:numFmt formatCode="mmm\-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207000944"/>
        <c:crosses val="autoZero"/>
        <c:auto val="1"/>
        <c:lblOffset val="100"/>
        <c:baseTimeUnit val="months"/>
      </c:dateAx>
      <c:valAx>
        <c:axId val="207000944"/>
        <c:scaling>
          <c:orientation val="minMax"/>
          <c:min val="10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r>
                  <a:rPr lang="en-US" dirty="0"/>
                  <a:t>Median monthly (£)</a:t>
                </a:r>
              </a:p>
            </c:rich>
          </c:tx>
          <c:overlay val="0"/>
          <c:spPr>
            <a:noFill/>
            <a:ln>
              <a:noFill/>
            </a:ln>
            <a:effectLst/>
          </c:spPr>
          <c:txPr>
            <a:bodyPr rot="-54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en-US"/>
            </a:p>
          </c:txPr>
        </c:title>
        <c:numFmt formatCode="&quot;£&quot;#,##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1872126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3175" cap="flat" cmpd="sng" algn="ctr">
      <a:solidFill>
        <a:schemeClr val="bg1">
          <a:lumMod val="50000"/>
        </a:schemeClr>
      </a:solidFill>
      <a:round/>
    </a:ln>
    <a:effectLst/>
  </c:spPr>
  <c:txPr>
    <a:bodyPr/>
    <a:lstStyle/>
    <a:p>
      <a:pPr>
        <a:defRPr>
          <a:solidFill>
            <a:sysClr val="windowText" lastClr="000000"/>
          </a:solidFill>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r>
              <a:rPr lang="en-GB" b="1" dirty="0"/>
              <a:t>Year on year payrolled earnings growth</a:t>
            </a:r>
          </a:p>
        </c:rich>
      </c:tx>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endParaRPr lang="en-US"/>
        </a:p>
      </c:txPr>
    </c:title>
    <c:autoTitleDeleted val="0"/>
    <c:plotArea>
      <c:layout/>
      <c:lineChart>
        <c:grouping val="standard"/>
        <c:varyColors val="0"/>
        <c:ser>
          <c:idx val="0"/>
          <c:order val="0"/>
          <c:tx>
            <c:strRef>
              <c:f>HMRC!$A$45</c:f>
              <c:strCache>
                <c:ptCount val="1"/>
                <c:pt idx="0">
                  <c:v>Cumbria</c:v>
                </c:pt>
              </c:strCache>
            </c:strRef>
          </c:tx>
          <c:spPr>
            <a:ln w="28575" cap="rnd">
              <a:solidFill>
                <a:schemeClr val="accent2"/>
              </a:solidFill>
              <a:round/>
            </a:ln>
            <a:effectLst/>
          </c:spPr>
          <c:marker>
            <c:symbol val="none"/>
          </c:marker>
          <c:cat>
            <c:numRef>
              <c:f>HMRC!$N$44:$AX$44</c:f>
              <c:numCache>
                <c:formatCode>mmm\-yy</c:formatCode>
                <c:ptCount val="37"/>
                <c:pt idx="0">
                  <c:v>44621</c:v>
                </c:pt>
                <c:pt idx="1">
                  <c:v>44652</c:v>
                </c:pt>
                <c:pt idx="2">
                  <c:v>44682</c:v>
                </c:pt>
                <c:pt idx="3">
                  <c:v>44713</c:v>
                </c:pt>
                <c:pt idx="4">
                  <c:v>44743</c:v>
                </c:pt>
                <c:pt idx="5">
                  <c:v>44774</c:v>
                </c:pt>
                <c:pt idx="6">
                  <c:v>44805</c:v>
                </c:pt>
                <c:pt idx="7">
                  <c:v>44835</c:v>
                </c:pt>
                <c:pt idx="8">
                  <c:v>44866</c:v>
                </c:pt>
                <c:pt idx="9">
                  <c:v>44896</c:v>
                </c:pt>
                <c:pt idx="10">
                  <c:v>44927</c:v>
                </c:pt>
                <c:pt idx="11">
                  <c:v>44958</c:v>
                </c:pt>
                <c:pt idx="12">
                  <c:v>44986</c:v>
                </c:pt>
                <c:pt idx="13">
                  <c:v>45017</c:v>
                </c:pt>
                <c:pt idx="14">
                  <c:v>45047</c:v>
                </c:pt>
                <c:pt idx="15">
                  <c:v>45078</c:v>
                </c:pt>
                <c:pt idx="16">
                  <c:v>45108</c:v>
                </c:pt>
                <c:pt idx="17">
                  <c:v>45139</c:v>
                </c:pt>
                <c:pt idx="18">
                  <c:v>45170</c:v>
                </c:pt>
                <c:pt idx="19">
                  <c:v>45200</c:v>
                </c:pt>
                <c:pt idx="20">
                  <c:v>45231</c:v>
                </c:pt>
                <c:pt idx="21">
                  <c:v>45261</c:v>
                </c:pt>
                <c:pt idx="22">
                  <c:v>45292</c:v>
                </c:pt>
                <c:pt idx="23">
                  <c:v>45323</c:v>
                </c:pt>
                <c:pt idx="24">
                  <c:v>45352</c:v>
                </c:pt>
                <c:pt idx="25">
                  <c:v>45383</c:v>
                </c:pt>
                <c:pt idx="26">
                  <c:v>45413</c:v>
                </c:pt>
                <c:pt idx="27">
                  <c:v>45444</c:v>
                </c:pt>
                <c:pt idx="28">
                  <c:v>45474</c:v>
                </c:pt>
                <c:pt idx="29">
                  <c:v>45505</c:v>
                </c:pt>
                <c:pt idx="30">
                  <c:v>45536</c:v>
                </c:pt>
                <c:pt idx="31">
                  <c:v>45566</c:v>
                </c:pt>
                <c:pt idx="32">
                  <c:v>45597</c:v>
                </c:pt>
                <c:pt idx="33">
                  <c:v>45627</c:v>
                </c:pt>
                <c:pt idx="34">
                  <c:v>45658</c:v>
                </c:pt>
                <c:pt idx="35">
                  <c:v>45689</c:v>
                </c:pt>
                <c:pt idx="36">
                  <c:v>45717</c:v>
                </c:pt>
              </c:numCache>
            </c:numRef>
          </c:cat>
          <c:val>
            <c:numRef>
              <c:f>HMRC!$N$45:$AX$45</c:f>
              <c:numCache>
                <c:formatCode>0.0%</c:formatCode>
                <c:ptCount val="37"/>
                <c:pt idx="0">
                  <c:v>9.0150250417362271E-2</c:v>
                </c:pt>
                <c:pt idx="1">
                  <c:v>7.6965669988925803E-2</c:v>
                </c:pt>
                <c:pt idx="2">
                  <c:v>7.0601213458356321E-2</c:v>
                </c:pt>
                <c:pt idx="3">
                  <c:v>6.6630256690333151E-2</c:v>
                </c:pt>
                <c:pt idx="4">
                  <c:v>7.1118349619978288E-2</c:v>
                </c:pt>
                <c:pt idx="5">
                  <c:v>7.281553398058252E-2</c:v>
                </c:pt>
                <c:pt idx="6">
                  <c:v>7.7498663816141095E-2</c:v>
                </c:pt>
                <c:pt idx="7">
                  <c:v>7.6555023923444973E-2</c:v>
                </c:pt>
                <c:pt idx="8">
                  <c:v>0.10621348911311737</c:v>
                </c:pt>
                <c:pt idx="9">
                  <c:v>8.3684210526315791E-2</c:v>
                </c:pt>
                <c:pt idx="10">
                  <c:v>8.5295656724228147E-2</c:v>
                </c:pt>
                <c:pt idx="11">
                  <c:v>7.6723691031622604E-2</c:v>
                </c:pt>
                <c:pt idx="12">
                  <c:v>6.4318529862174581E-2</c:v>
                </c:pt>
                <c:pt idx="13">
                  <c:v>8.0205655526992284E-2</c:v>
                </c:pt>
                <c:pt idx="14">
                  <c:v>9.7887686759402376E-2</c:v>
                </c:pt>
                <c:pt idx="15">
                  <c:v>0.11725550435227855</c:v>
                </c:pt>
                <c:pt idx="16">
                  <c:v>7.9574252407501267E-2</c:v>
                </c:pt>
                <c:pt idx="17">
                  <c:v>8.5972850678733032E-2</c:v>
                </c:pt>
                <c:pt idx="18">
                  <c:v>6.4484126984126991E-2</c:v>
                </c:pt>
                <c:pt idx="19">
                  <c:v>6.9629629629629625E-2</c:v>
                </c:pt>
                <c:pt idx="20">
                  <c:v>7.4891982717234754E-2</c:v>
                </c:pt>
                <c:pt idx="21">
                  <c:v>7.2365225837785332E-2</c:v>
                </c:pt>
                <c:pt idx="22">
                  <c:v>6.5091610414657664E-2</c:v>
                </c:pt>
                <c:pt idx="23">
                  <c:v>7.1256620125180553E-2</c:v>
                </c:pt>
                <c:pt idx="24">
                  <c:v>7.8657074340527572E-2</c:v>
                </c:pt>
                <c:pt idx="25">
                  <c:v>7.7582103760114235E-2</c:v>
                </c:pt>
                <c:pt idx="26">
                  <c:v>7.0389488503050213E-2</c:v>
                </c:pt>
                <c:pt idx="27">
                  <c:v>4.1704857928505958E-2</c:v>
                </c:pt>
                <c:pt idx="28">
                  <c:v>7.5117370892018781E-2</c:v>
                </c:pt>
                <c:pt idx="29">
                  <c:v>6.5740740740740738E-2</c:v>
                </c:pt>
                <c:pt idx="30">
                  <c:v>7.0829450139794969E-2</c:v>
                </c:pt>
                <c:pt idx="31">
                  <c:v>9.6491228070175433E-2</c:v>
                </c:pt>
                <c:pt idx="32">
                  <c:v>5.8954890576150068E-2</c:v>
                </c:pt>
                <c:pt idx="33">
                  <c:v>5.8876811594202896E-2</c:v>
                </c:pt>
                <c:pt idx="34">
                  <c:v>7.0167496604798554E-2</c:v>
                </c:pt>
                <c:pt idx="35">
                  <c:v>6.6067415730337073E-2</c:v>
                </c:pt>
                <c:pt idx="36">
                  <c:v>5.5135615829257446E-2</c:v>
                </c:pt>
              </c:numCache>
            </c:numRef>
          </c:val>
          <c:smooth val="0"/>
          <c:extLst>
            <c:ext xmlns:c16="http://schemas.microsoft.com/office/drawing/2014/chart" uri="{C3380CC4-5D6E-409C-BE32-E72D297353CC}">
              <c16:uniqueId val="{00000000-8405-4476-BA8D-9E4E8BA413F4}"/>
            </c:ext>
          </c:extLst>
        </c:ser>
        <c:ser>
          <c:idx val="1"/>
          <c:order val="1"/>
          <c:tx>
            <c:strRef>
              <c:f>HMRC!$A$46</c:f>
              <c:strCache>
                <c:ptCount val="1"/>
                <c:pt idx="0">
                  <c:v>UK</c:v>
                </c:pt>
              </c:strCache>
            </c:strRef>
          </c:tx>
          <c:spPr>
            <a:ln w="28575" cap="rnd">
              <a:solidFill>
                <a:schemeClr val="accent1"/>
              </a:solidFill>
              <a:round/>
            </a:ln>
            <a:effectLst/>
          </c:spPr>
          <c:marker>
            <c:symbol val="none"/>
          </c:marker>
          <c:cat>
            <c:numRef>
              <c:f>HMRC!$N$44:$AX$44</c:f>
              <c:numCache>
                <c:formatCode>mmm\-yy</c:formatCode>
                <c:ptCount val="37"/>
                <c:pt idx="0">
                  <c:v>44621</c:v>
                </c:pt>
                <c:pt idx="1">
                  <c:v>44652</c:v>
                </c:pt>
                <c:pt idx="2">
                  <c:v>44682</c:v>
                </c:pt>
                <c:pt idx="3">
                  <c:v>44713</c:v>
                </c:pt>
                <c:pt idx="4">
                  <c:v>44743</c:v>
                </c:pt>
                <c:pt idx="5">
                  <c:v>44774</c:v>
                </c:pt>
                <c:pt idx="6">
                  <c:v>44805</c:v>
                </c:pt>
                <c:pt idx="7">
                  <c:v>44835</c:v>
                </c:pt>
                <c:pt idx="8">
                  <c:v>44866</c:v>
                </c:pt>
                <c:pt idx="9">
                  <c:v>44896</c:v>
                </c:pt>
                <c:pt idx="10">
                  <c:v>44927</c:v>
                </c:pt>
                <c:pt idx="11">
                  <c:v>44958</c:v>
                </c:pt>
                <c:pt idx="12">
                  <c:v>44986</c:v>
                </c:pt>
                <c:pt idx="13">
                  <c:v>45017</c:v>
                </c:pt>
                <c:pt idx="14">
                  <c:v>45047</c:v>
                </c:pt>
                <c:pt idx="15">
                  <c:v>45078</c:v>
                </c:pt>
                <c:pt idx="16">
                  <c:v>45108</c:v>
                </c:pt>
                <c:pt idx="17">
                  <c:v>45139</c:v>
                </c:pt>
                <c:pt idx="18">
                  <c:v>45170</c:v>
                </c:pt>
                <c:pt idx="19">
                  <c:v>45200</c:v>
                </c:pt>
                <c:pt idx="20">
                  <c:v>45231</c:v>
                </c:pt>
                <c:pt idx="21">
                  <c:v>45261</c:v>
                </c:pt>
                <c:pt idx="22">
                  <c:v>45292</c:v>
                </c:pt>
                <c:pt idx="23">
                  <c:v>45323</c:v>
                </c:pt>
                <c:pt idx="24">
                  <c:v>45352</c:v>
                </c:pt>
                <c:pt idx="25">
                  <c:v>45383</c:v>
                </c:pt>
                <c:pt idx="26">
                  <c:v>45413</c:v>
                </c:pt>
                <c:pt idx="27">
                  <c:v>45444</c:v>
                </c:pt>
                <c:pt idx="28">
                  <c:v>45474</c:v>
                </c:pt>
                <c:pt idx="29">
                  <c:v>45505</c:v>
                </c:pt>
                <c:pt idx="30">
                  <c:v>45536</c:v>
                </c:pt>
                <c:pt idx="31">
                  <c:v>45566</c:v>
                </c:pt>
                <c:pt idx="32">
                  <c:v>45597</c:v>
                </c:pt>
                <c:pt idx="33">
                  <c:v>45627</c:v>
                </c:pt>
                <c:pt idx="34">
                  <c:v>45658</c:v>
                </c:pt>
                <c:pt idx="35">
                  <c:v>45689</c:v>
                </c:pt>
                <c:pt idx="36">
                  <c:v>45717</c:v>
                </c:pt>
              </c:numCache>
            </c:numRef>
          </c:cat>
          <c:val>
            <c:numRef>
              <c:f>HMRC!$N$46:$AX$46</c:f>
              <c:numCache>
                <c:formatCode>0.0%</c:formatCode>
                <c:ptCount val="37"/>
                <c:pt idx="0">
                  <c:v>6.5708418891170434E-2</c:v>
                </c:pt>
                <c:pt idx="1">
                  <c:v>5.8044806517311608E-2</c:v>
                </c:pt>
                <c:pt idx="2">
                  <c:v>6.218144750254842E-2</c:v>
                </c:pt>
                <c:pt idx="3">
                  <c:v>6.4810126582278485E-2</c:v>
                </c:pt>
                <c:pt idx="4">
                  <c:v>6.6700353713996963E-2</c:v>
                </c:pt>
                <c:pt idx="5">
                  <c:v>6.6935078007045803E-2</c:v>
                </c:pt>
                <c:pt idx="6">
                  <c:v>6.9721115537848599E-2</c:v>
                </c:pt>
                <c:pt idx="7">
                  <c:v>6.8690890990542555E-2</c:v>
                </c:pt>
                <c:pt idx="8">
                  <c:v>8.5856079404466504E-2</c:v>
                </c:pt>
                <c:pt idx="9">
                  <c:v>7.5184275184275187E-2</c:v>
                </c:pt>
                <c:pt idx="10">
                  <c:v>7.0278184480234263E-2</c:v>
                </c:pt>
                <c:pt idx="11">
                  <c:v>7.4488802336903609E-2</c:v>
                </c:pt>
                <c:pt idx="12">
                  <c:v>6.7437379576107903E-2</c:v>
                </c:pt>
                <c:pt idx="13">
                  <c:v>7.2184793070259864E-2</c:v>
                </c:pt>
                <c:pt idx="14">
                  <c:v>8.1094049904030713E-2</c:v>
                </c:pt>
                <c:pt idx="15">
                  <c:v>9.4626723728007608E-2</c:v>
                </c:pt>
                <c:pt idx="16">
                  <c:v>7.4846044528659408E-2</c:v>
                </c:pt>
                <c:pt idx="17">
                  <c:v>7.4999999999999997E-2</c:v>
                </c:pt>
                <c:pt idx="18">
                  <c:v>5.9124767225325885E-2</c:v>
                </c:pt>
                <c:pt idx="19">
                  <c:v>6.1015370284117375E-2</c:v>
                </c:pt>
                <c:pt idx="20">
                  <c:v>6.2157221206581355E-2</c:v>
                </c:pt>
                <c:pt idx="21">
                  <c:v>6.2157221206581355E-2</c:v>
                </c:pt>
                <c:pt idx="22">
                  <c:v>6.3839489284085726E-2</c:v>
                </c:pt>
                <c:pt idx="23">
                  <c:v>6.2075215224286363E-2</c:v>
                </c:pt>
                <c:pt idx="24">
                  <c:v>6.3176895306859202E-2</c:v>
                </c:pt>
                <c:pt idx="25">
                  <c:v>6.5080789946140041E-2</c:v>
                </c:pt>
                <c:pt idx="26">
                  <c:v>5.8144695960940969E-2</c:v>
                </c:pt>
                <c:pt idx="27">
                  <c:v>3.7358818418766288E-2</c:v>
                </c:pt>
                <c:pt idx="28">
                  <c:v>5.7734684883208459E-2</c:v>
                </c:pt>
                <c:pt idx="29">
                  <c:v>5.8358929354980257E-2</c:v>
                </c:pt>
                <c:pt idx="30">
                  <c:v>5.8901098901098903E-2</c:v>
                </c:pt>
                <c:pt idx="31">
                  <c:v>7.8138718173836705E-2</c:v>
                </c:pt>
                <c:pt idx="32">
                  <c:v>6.3683304647160072E-2</c:v>
                </c:pt>
                <c:pt idx="33">
                  <c:v>5.4216867469879519E-2</c:v>
                </c:pt>
                <c:pt idx="34">
                  <c:v>6.0008572653236177E-2</c:v>
                </c:pt>
                <c:pt idx="35">
                  <c:v>5.546075085324232E-2</c:v>
                </c:pt>
                <c:pt idx="36">
                  <c:v>4.7962648556876063E-2</c:v>
                </c:pt>
              </c:numCache>
            </c:numRef>
          </c:val>
          <c:smooth val="0"/>
          <c:extLst>
            <c:ext xmlns:c16="http://schemas.microsoft.com/office/drawing/2014/chart" uri="{C3380CC4-5D6E-409C-BE32-E72D297353CC}">
              <c16:uniqueId val="{00000001-8405-4476-BA8D-9E4E8BA413F4}"/>
            </c:ext>
          </c:extLst>
        </c:ser>
        <c:dLbls>
          <c:showLegendKey val="0"/>
          <c:showVal val="0"/>
          <c:showCatName val="0"/>
          <c:showSerName val="0"/>
          <c:showPercent val="0"/>
          <c:showBubbleSize val="0"/>
        </c:dLbls>
        <c:smooth val="0"/>
        <c:axId val="259482688"/>
        <c:axId val="322424960"/>
      </c:lineChart>
      <c:dateAx>
        <c:axId val="259482688"/>
        <c:scaling>
          <c:orientation val="minMax"/>
        </c:scaling>
        <c:delete val="0"/>
        <c:axPos val="b"/>
        <c:numFmt formatCode="mmm\-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322424960"/>
        <c:crosses val="autoZero"/>
        <c:auto val="1"/>
        <c:lblOffset val="100"/>
        <c:baseTimeUnit val="months"/>
      </c:dateAx>
      <c:valAx>
        <c:axId val="32242496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r>
                  <a:rPr lang="en-US" dirty="0"/>
                  <a:t>% chg from same mth prev yr</a:t>
                </a:r>
              </a:p>
            </c:rich>
          </c:tx>
          <c:overlay val="0"/>
          <c:spPr>
            <a:noFill/>
            <a:ln>
              <a:noFill/>
            </a:ln>
            <a:effectLst/>
          </c:spPr>
          <c:txPr>
            <a:bodyPr rot="-54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25948268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3175" cap="flat" cmpd="sng" algn="ctr">
      <a:solidFill>
        <a:schemeClr val="bg1">
          <a:lumMod val="50000"/>
        </a:schemeClr>
      </a:solidFill>
      <a:round/>
    </a:ln>
    <a:effectLst/>
  </c:spPr>
  <c:txPr>
    <a:bodyPr/>
    <a:lstStyle/>
    <a:p>
      <a:pPr>
        <a:defRPr>
          <a:solidFill>
            <a:sysClr val="windowText" lastClr="000000"/>
          </a:solidFill>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ysClr val="windowText" lastClr="000000"/>
                </a:solidFill>
                <a:latin typeface="+mn-lt"/>
                <a:ea typeface="+mn-ea"/>
                <a:cs typeface="+mn-cs"/>
              </a:defRPr>
            </a:pPr>
            <a:r>
              <a:rPr lang="en-GB" b="1" dirty="0"/>
              <a:t>Jobseeker</a:t>
            </a:r>
            <a:r>
              <a:rPr lang="en-GB" b="1" baseline="0" dirty="0"/>
              <a:t> claimant </a:t>
            </a:r>
            <a:r>
              <a:rPr lang="en-GB" b="1" dirty="0"/>
              <a:t>rate</a:t>
            </a:r>
            <a:r>
              <a:rPr lang="en-GB" b="1" baseline="0" dirty="0"/>
              <a:t> </a:t>
            </a:r>
            <a:endParaRPr lang="en-GB" b="1" dirty="0"/>
          </a:p>
        </c:rich>
      </c:tx>
      <c:overlay val="0"/>
      <c:spPr>
        <a:noFill/>
        <a:ln>
          <a:noFill/>
        </a:ln>
        <a:effectLst/>
      </c:spPr>
      <c:txPr>
        <a:bodyPr rot="0" spcFirstLastPara="1" vertOverflow="ellipsis" vert="horz" wrap="square" anchor="ctr" anchorCtr="1"/>
        <a:lstStyle/>
        <a:p>
          <a:pPr>
            <a:defRPr sz="1400" b="1" i="0" u="none" strike="noStrike" kern="1200" spc="0" baseline="0">
              <a:solidFill>
                <a:sysClr val="windowText" lastClr="000000"/>
              </a:solidFill>
              <a:latin typeface="+mn-lt"/>
              <a:ea typeface="+mn-ea"/>
              <a:cs typeface="+mn-cs"/>
            </a:defRPr>
          </a:pPr>
          <a:endParaRPr lang="en-US"/>
        </a:p>
      </c:txPr>
    </c:title>
    <c:autoTitleDeleted val="0"/>
    <c:plotArea>
      <c:layout>
        <c:manualLayout>
          <c:layoutTarget val="inner"/>
          <c:xMode val="edge"/>
          <c:yMode val="edge"/>
          <c:x val="0.13007992570564814"/>
          <c:y val="0.11888380104090553"/>
          <c:w val="0.79965658621405067"/>
          <c:h val="0.65931254873286504"/>
        </c:manualLayout>
      </c:layout>
      <c:lineChart>
        <c:grouping val="standard"/>
        <c:varyColors val="0"/>
        <c:ser>
          <c:idx val="0"/>
          <c:order val="0"/>
          <c:tx>
            <c:strRef>
              <c:f>Claimants!$B$46</c:f>
              <c:strCache>
                <c:ptCount val="1"/>
                <c:pt idx="0">
                  <c:v>UK</c:v>
                </c:pt>
              </c:strCache>
            </c:strRef>
          </c:tx>
          <c:spPr>
            <a:ln w="41275" cap="rnd">
              <a:solidFill>
                <a:schemeClr val="accent1"/>
              </a:solidFill>
              <a:round/>
            </a:ln>
            <a:effectLst/>
          </c:spPr>
          <c:marker>
            <c:symbol val="none"/>
          </c:marker>
          <c:dLbls>
            <c:dLbl>
              <c:idx val="36"/>
              <c:layout>
                <c:manualLayout>
                  <c:x val="-7.537688442211055E-3"/>
                  <c:y val="-4.9099848988968443E-2"/>
                </c:manualLayout>
              </c:layout>
              <c:spPr>
                <a:noFill/>
                <a:ln>
                  <a:solidFill>
                    <a:schemeClr val="accent1"/>
                  </a:solid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accent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689-4F8A-8036-23111E2B5F0D}"/>
                </c:ext>
              </c:extLst>
            </c:dLbl>
            <c:spPr>
              <a:noFill/>
              <a:ln>
                <a:solidFill>
                  <a:schemeClr val="accent1"/>
                </a:solidFill>
              </a:ln>
              <a:effectLst/>
            </c:spPr>
            <c:txPr>
              <a:bodyPr rot="0" spcFirstLastPara="1" vertOverflow="ellipsis" vert="horz" wrap="square" lIns="38100" tIns="19050" rIns="38100" bIns="19050" anchor="ctr" anchorCtr="1">
                <a:spAutoFit/>
              </a:bodyPr>
              <a:lstStyle/>
              <a:p>
                <a:pPr>
                  <a:defRPr sz="1200" b="0" i="0" u="none" strike="noStrike" kern="1200" baseline="0">
                    <a:solidFill>
                      <a:sysClr val="windowText" lastClr="000000"/>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Claimants!$A$47:$A$83</c:f>
              <c:numCache>
                <c:formatCode>mmm\-yy</c:formatCode>
                <c:ptCount val="37"/>
                <c:pt idx="0">
                  <c:v>44621</c:v>
                </c:pt>
                <c:pt idx="1">
                  <c:v>44652</c:v>
                </c:pt>
                <c:pt idx="2">
                  <c:v>44682</c:v>
                </c:pt>
                <c:pt idx="3">
                  <c:v>44713</c:v>
                </c:pt>
                <c:pt idx="4">
                  <c:v>44743</c:v>
                </c:pt>
                <c:pt idx="5">
                  <c:v>44774</c:v>
                </c:pt>
                <c:pt idx="6">
                  <c:v>44805</c:v>
                </c:pt>
                <c:pt idx="7">
                  <c:v>44835</c:v>
                </c:pt>
                <c:pt idx="8">
                  <c:v>44866</c:v>
                </c:pt>
                <c:pt idx="9">
                  <c:v>44896</c:v>
                </c:pt>
                <c:pt idx="10">
                  <c:v>44927</c:v>
                </c:pt>
                <c:pt idx="11">
                  <c:v>44958</c:v>
                </c:pt>
                <c:pt idx="12">
                  <c:v>44986</c:v>
                </c:pt>
                <c:pt idx="13">
                  <c:v>45017</c:v>
                </c:pt>
                <c:pt idx="14">
                  <c:v>45047</c:v>
                </c:pt>
                <c:pt idx="15">
                  <c:v>45078</c:v>
                </c:pt>
                <c:pt idx="16">
                  <c:v>45108</c:v>
                </c:pt>
                <c:pt idx="17">
                  <c:v>45139</c:v>
                </c:pt>
                <c:pt idx="18">
                  <c:v>45170</c:v>
                </c:pt>
                <c:pt idx="19">
                  <c:v>45200</c:v>
                </c:pt>
                <c:pt idx="20">
                  <c:v>45231</c:v>
                </c:pt>
                <c:pt idx="21">
                  <c:v>45261</c:v>
                </c:pt>
                <c:pt idx="22">
                  <c:v>45292</c:v>
                </c:pt>
                <c:pt idx="23">
                  <c:v>45323</c:v>
                </c:pt>
                <c:pt idx="24">
                  <c:v>45352</c:v>
                </c:pt>
                <c:pt idx="25">
                  <c:v>45383</c:v>
                </c:pt>
                <c:pt idx="26">
                  <c:v>45413</c:v>
                </c:pt>
                <c:pt idx="27">
                  <c:v>45444</c:v>
                </c:pt>
                <c:pt idx="28">
                  <c:v>45474</c:v>
                </c:pt>
                <c:pt idx="29">
                  <c:v>45505</c:v>
                </c:pt>
                <c:pt idx="30">
                  <c:v>45536</c:v>
                </c:pt>
                <c:pt idx="31">
                  <c:v>45566</c:v>
                </c:pt>
                <c:pt idx="32">
                  <c:v>45597</c:v>
                </c:pt>
                <c:pt idx="33">
                  <c:v>45627</c:v>
                </c:pt>
                <c:pt idx="34">
                  <c:v>45658</c:v>
                </c:pt>
                <c:pt idx="35">
                  <c:v>45689</c:v>
                </c:pt>
                <c:pt idx="36">
                  <c:v>45717</c:v>
                </c:pt>
              </c:numCache>
            </c:numRef>
          </c:cat>
          <c:val>
            <c:numRef>
              <c:f>Claimants!$B$47:$B$83</c:f>
              <c:numCache>
                <c:formatCode>#,##0.0</c:formatCode>
                <c:ptCount val="37"/>
                <c:pt idx="0">
                  <c:v>4</c:v>
                </c:pt>
                <c:pt idx="1">
                  <c:v>3.8</c:v>
                </c:pt>
                <c:pt idx="2">
                  <c:v>3.7</c:v>
                </c:pt>
                <c:pt idx="3">
                  <c:v>3.6</c:v>
                </c:pt>
                <c:pt idx="4">
                  <c:v>3.6</c:v>
                </c:pt>
                <c:pt idx="5">
                  <c:v>3.6</c:v>
                </c:pt>
                <c:pt idx="6">
                  <c:v>3.6</c:v>
                </c:pt>
                <c:pt idx="7">
                  <c:v>3.5</c:v>
                </c:pt>
                <c:pt idx="8">
                  <c:v>3.5</c:v>
                </c:pt>
                <c:pt idx="9">
                  <c:v>3.6</c:v>
                </c:pt>
                <c:pt idx="10">
                  <c:v>3.5</c:v>
                </c:pt>
                <c:pt idx="11">
                  <c:v>3.6</c:v>
                </c:pt>
                <c:pt idx="12">
                  <c:v>3.6</c:v>
                </c:pt>
                <c:pt idx="13">
                  <c:v>3.7</c:v>
                </c:pt>
                <c:pt idx="14">
                  <c:v>3.6</c:v>
                </c:pt>
                <c:pt idx="15">
                  <c:v>3.6</c:v>
                </c:pt>
                <c:pt idx="16">
                  <c:v>3.6</c:v>
                </c:pt>
                <c:pt idx="17">
                  <c:v>3.6</c:v>
                </c:pt>
                <c:pt idx="18">
                  <c:v>3.6</c:v>
                </c:pt>
                <c:pt idx="19">
                  <c:v>3.6</c:v>
                </c:pt>
                <c:pt idx="20">
                  <c:v>3.6</c:v>
                </c:pt>
                <c:pt idx="21">
                  <c:v>3.6</c:v>
                </c:pt>
                <c:pt idx="22">
                  <c:v>3.6</c:v>
                </c:pt>
                <c:pt idx="23">
                  <c:v>3.7</c:v>
                </c:pt>
                <c:pt idx="24">
                  <c:v>3.8</c:v>
                </c:pt>
                <c:pt idx="25">
                  <c:v>3.7</c:v>
                </c:pt>
                <c:pt idx="26">
                  <c:v>3.8</c:v>
                </c:pt>
                <c:pt idx="27">
                  <c:v>3.8</c:v>
                </c:pt>
                <c:pt idx="28">
                  <c:v>4.2</c:v>
                </c:pt>
                <c:pt idx="29">
                  <c:v>4.0999999999999996</c:v>
                </c:pt>
                <c:pt idx="30">
                  <c:v>4.0999999999999996</c:v>
                </c:pt>
                <c:pt idx="31">
                  <c:v>4.0999999999999996</c:v>
                </c:pt>
                <c:pt idx="32">
                  <c:v>4</c:v>
                </c:pt>
                <c:pt idx="33">
                  <c:v>4</c:v>
                </c:pt>
                <c:pt idx="34">
                  <c:v>4</c:v>
                </c:pt>
                <c:pt idx="35">
                  <c:v>4.0999999999999996</c:v>
                </c:pt>
                <c:pt idx="36">
                  <c:v>4.2</c:v>
                </c:pt>
              </c:numCache>
            </c:numRef>
          </c:val>
          <c:smooth val="0"/>
          <c:extLst>
            <c:ext xmlns:c16="http://schemas.microsoft.com/office/drawing/2014/chart" uri="{C3380CC4-5D6E-409C-BE32-E72D297353CC}">
              <c16:uniqueId val="{00000001-C689-4F8A-8036-23111E2B5F0D}"/>
            </c:ext>
          </c:extLst>
        </c:ser>
        <c:ser>
          <c:idx val="1"/>
          <c:order val="1"/>
          <c:tx>
            <c:strRef>
              <c:f>Claimants!$C$46</c:f>
              <c:strCache>
                <c:ptCount val="1"/>
                <c:pt idx="0">
                  <c:v>Cumbria</c:v>
                </c:pt>
              </c:strCache>
            </c:strRef>
          </c:tx>
          <c:spPr>
            <a:ln w="41275" cap="rnd">
              <a:solidFill>
                <a:schemeClr val="accent2"/>
              </a:solidFill>
              <a:round/>
            </a:ln>
            <a:effectLst/>
          </c:spPr>
          <c:marker>
            <c:symbol val="none"/>
          </c:marker>
          <c:dLbls>
            <c:dLbl>
              <c:idx val="36"/>
              <c:layout>
                <c:manualLayout>
                  <c:x val="-7.5282308657467333E-3"/>
                  <c:y val="0"/>
                </c:manualLayout>
              </c:layout>
              <c:spPr>
                <a:noFill/>
                <a:ln>
                  <a:solidFill>
                    <a:schemeClr val="accent2"/>
                  </a:solid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accent2"/>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689-4F8A-8036-23111E2B5F0D}"/>
                </c:ext>
              </c:extLst>
            </c:dLbl>
            <c:spPr>
              <a:noFill/>
              <a:ln>
                <a:solidFill>
                  <a:schemeClr val="accent2"/>
                </a:solidFill>
              </a:ln>
              <a:effectLst/>
            </c:spPr>
            <c:txPr>
              <a:bodyPr rot="0" spcFirstLastPara="1" vertOverflow="ellipsis" vert="horz" wrap="square" lIns="38100" tIns="19050" rIns="38100" bIns="19050" anchor="ctr" anchorCtr="1">
                <a:spAutoFit/>
              </a:bodyPr>
              <a:lstStyle/>
              <a:p>
                <a:pPr>
                  <a:defRPr sz="1200" b="0" i="0" u="none" strike="noStrike" kern="1200" baseline="0">
                    <a:solidFill>
                      <a:sysClr val="windowText" lastClr="000000"/>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Claimants!$A$47:$A$83</c:f>
              <c:numCache>
                <c:formatCode>mmm\-yy</c:formatCode>
                <c:ptCount val="37"/>
                <c:pt idx="0">
                  <c:v>44621</c:v>
                </c:pt>
                <c:pt idx="1">
                  <c:v>44652</c:v>
                </c:pt>
                <c:pt idx="2">
                  <c:v>44682</c:v>
                </c:pt>
                <c:pt idx="3">
                  <c:v>44713</c:v>
                </c:pt>
                <c:pt idx="4">
                  <c:v>44743</c:v>
                </c:pt>
                <c:pt idx="5">
                  <c:v>44774</c:v>
                </c:pt>
                <c:pt idx="6">
                  <c:v>44805</c:v>
                </c:pt>
                <c:pt idx="7">
                  <c:v>44835</c:v>
                </c:pt>
                <c:pt idx="8">
                  <c:v>44866</c:v>
                </c:pt>
                <c:pt idx="9">
                  <c:v>44896</c:v>
                </c:pt>
                <c:pt idx="10">
                  <c:v>44927</c:v>
                </c:pt>
                <c:pt idx="11">
                  <c:v>44958</c:v>
                </c:pt>
                <c:pt idx="12">
                  <c:v>44986</c:v>
                </c:pt>
                <c:pt idx="13">
                  <c:v>45017</c:v>
                </c:pt>
                <c:pt idx="14">
                  <c:v>45047</c:v>
                </c:pt>
                <c:pt idx="15">
                  <c:v>45078</c:v>
                </c:pt>
                <c:pt idx="16">
                  <c:v>45108</c:v>
                </c:pt>
                <c:pt idx="17">
                  <c:v>45139</c:v>
                </c:pt>
                <c:pt idx="18">
                  <c:v>45170</c:v>
                </c:pt>
                <c:pt idx="19">
                  <c:v>45200</c:v>
                </c:pt>
                <c:pt idx="20">
                  <c:v>45231</c:v>
                </c:pt>
                <c:pt idx="21">
                  <c:v>45261</c:v>
                </c:pt>
                <c:pt idx="22">
                  <c:v>45292</c:v>
                </c:pt>
                <c:pt idx="23">
                  <c:v>45323</c:v>
                </c:pt>
                <c:pt idx="24">
                  <c:v>45352</c:v>
                </c:pt>
                <c:pt idx="25">
                  <c:v>45383</c:v>
                </c:pt>
                <c:pt idx="26">
                  <c:v>45413</c:v>
                </c:pt>
                <c:pt idx="27">
                  <c:v>45444</c:v>
                </c:pt>
                <c:pt idx="28">
                  <c:v>45474</c:v>
                </c:pt>
                <c:pt idx="29">
                  <c:v>45505</c:v>
                </c:pt>
                <c:pt idx="30">
                  <c:v>45536</c:v>
                </c:pt>
                <c:pt idx="31">
                  <c:v>45566</c:v>
                </c:pt>
                <c:pt idx="32">
                  <c:v>45597</c:v>
                </c:pt>
                <c:pt idx="33">
                  <c:v>45627</c:v>
                </c:pt>
                <c:pt idx="34">
                  <c:v>45658</c:v>
                </c:pt>
                <c:pt idx="35">
                  <c:v>45689</c:v>
                </c:pt>
                <c:pt idx="36">
                  <c:v>45717</c:v>
                </c:pt>
              </c:numCache>
            </c:numRef>
          </c:cat>
          <c:val>
            <c:numRef>
              <c:f>Claimants!$C$47:$C$83</c:f>
              <c:numCache>
                <c:formatCode>#,##0.0</c:formatCode>
                <c:ptCount val="37"/>
                <c:pt idx="0">
                  <c:v>2.7</c:v>
                </c:pt>
                <c:pt idx="1">
                  <c:v>2.5</c:v>
                </c:pt>
                <c:pt idx="2">
                  <c:v>2.4</c:v>
                </c:pt>
                <c:pt idx="3">
                  <c:v>2.4</c:v>
                </c:pt>
                <c:pt idx="4">
                  <c:v>2.2999999999999998</c:v>
                </c:pt>
                <c:pt idx="5">
                  <c:v>2.2999999999999998</c:v>
                </c:pt>
                <c:pt idx="6">
                  <c:v>2.2999999999999998</c:v>
                </c:pt>
                <c:pt idx="7">
                  <c:v>2.2999999999999998</c:v>
                </c:pt>
                <c:pt idx="8">
                  <c:v>2.4</c:v>
                </c:pt>
                <c:pt idx="9">
                  <c:v>2.4</c:v>
                </c:pt>
                <c:pt idx="10">
                  <c:v>2.4</c:v>
                </c:pt>
                <c:pt idx="11">
                  <c:v>2.4</c:v>
                </c:pt>
                <c:pt idx="12">
                  <c:v>2.4</c:v>
                </c:pt>
                <c:pt idx="13">
                  <c:v>2.4</c:v>
                </c:pt>
                <c:pt idx="14">
                  <c:v>2.2999999999999998</c:v>
                </c:pt>
                <c:pt idx="15">
                  <c:v>2.2000000000000002</c:v>
                </c:pt>
                <c:pt idx="16">
                  <c:v>2.2999999999999998</c:v>
                </c:pt>
                <c:pt idx="17">
                  <c:v>2.2000000000000002</c:v>
                </c:pt>
                <c:pt idx="18">
                  <c:v>2.2000000000000002</c:v>
                </c:pt>
                <c:pt idx="19">
                  <c:v>2.2000000000000002</c:v>
                </c:pt>
                <c:pt idx="20">
                  <c:v>2.2000000000000002</c:v>
                </c:pt>
                <c:pt idx="21">
                  <c:v>2.2000000000000002</c:v>
                </c:pt>
                <c:pt idx="22">
                  <c:v>2.2000000000000002</c:v>
                </c:pt>
                <c:pt idx="23">
                  <c:v>2.2999999999999998</c:v>
                </c:pt>
                <c:pt idx="24">
                  <c:v>2.4</c:v>
                </c:pt>
                <c:pt idx="25">
                  <c:v>2.2999999999999998</c:v>
                </c:pt>
                <c:pt idx="26">
                  <c:v>2.2999999999999998</c:v>
                </c:pt>
                <c:pt idx="27">
                  <c:v>2.2999999999999998</c:v>
                </c:pt>
                <c:pt idx="28">
                  <c:v>2.5</c:v>
                </c:pt>
                <c:pt idx="29">
                  <c:v>2.5</c:v>
                </c:pt>
                <c:pt idx="30">
                  <c:v>2.4</c:v>
                </c:pt>
                <c:pt idx="31">
                  <c:v>2.4</c:v>
                </c:pt>
                <c:pt idx="32">
                  <c:v>2.2999999999999998</c:v>
                </c:pt>
                <c:pt idx="33">
                  <c:v>2.2999999999999998</c:v>
                </c:pt>
                <c:pt idx="34">
                  <c:v>2.2999999999999998</c:v>
                </c:pt>
                <c:pt idx="35">
                  <c:v>2.4</c:v>
                </c:pt>
                <c:pt idx="36">
                  <c:v>2.4</c:v>
                </c:pt>
              </c:numCache>
            </c:numRef>
          </c:val>
          <c:smooth val="0"/>
          <c:extLst>
            <c:ext xmlns:c16="http://schemas.microsoft.com/office/drawing/2014/chart" uri="{C3380CC4-5D6E-409C-BE32-E72D297353CC}">
              <c16:uniqueId val="{00000003-C689-4F8A-8036-23111E2B5F0D}"/>
            </c:ext>
          </c:extLst>
        </c:ser>
        <c:ser>
          <c:idx val="2"/>
          <c:order val="2"/>
          <c:tx>
            <c:strRef>
              <c:f>Claimants!$D$46</c:f>
              <c:strCache>
                <c:ptCount val="1"/>
                <c:pt idx="0">
                  <c:v>Cumberland</c:v>
                </c:pt>
              </c:strCache>
            </c:strRef>
          </c:tx>
          <c:spPr>
            <a:ln w="41275" cap="rnd">
              <a:solidFill>
                <a:schemeClr val="accent3"/>
              </a:solidFill>
              <a:round/>
            </a:ln>
            <a:effectLst/>
          </c:spPr>
          <c:marker>
            <c:symbol val="none"/>
          </c:marker>
          <c:dLbls>
            <c:dLbl>
              <c:idx val="36"/>
              <c:layout>
                <c:manualLayout>
                  <c:x val="-1.0043964077890698E-2"/>
                  <c:y val="-4.2553123001318034E-2"/>
                </c:manualLayout>
              </c:layout>
              <c:spPr>
                <a:noFill/>
                <a:ln>
                  <a:solidFill>
                    <a:schemeClr val="accent3"/>
                  </a:solid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accent3"/>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C689-4F8A-8036-23111E2B5F0D}"/>
                </c:ext>
              </c:extLst>
            </c:dLbl>
            <c:spPr>
              <a:noFill/>
              <a:ln>
                <a:solidFill>
                  <a:schemeClr val="accent1"/>
                </a:solidFill>
              </a:ln>
              <a:effectLst/>
            </c:spPr>
            <c:txPr>
              <a:bodyPr rot="0" spcFirstLastPara="1" vertOverflow="ellipsis" vert="horz" wrap="square" lIns="38100" tIns="19050" rIns="38100" bIns="19050" anchor="ctr" anchorCtr="1">
                <a:spAutoFit/>
              </a:bodyPr>
              <a:lstStyle/>
              <a:p>
                <a:pPr>
                  <a:defRPr sz="1200" b="0" i="0" u="none" strike="noStrike" kern="1200" baseline="0">
                    <a:solidFill>
                      <a:sysClr val="windowText" lastClr="000000"/>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Claimants!$A$47:$A$83</c:f>
              <c:numCache>
                <c:formatCode>mmm\-yy</c:formatCode>
                <c:ptCount val="37"/>
                <c:pt idx="0">
                  <c:v>44621</c:v>
                </c:pt>
                <c:pt idx="1">
                  <c:v>44652</c:v>
                </c:pt>
                <c:pt idx="2">
                  <c:v>44682</c:v>
                </c:pt>
                <c:pt idx="3">
                  <c:v>44713</c:v>
                </c:pt>
                <c:pt idx="4">
                  <c:v>44743</c:v>
                </c:pt>
                <c:pt idx="5">
                  <c:v>44774</c:v>
                </c:pt>
                <c:pt idx="6">
                  <c:v>44805</c:v>
                </c:pt>
                <c:pt idx="7">
                  <c:v>44835</c:v>
                </c:pt>
                <c:pt idx="8">
                  <c:v>44866</c:v>
                </c:pt>
                <c:pt idx="9">
                  <c:v>44896</c:v>
                </c:pt>
                <c:pt idx="10">
                  <c:v>44927</c:v>
                </c:pt>
                <c:pt idx="11">
                  <c:v>44958</c:v>
                </c:pt>
                <c:pt idx="12">
                  <c:v>44986</c:v>
                </c:pt>
                <c:pt idx="13">
                  <c:v>45017</c:v>
                </c:pt>
                <c:pt idx="14">
                  <c:v>45047</c:v>
                </c:pt>
                <c:pt idx="15">
                  <c:v>45078</c:v>
                </c:pt>
                <c:pt idx="16">
                  <c:v>45108</c:v>
                </c:pt>
                <c:pt idx="17">
                  <c:v>45139</c:v>
                </c:pt>
                <c:pt idx="18">
                  <c:v>45170</c:v>
                </c:pt>
                <c:pt idx="19">
                  <c:v>45200</c:v>
                </c:pt>
                <c:pt idx="20">
                  <c:v>45231</c:v>
                </c:pt>
                <c:pt idx="21">
                  <c:v>45261</c:v>
                </c:pt>
                <c:pt idx="22">
                  <c:v>45292</c:v>
                </c:pt>
                <c:pt idx="23">
                  <c:v>45323</c:v>
                </c:pt>
                <c:pt idx="24">
                  <c:v>45352</c:v>
                </c:pt>
                <c:pt idx="25">
                  <c:v>45383</c:v>
                </c:pt>
                <c:pt idx="26">
                  <c:v>45413</c:v>
                </c:pt>
                <c:pt idx="27">
                  <c:v>45444</c:v>
                </c:pt>
                <c:pt idx="28">
                  <c:v>45474</c:v>
                </c:pt>
                <c:pt idx="29">
                  <c:v>45505</c:v>
                </c:pt>
                <c:pt idx="30">
                  <c:v>45536</c:v>
                </c:pt>
                <c:pt idx="31">
                  <c:v>45566</c:v>
                </c:pt>
                <c:pt idx="32">
                  <c:v>45597</c:v>
                </c:pt>
                <c:pt idx="33">
                  <c:v>45627</c:v>
                </c:pt>
                <c:pt idx="34">
                  <c:v>45658</c:v>
                </c:pt>
                <c:pt idx="35">
                  <c:v>45689</c:v>
                </c:pt>
                <c:pt idx="36">
                  <c:v>45717</c:v>
                </c:pt>
              </c:numCache>
            </c:numRef>
          </c:cat>
          <c:val>
            <c:numRef>
              <c:f>Claimants!$D$47:$D$83</c:f>
              <c:numCache>
                <c:formatCode>#,##0.0</c:formatCode>
                <c:ptCount val="37"/>
                <c:pt idx="0">
                  <c:v>3.1</c:v>
                </c:pt>
                <c:pt idx="1">
                  <c:v>2.8</c:v>
                </c:pt>
                <c:pt idx="2">
                  <c:v>2.7</c:v>
                </c:pt>
                <c:pt idx="3">
                  <c:v>2.6</c:v>
                </c:pt>
                <c:pt idx="4">
                  <c:v>2.5</c:v>
                </c:pt>
                <c:pt idx="5">
                  <c:v>2.5</c:v>
                </c:pt>
                <c:pt idx="6">
                  <c:v>2.6</c:v>
                </c:pt>
                <c:pt idx="7">
                  <c:v>2.6</c:v>
                </c:pt>
                <c:pt idx="8">
                  <c:v>2.7</c:v>
                </c:pt>
                <c:pt idx="9">
                  <c:v>2.7</c:v>
                </c:pt>
                <c:pt idx="10">
                  <c:v>2.7</c:v>
                </c:pt>
                <c:pt idx="11">
                  <c:v>2.6</c:v>
                </c:pt>
                <c:pt idx="12">
                  <c:v>2.7</c:v>
                </c:pt>
                <c:pt idx="13">
                  <c:v>2.7</c:v>
                </c:pt>
                <c:pt idx="14">
                  <c:v>2.5</c:v>
                </c:pt>
                <c:pt idx="15">
                  <c:v>2.5</c:v>
                </c:pt>
                <c:pt idx="16">
                  <c:v>2.6</c:v>
                </c:pt>
                <c:pt idx="17">
                  <c:v>2.5</c:v>
                </c:pt>
                <c:pt idx="18">
                  <c:v>2.5</c:v>
                </c:pt>
                <c:pt idx="19">
                  <c:v>2.5</c:v>
                </c:pt>
                <c:pt idx="20">
                  <c:v>2.5</c:v>
                </c:pt>
                <c:pt idx="21">
                  <c:v>2.5</c:v>
                </c:pt>
                <c:pt idx="22">
                  <c:v>2.5</c:v>
                </c:pt>
                <c:pt idx="23">
                  <c:v>2.6</c:v>
                </c:pt>
                <c:pt idx="24">
                  <c:v>2.6</c:v>
                </c:pt>
                <c:pt idx="25">
                  <c:v>2.6</c:v>
                </c:pt>
                <c:pt idx="26">
                  <c:v>2.6</c:v>
                </c:pt>
                <c:pt idx="27">
                  <c:v>2.6</c:v>
                </c:pt>
                <c:pt idx="28">
                  <c:v>2.8</c:v>
                </c:pt>
                <c:pt idx="29">
                  <c:v>2.8</c:v>
                </c:pt>
                <c:pt idx="30">
                  <c:v>2.7</c:v>
                </c:pt>
                <c:pt idx="31">
                  <c:v>2.7</c:v>
                </c:pt>
                <c:pt idx="32">
                  <c:v>2.6</c:v>
                </c:pt>
                <c:pt idx="33">
                  <c:v>2.5</c:v>
                </c:pt>
                <c:pt idx="34">
                  <c:v>2.5</c:v>
                </c:pt>
                <c:pt idx="35">
                  <c:v>2.6</c:v>
                </c:pt>
                <c:pt idx="36">
                  <c:v>2.6</c:v>
                </c:pt>
              </c:numCache>
            </c:numRef>
          </c:val>
          <c:smooth val="0"/>
          <c:extLst>
            <c:ext xmlns:c16="http://schemas.microsoft.com/office/drawing/2014/chart" uri="{C3380CC4-5D6E-409C-BE32-E72D297353CC}">
              <c16:uniqueId val="{00000005-C689-4F8A-8036-23111E2B5F0D}"/>
            </c:ext>
          </c:extLst>
        </c:ser>
        <c:ser>
          <c:idx val="3"/>
          <c:order val="3"/>
          <c:tx>
            <c:strRef>
              <c:f>Claimants!$E$46</c:f>
              <c:strCache>
                <c:ptCount val="1"/>
                <c:pt idx="0">
                  <c:v>Westmorland &amp; Furness</c:v>
                </c:pt>
              </c:strCache>
            </c:strRef>
          </c:tx>
          <c:spPr>
            <a:ln w="41275" cap="rnd">
              <a:solidFill>
                <a:schemeClr val="accent6"/>
              </a:solidFill>
              <a:round/>
            </a:ln>
            <a:effectLst/>
          </c:spPr>
          <c:marker>
            <c:symbol val="none"/>
          </c:marker>
          <c:dLbls>
            <c:dLbl>
              <c:idx val="36"/>
              <c:layout>
                <c:manualLayout>
                  <c:x val="-7.5313923275276244E-3"/>
                  <c:y val="3.2733133445533961E-2"/>
                </c:manualLayout>
              </c:layout>
              <c:spPr>
                <a:noFill/>
                <a:ln>
                  <a:solidFill>
                    <a:schemeClr val="accent4"/>
                  </a:solid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accent4"/>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C689-4F8A-8036-23111E2B5F0D}"/>
                </c:ext>
              </c:extLst>
            </c:dLbl>
            <c:spPr>
              <a:noFill/>
              <a:ln>
                <a:solidFill>
                  <a:schemeClr val="accent4"/>
                </a:solidFill>
              </a:ln>
              <a:effectLst/>
            </c:spPr>
            <c:txPr>
              <a:bodyPr rot="0" spcFirstLastPara="1" vertOverflow="ellipsis" vert="horz" wrap="square" lIns="38100" tIns="19050" rIns="38100" bIns="19050" anchor="ctr" anchorCtr="1">
                <a:spAutoFit/>
              </a:bodyPr>
              <a:lstStyle/>
              <a:p>
                <a:pPr>
                  <a:defRPr sz="1200" b="0" i="0" u="none" strike="noStrike" kern="1200" baseline="0">
                    <a:solidFill>
                      <a:sysClr val="windowText" lastClr="000000"/>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Claimants!$A$47:$A$83</c:f>
              <c:numCache>
                <c:formatCode>mmm\-yy</c:formatCode>
                <c:ptCount val="37"/>
                <c:pt idx="0">
                  <c:v>44621</c:v>
                </c:pt>
                <c:pt idx="1">
                  <c:v>44652</c:v>
                </c:pt>
                <c:pt idx="2">
                  <c:v>44682</c:v>
                </c:pt>
                <c:pt idx="3">
                  <c:v>44713</c:v>
                </c:pt>
                <c:pt idx="4">
                  <c:v>44743</c:v>
                </c:pt>
                <c:pt idx="5">
                  <c:v>44774</c:v>
                </c:pt>
                <c:pt idx="6">
                  <c:v>44805</c:v>
                </c:pt>
                <c:pt idx="7">
                  <c:v>44835</c:v>
                </c:pt>
                <c:pt idx="8">
                  <c:v>44866</c:v>
                </c:pt>
                <c:pt idx="9">
                  <c:v>44896</c:v>
                </c:pt>
                <c:pt idx="10">
                  <c:v>44927</c:v>
                </c:pt>
                <c:pt idx="11">
                  <c:v>44958</c:v>
                </c:pt>
                <c:pt idx="12">
                  <c:v>44986</c:v>
                </c:pt>
                <c:pt idx="13">
                  <c:v>45017</c:v>
                </c:pt>
                <c:pt idx="14">
                  <c:v>45047</c:v>
                </c:pt>
                <c:pt idx="15">
                  <c:v>45078</c:v>
                </c:pt>
                <c:pt idx="16">
                  <c:v>45108</c:v>
                </c:pt>
                <c:pt idx="17">
                  <c:v>45139</c:v>
                </c:pt>
                <c:pt idx="18">
                  <c:v>45170</c:v>
                </c:pt>
                <c:pt idx="19">
                  <c:v>45200</c:v>
                </c:pt>
                <c:pt idx="20">
                  <c:v>45231</c:v>
                </c:pt>
                <c:pt idx="21">
                  <c:v>45261</c:v>
                </c:pt>
                <c:pt idx="22">
                  <c:v>45292</c:v>
                </c:pt>
                <c:pt idx="23">
                  <c:v>45323</c:v>
                </c:pt>
                <c:pt idx="24">
                  <c:v>45352</c:v>
                </c:pt>
                <c:pt idx="25">
                  <c:v>45383</c:v>
                </c:pt>
                <c:pt idx="26">
                  <c:v>45413</c:v>
                </c:pt>
                <c:pt idx="27">
                  <c:v>45444</c:v>
                </c:pt>
                <c:pt idx="28">
                  <c:v>45474</c:v>
                </c:pt>
                <c:pt idx="29">
                  <c:v>45505</c:v>
                </c:pt>
                <c:pt idx="30">
                  <c:v>45536</c:v>
                </c:pt>
                <c:pt idx="31">
                  <c:v>45566</c:v>
                </c:pt>
                <c:pt idx="32">
                  <c:v>45597</c:v>
                </c:pt>
                <c:pt idx="33">
                  <c:v>45627</c:v>
                </c:pt>
                <c:pt idx="34">
                  <c:v>45658</c:v>
                </c:pt>
                <c:pt idx="35">
                  <c:v>45689</c:v>
                </c:pt>
                <c:pt idx="36">
                  <c:v>45717</c:v>
                </c:pt>
              </c:numCache>
            </c:numRef>
          </c:cat>
          <c:val>
            <c:numRef>
              <c:f>Claimants!$E$47:$E$83</c:f>
              <c:numCache>
                <c:formatCode>#,##0.0</c:formatCode>
                <c:ptCount val="37"/>
                <c:pt idx="0">
                  <c:v>2.4</c:v>
                </c:pt>
                <c:pt idx="1">
                  <c:v>2.2000000000000002</c:v>
                </c:pt>
                <c:pt idx="2">
                  <c:v>2.1</c:v>
                </c:pt>
                <c:pt idx="3">
                  <c:v>2</c:v>
                </c:pt>
                <c:pt idx="4">
                  <c:v>2</c:v>
                </c:pt>
                <c:pt idx="5">
                  <c:v>2</c:v>
                </c:pt>
                <c:pt idx="6">
                  <c:v>2</c:v>
                </c:pt>
                <c:pt idx="7">
                  <c:v>2</c:v>
                </c:pt>
                <c:pt idx="8">
                  <c:v>2.1</c:v>
                </c:pt>
                <c:pt idx="9">
                  <c:v>2.1</c:v>
                </c:pt>
                <c:pt idx="10">
                  <c:v>2.1</c:v>
                </c:pt>
                <c:pt idx="11">
                  <c:v>2.1</c:v>
                </c:pt>
                <c:pt idx="12">
                  <c:v>2.1</c:v>
                </c:pt>
                <c:pt idx="13">
                  <c:v>2.1</c:v>
                </c:pt>
                <c:pt idx="14">
                  <c:v>1.9</c:v>
                </c:pt>
                <c:pt idx="15">
                  <c:v>1.9</c:v>
                </c:pt>
                <c:pt idx="16">
                  <c:v>1.9</c:v>
                </c:pt>
                <c:pt idx="17">
                  <c:v>1.9</c:v>
                </c:pt>
                <c:pt idx="18">
                  <c:v>1.9</c:v>
                </c:pt>
                <c:pt idx="19">
                  <c:v>1.8</c:v>
                </c:pt>
                <c:pt idx="20">
                  <c:v>1.9</c:v>
                </c:pt>
                <c:pt idx="21">
                  <c:v>1.9</c:v>
                </c:pt>
                <c:pt idx="22">
                  <c:v>1.9</c:v>
                </c:pt>
                <c:pt idx="23">
                  <c:v>2</c:v>
                </c:pt>
                <c:pt idx="24">
                  <c:v>2</c:v>
                </c:pt>
                <c:pt idx="25">
                  <c:v>2</c:v>
                </c:pt>
                <c:pt idx="26">
                  <c:v>2</c:v>
                </c:pt>
                <c:pt idx="27">
                  <c:v>2</c:v>
                </c:pt>
                <c:pt idx="28">
                  <c:v>2.2000000000000002</c:v>
                </c:pt>
                <c:pt idx="29">
                  <c:v>2.2000000000000002</c:v>
                </c:pt>
                <c:pt idx="30">
                  <c:v>2.1</c:v>
                </c:pt>
                <c:pt idx="31">
                  <c:v>2.1</c:v>
                </c:pt>
                <c:pt idx="32">
                  <c:v>2</c:v>
                </c:pt>
                <c:pt idx="33">
                  <c:v>1.9</c:v>
                </c:pt>
                <c:pt idx="34">
                  <c:v>2</c:v>
                </c:pt>
                <c:pt idx="35">
                  <c:v>2</c:v>
                </c:pt>
                <c:pt idx="36">
                  <c:v>2</c:v>
                </c:pt>
              </c:numCache>
            </c:numRef>
          </c:val>
          <c:smooth val="0"/>
          <c:extLst>
            <c:ext xmlns:c16="http://schemas.microsoft.com/office/drawing/2014/chart" uri="{C3380CC4-5D6E-409C-BE32-E72D297353CC}">
              <c16:uniqueId val="{00000007-C689-4F8A-8036-23111E2B5F0D}"/>
            </c:ext>
          </c:extLst>
        </c:ser>
        <c:dLbls>
          <c:showLegendKey val="0"/>
          <c:showVal val="0"/>
          <c:showCatName val="0"/>
          <c:showSerName val="0"/>
          <c:showPercent val="0"/>
          <c:showBubbleSize val="0"/>
        </c:dLbls>
        <c:smooth val="0"/>
        <c:axId val="1508670895"/>
        <c:axId val="1508687119"/>
      </c:lineChart>
      <c:dateAx>
        <c:axId val="1508670895"/>
        <c:scaling>
          <c:orientation val="minMax"/>
        </c:scaling>
        <c:delete val="0"/>
        <c:axPos val="b"/>
        <c:numFmt formatCode="mmm\-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endParaRPr lang="en-US"/>
          </a:p>
        </c:txPr>
        <c:crossAx val="1508687119"/>
        <c:crosses val="autoZero"/>
        <c:auto val="1"/>
        <c:lblOffset val="100"/>
        <c:baseTimeUnit val="days"/>
      </c:dateAx>
      <c:valAx>
        <c:axId val="1508687119"/>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r>
                  <a:rPr lang="en-US" dirty="0"/>
                  <a:t>% pop aged 16-64</a:t>
                </a:r>
              </a:p>
            </c:rich>
          </c:tx>
          <c:overlay val="0"/>
          <c:spPr>
            <a:noFill/>
            <a:ln>
              <a:noFill/>
            </a:ln>
            <a:effectLst/>
          </c:spPr>
          <c:txPr>
            <a:bodyPr rot="-54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endParaRPr lang="en-US"/>
          </a:p>
        </c:txPr>
        <c:crossAx val="150867089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3175" cap="flat" cmpd="sng" algn="ctr">
      <a:solidFill>
        <a:schemeClr val="bg1">
          <a:lumMod val="50000"/>
        </a:schemeClr>
      </a:solidFill>
      <a:round/>
    </a:ln>
    <a:effectLst/>
  </c:spPr>
  <c:txPr>
    <a:bodyPr/>
    <a:lstStyle/>
    <a:p>
      <a:pPr>
        <a:defRPr>
          <a:solidFill>
            <a:sysClr val="windowText" lastClr="000000"/>
          </a:solidFill>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ysClr val="windowText" lastClr="000000"/>
                </a:solidFill>
                <a:latin typeface="+mn-lt"/>
                <a:ea typeface="+mn-ea"/>
                <a:cs typeface="+mn-cs"/>
              </a:defRPr>
            </a:pPr>
            <a:r>
              <a:rPr lang="en-GB" b="1" dirty="0"/>
              <a:t>Employment Rate of those aged 16-64</a:t>
            </a:r>
          </a:p>
        </c:rich>
      </c:tx>
      <c:overlay val="0"/>
      <c:spPr>
        <a:noFill/>
        <a:ln>
          <a:noFill/>
        </a:ln>
        <a:effectLst/>
      </c:spPr>
      <c:txPr>
        <a:bodyPr rot="0" spcFirstLastPara="1" vertOverflow="ellipsis" vert="horz" wrap="square" anchor="ctr" anchorCtr="1"/>
        <a:lstStyle/>
        <a:p>
          <a:pPr>
            <a:defRPr sz="1400" b="1" i="0" u="none" strike="noStrike" kern="1200" spc="0" baseline="0">
              <a:solidFill>
                <a:sysClr val="windowText" lastClr="000000"/>
              </a:solidFill>
              <a:latin typeface="+mn-lt"/>
              <a:ea typeface="+mn-ea"/>
              <a:cs typeface="+mn-cs"/>
            </a:defRPr>
          </a:pPr>
          <a:endParaRPr lang="en-US"/>
        </a:p>
      </c:txPr>
    </c:title>
    <c:autoTitleDeleted val="0"/>
    <c:plotArea>
      <c:layout/>
      <c:lineChart>
        <c:grouping val="standard"/>
        <c:varyColors val="0"/>
        <c:ser>
          <c:idx val="0"/>
          <c:order val="0"/>
          <c:tx>
            <c:strRef>
              <c:f>'Emp rate'!$B$32</c:f>
              <c:strCache>
                <c:ptCount val="1"/>
                <c:pt idx="0">
                  <c:v>Cumbria</c:v>
                </c:pt>
              </c:strCache>
            </c:strRef>
          </c:tx>
          <c:spPr>
            <a:ln w="28575" cap="rnd">
              <a:solidFill>
                <a:schemeClr val="accent2"/>
              </a:solidFill>
              <a:round/>
            </a:ln>
            <a:effectLst/>
          </c:spPr>
          <c:marker>
            <c:symbol val="none"/>
          </c:marker>
          <c:cat>
            <c:numRef>
              <c:f>'Emp rate'!$A$33:$A$49</c:f>
              <c:numCache>
                <c:formatCode>mmm\-yy</c:formatCode>
                <c:ptCount val="17"/>
                <c:pt idx="0">
                  <c:v>44166</c:v>
                </c:pt>
                <c:pt idx="1">
                  <c:v>44256</c:v>
                </c:pt>
                <c:pt idx="2">
                  <c:v>44348</c:v>
                </c:pt>
                <c:pt idx="3">
                  <c:v>44440</c:v>
                </c:pt>
                <c:pt idx="4">
                  <c:v>44531</c:v>
                </c:pt>
                <c:pt idx="5">
                  <c:v>44621</c:v>
                </c:pt>
                <c:pt idx="6">
                  <c:v>44713</c:v>
                </c:pt>
                <c:pt idx="7">
                  <c:v>44805</c:v>
                </c:pt>
                <c:pt idx="8">
                  <c:v>44896</c:v>
                </c:pt>
                <c:pt idx="9">
                  <c:v>44986</c:v>
                </c:pt>
                <c:pt idx="10">
                  <c:v>45078</c:v>
                </c:pt>
                <c:pt idx="11">
                  <c:v>45170</c:v>
                </c:pt>
                <c:pt idx="12">
                  <c:v>45261</c:v>
                </c:pt>
                <c:pt idx="13">
                  <c:v>45352</c:v>
                </c:pt>
                <c:pt idx="14">
                  <c:v>45444</c:v>
                </c:pt>
                <c:pt idx="15">
                  <c:v>45536</c:v>
                </c:pt>
                <c:pt idx="16">
                  <c:v>45627</c:v>
                </c:pt>
              </c:numCache>
            </c:numRef>
          </c:cat>
          <c:val>
            <c:numRef>
              <c:f>'Emp rate'!$B$33:$B$49</c:f>
              <c:numCache>
                <c:formatCode>#,##0.0</c:formatCode>
                <c:ptCount val="17"/>
                <c:pt idx="0">
                  <c:v>77.099999999999994</c:v>
                </c:pt>
                <c:pt idx="1">
                  <c:v>75.7</c:v>
                </c:pt>
                <c:pt idx="2">
                  <c:v>74.3</c:v>
                </c:pt>
                <c:pt idx="3">
                  <c:v>73.900000000000006</c:v>
                </c:pt>
                <c:pt idx="4">
                  <c:v>75.7</c:v>
                </c:pt>
                <c:pt idx="5">
                  <c:v>76.7</c:v>
                </c:pt>
                <c:pt idx="6">
                  <c:v>78.599999999999994</c:v>
                </c:pt>
                <c:pt idx="7">
                  <c:v>78.3</c:v>
                </c:pt>
                <c:pt idx="8">
                  <c:v>76.8</c:v>
                </c:pt>
                <c:pt idx="9">
                  <c:v>76.8</c:v>
                </c:pt>
                <c:pt idx="10">
                  <c:v>77.099999999999994</c:v>
                </c:pt>
                <c:pt idx="11">
                  <c:v>80.2</c:v>
                </c:pt>
                <c:pt idx="12">
                  <c:v>82.2</c:v>
                </c:pt>
                <c:pt idx="13">
                  <c:v>81.3</c:v>
                </c:pt>
                <c:pt idx="14">
                  <c:v>78.7</c:v>
                </c:pt>
                <c:pt idx="15">
                  <c:v>77.5</c:v>
                </c:pt>
                <c:pt idx="16">
                  <c:v>77.3</c:v>
                </c:pt>
              </c:numCache>
            </c:numRef>
          </c:val>
          <c:smooth val="0"/>
          <c:extLst>
            <c:ext xmlns:c16="http://schemas.microsoft.com/office/drawing/2014/chart" uri="{C3380CC4-5D6E-409C-BE32-E72D297353CC}">
              <c16:uniqueId val="{00000000-5D87-4776-8BB0-D08D2D7BC04A}"/>
            </c:ext>
          </c:extLst>
        </c:ser>
        <c:ser>
          <c:idx val="1"/>
          <c:order val="1"/>
          <c:tx>
            <c:strRef>
              <c:f>'Emp rate'!$C$32</c:f>
              <c:strCache>
                <c:ptCount val="1"/>
                <c:pt idx="0">
                  <c:v>UK</c:v>
                </c:pt>
              </c:strCache>
            </c:strRef>
          </c:tx>
          <c:spPr>
            <a:ln w="28575" cap="rnd">
              <a:solidFill>
                <a:schemeClr val="accent1"/>
              </a:solidFill>
              <a:round/>
            </a:ln>
            <a:effectLst/>
          </c:spPr>
          <c:marker>
            <c:symbol val="none"/>
          </c:marker>
          <c:cat>
            <c:numRef>
              <c:f>'Emp rate'!$A$33:$A$49</c:f>
              <c:numCache>
                <c:formatCode>mmm\-yy</c:formatCode>
                <c:ptCount val="17"/>
                <c:pt idx="0">
                  <c:v>44166</c:v>
                </c:pt>
                <c:pt idx="1">
                  <c:v>44256</c:v>
                </c:pt>
                <c:pt idx="2">
                  <c:v>44348</c:v>
                </c:pt>
                <c:pt idx="3">
                  <c:v>44440</c:v>
                </c:pt>
                <c:pt idx="4">
                  <c:v>44531</c:v>
                </c:pt>
                <c:pt idx="5">
                  <c:v>44621</c:v>
                </c:pt>
                <c:pt idx="6">
                  <c:v>44713</c:v>
                </c:pt>
                <c:pt idx="7">
                  <c:v>44805</c:v>
                </c:pt>
                <c:pt idx="8">
                  <c:v>44896</c:v>
                </c:pt>
                <c:pt idx="9">
                  <c:v>44986</c:v>
                </c:pt>
                <c:pt idx="10">
                  <c:v>45078</c:v>
                </c:pt>
                <c:pt idx="11">
                  <c:v>45170</c:v>
                </c:pt>
                <c:pt idx="12">
                  <c:v>45261</c:v>
                </c:pt>
                <c:pt idx="13">
                  <c:v>45352</c:v>
                </c:pt>
                <c:pt idx="14">
                  <c:v>45444</c:v>
                </c:pt>
                <c:pt idx="15">
                  <c:v>45536</c:v>
                </c:pt>
                <c:pt idx="16">
                  <c:v>45627</c:v>
                </c:pt>
              </c:numCache>
            </c:numRef>
          </c:cat>
          <c:val>
            <c:numRef>
              <c:f>'Emp rate'!$C$33:$C$49</c:f>
              <c:numCache>
                <c:formatCode>#,##0.0</c:formatCode>
                <c:ptCount val="17"/>
                <c:pt idx="0">
                  <c:v>75.099999999999994</c:v>
                </c:pt>
                <c:pt idx="1">
                  <c:v>74.7</c:v>
                </c:pt>
                <c:pt idx="2">
                  <c:v>74.3</c:v>
                </c:pt>
                <c:pt idx="3">
                  <c:v>74.5</c:v>
                </c:pt>
                <c:pt idx="4">
                  <c:v>74.7</c:v>
                </c:pt>
                <c:pt idx="5">
                  <c:v>75.099999999999994</c:v>
                </c:pt>
                <c:pt idx="6">
                  <c:v>75.400000000000006</c:v>
                </c:pt>
                <c:pt idx="7">
                  <c:v>75.400000000000006</c:v>
                </c:pt>
                <c:pt idx="8">
                  <c:v>75.5</c:v>
                </c:pt>
                <c:pt idx="9">
                  <c:v>75.400000000000006</c:v>
                </c:pt>
                <c:pt idx="10">
                  <c:v>75.5</c:v>
                </c:pt>
                <c:pt idx="11">
                  <c:v>75.7</c:v>
                </c:pt>
                <c:pt idx="12">
                  <c:v>75.7</c:v>
                </c:pt>
                <c:pt idx="13">
                  <c:v>75.400000000000006</c:v>
                </c:pt>
                <c:pt idx="14">
                  <c:v>75.400000000000006</c:v>
                </c:pt>
                <c:pt idx="15">
                  <c:v>75.400000000000006</c:v>
                </c:pt>
                <c:pt idx="16">
                  <c:v>75.5</c:v>
                </c:pt>
              </c:numCache>
            </c:numRef>
          </c:val>
          <c:smooth val="0"/>
          <c:extLst>
            <c:ext xmlns:c16="http://schemas.microsoft.com/office/drawing/2014/chart" uri="{C3380CC4-5D6E-409C-BE32-E72D297353CC}">
              <c16:uniqueId val="{00000001-5D87-4776-8BB0-D08D2D7BC04A}"/>
            </c:ext>
          </c:extLst>
        </c:ser>
        <c:dLbls>
          <c:showLegendKey val="0"/>
          <c:showVal val="0"/>
          <c:showCatName val="0"/>
          <c:showSerName val="0"/>
          <c:showPercent val="0"/>
          <c:showBubbleSize val="0"/>
        </c:dLbls>
        <c:smooth val="0"/>
        <c:axId val="976799456"/>
        <c:axId val="976799936"/>
      </c:lineChart>
      <c:dateAx>
        <c:axId val="976799456"/>
        <c:scaling>
          <c:orientation val="minMax"/>
        </c:scaling>
        <c:delete val="0"/>
        <c:axPos val="b"/>
        <c:numFmt formatCode="mmm\-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976799936"/>
        <c:crosses val="autoZero"/>
        <c:auto val="1"/>
        <c:lblOffset val="100"/>
        <c:baseTimeUnit val="months"/>
      </c:dateAx>
      <c:valAx>
        <c:axId val="976799936"/>
        <c:scaling>
          <c:orientation val="minMax"/>
          <c:max val="100"/>
          <c:min val="5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r>
                  <a:rPr lang="en-US" dirty="0"/>
                  <a:t>% 16-64 pop</a:t>
                </a:r>
              </a:p>
            </c:rich>
          </c:tx>
          <c:overlay val="0"/>
          <c:spPr>
            <a:noFill/>
            <a:ln>
              <a:noFill/>
            </a:ln>
            <a:effectLst/>
          </c:spPr>
          <c:txPr>
            <a:bodyPr rot="-54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9767994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bg1">
          <a:lumMod val="50000"/>
        </a:schemeClr>
      </a:solidFill>
      <a:round/>
    </a:ln>
    <a:effectLst/>
  </c:spPr>
  <c:txPr>
    <a:bodyPr/>
    <a:lstStyle/>
    <a:p>
      <a:pPr>
        <a:defRPr>
          <a:solidFill>
            <a:sysClr val="windowText" lastClr="000000"/>
          </a:solidFill>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ysClr val="windowText" lastClr="000000"/>
                </a:solidFill>
                <a:latin typeface="+mn-lt"/>
                <a:ea typeface="+mn-ea"/>
                <a:cs typeface="+mn-cs"/>
              </a:defRPr>
            </a:pPr>
            <a:r>
              <a:rPr lang="en-GB" b="1" dirty="0"/>
              <a:t>Economic Inactivity Rate of those aged 16-64</a:t>
            </a:r>
          </a:p>
        </c:rich>
      </c:tx>
      <c:overlay val="0"/>
      <c:spPr>
        <a:noFill/>
        <a:ln>
          <a:noFill/>
        </a:ln>
        <a:effectLst/>
      </c:spPr>
      <c:txPr>
        <a:bodyPr rot="0" spcFirstLastPara="1" vertOverflow="ellipsis" vert="horz" wrap="square" anchor="ctr" anchorCtr="1"/>
        <a:lstStyle/>
        <a:p>
          <a:pPr>
            <a:defRPr sz="1400" b="1" i="0" u="none" strike="noStrike" kern="1200" spc="0" baseline="0">
              <a:solidFill>
                <a:sysClr val="windowText" lastClr="000000"/>
              </a:solidFill>
              <a:latin typeface="+mn-lt"/>
              <a:ea typeface="+mn-ea"/>
              <a:cs typeface="+mn-cs"/>
            </a:defRPr>
          </a:pPr>
          <a:endParaRPr lang="en-US"/>
        </a:p>
      </c:txPr>
    </c:title>
    <c:autoTitleDeleted val="0"/>
    <c:plotArea>
      <c:layout/>
      <c:lineChart>
        <c:grouping val="standard"/>
        <c:varyColors val="0"/>
        <c:ser>
          <c:idx val="0"/>
          <c:order val="0"/>
          <c:tx>
            <c:strRef>
              <c:f>'Emp rate'!$E$32</c:f>
              <c:strCache>
                <c:ptCount val="1"/>
                <c:pt idx="0">
                  <c:v>Cumbria</c:v>
                </c:pt>
              </c:strCache>
            </c:strRef>
          </c:tx>
          <c:spPr>
            <a:ln w="28575" cap="rnd">
              <a:solidFill>
                <a:schemeClr val="accent2"/>
              </a:solidFill>
              <a:round/>
            </a:ln>
            <a:effectLst/>
          </c:spPr>
          <c:marker>
            <c:symbol val="none"/>
          </c:marker>
          <c:cat>
            <c:numRef>
              <c:f>'Emp rate'!$A$33:$A$49</c:f>
              <c:numCache>
                <c:formatCode>mmm\-yy</c:formatCode>
                <c:ptCount val="17"/>
                <c:pt idx="0">
                  <c:v>44166</c:v>
                </c:pt>
                <c:pt idx="1">
                  <c:v>44256</c:v>
                </c:pt>
                <c:pt idx="2">
                  <c:v>44348</c:v>
                </c:pt>
                <c:pt idx="3">
                  <c:v>44440</c:v>
                </c:pt>
                <c:pt idx="4">
                  <c:v>44531</c:v>
                </c:pt>
                <c:pt idx="5">
                  <c:v>44621</c:v>
                </c:pt>
                <c:pt idx="6">
                  <c:v>44713</c:v>
                </c:pt>
                <c:pt idx="7">
                  <c:v>44805</c:v>
                </c:pt>
                <c:pt idx="8">
                  <c:v>44896</c:v>
                </c:pt>
                <c:pt idx="9">
                  <c:v>44986</c:v>
                </c:pt>
                <c:pt idx="10">
                  <c:v>45078</c:v>
                </c:pt>
                <c:pt idx="11">
                  <c:v>45170</c:v>
                </c:pt>
                <c:pt idx="12">
                  <c:v>45261</c:v>
                </c:pt>
                <c:pt idx="13">
                  <c:v>45352</c:v>
                </c:pt>
                <c:pt idx="14">
                  <c:v>45444</c:v>
                </c:pt>
                <c:pt idx="15">
                  <c:v>45536</c:v>
                </c:pt>
                <c:pt idx="16">
                  <c:v>45627</c:v>
                </c:pt>
              </c:numCache>
            </c:numRef>
          </c:cat>
          <c:val>
            <c:numRef>
              <c:f>'Emp rate'!$E$33:$E$49</c:f>
              <c:numCache>
                <c:formatCode>#,##0.0</c:formatCode>
                <c:ptCount val="17"/>
                <c:pt idx="0">
                  <c:v>19.600000000000001</c:v>
                </c:pt>
                <c:pt idx="1">
                  <c:v>21.1</c:v>
                </c:pt>
                <c:pt idx="2">
                  <c:v>22</c:v>
                </c:pt>
                <c:pt idx="3">
                  <c:v>23.4</c:v>
                </c:pt>
                <c:pt idx="4">
                  <c:v>22</c:v>
                </c:pt>
                <c:pt idx="5">
                  <c:v>21.2</c:v>
                </c:pt>
                <c:pt idx="6">
                  <c:v>19.8</c:v>
                </c:pt>
                <c:pt idx="7">
                  <c:v>19.100000000000001</c:v>
                </c:pt>
                <c:pt idx="8">
                  <c:v>19.7</c:v>
                </c:pt>
                <c:pt idx="9">
                  <c:v>20</c:v>
                </c:pt>
                <c:pt idx="10">
                  <c:v>19.8</c:v>
                </c:pt>
                <c:pt idx="11">
                  <c:v>17.5</c:v>
                </c:pt>
                <c:pt idx="12">
                  <c:v>16</c:v>
                </c:pt>
                <c:pt idx="13">
                  <c:v>16.899999999999999</c:v>
                </c:pt>
                <c:pt idx="14">
                  <c:v>19.600000000000001</c:v>
                </c:pt>
                <c:pt idx="15">
                  <c:v>20.6</c:v>
                </c:pt>
                <c:pt idx="16">
                  <c:v>21.1</c:v>
                </c:pt>
              </c:numCache>
            </c:numRef>
          </c:val>
          <c:smooth val="0"/>
          <c:extLst>
            <c:ext xmlns:c16="http://schemas.microsoft.com/office/drawing/2014/chart" uri="{C3380CC4-5D6E-409C-BE32-E72D297353CC}">
              <c16:uniqueId val="{00000000-48D0-45AC-9DDA-8EE0E8A64B15}"/>
            </c:ext>
          </c:extLst>
        </c:ser>
        <c:ser>
          <c:idx val="1"/>
          <c:order val="1"/>
          <c:tx>
            <c:strRef>
              <c:f>'Emp rate'!$F$32</c:f>
              <c:strCache>
                <c:ptCount val="1"/>
                <c:pt idx="0">
                  <c:v>UK</c:v>
                </c:pt>
              </c:strCache>
            </c:strRef>
          </c:tx>
          <c:spPr>
            <a:ln w="28575" cap="rnd">
              <a:solidFill>
                <a:schemeClr val="accent1"/>
              </a:solidFill>
              <a:round/>
            </a:ln>
            <a:effectLst/>
          </c:spPr>
          <c:marker>
            <c:symbol val="none"/>
          </c:marker>
          <c:cat>
            <c:numRef>
              <c:f>'Emp rate'!$A$33:$A$49</c:f>
              <c:numCache>
                <c:formatCode>mmm\-yy</c:formatCode>
                <c:ptCount val="17"/>
                <c:pt idx="0">
                  <c:v>44166</c:v>
                </c:pt>
                <c:pt idx="1">
                  <c:v>44256</c:v>
                </c:pt>
                <c:pt idx="2">
                  <c:v>44348</c:v>
                </c:pt>
                <c:pt idx="3">
                  <c:v>44440</c:v>
                </c:pt>
                <c:pt idx="4">
                  <c:v>44531</c:v>
                </c:pt>
                <c:pt idx="5">
                  <c:v>44621</c:v>
                </c:pt>
                <c:pt idx="6">
                  <c:v>44713</c:v>
                </c:pt>
                <c:pt idx="7">
                  <c:v>44805</c:v>
                </c:pt>
                <c:pt idx="8">
                  <c:v>44896</c:v>
                </c:pt>
                <c:pt idx="9">
                  <c:v>44986</c:v>
                </c:pt>
                <c:pt idx="10">
                  <c:v>45078</c:v>
                </c:pt>
                <c:pt idx="11">
                  <c:v>45170</c:v>
                </c:pt>
                <c:pt idx="12">
                  <c:v>45261</c:v>
                </c:pt>
                <c:pt idx="13">
                  <c:v>45352</c:v>
                </c:pt>
                <c:pt idx="14">
                  <c:v>45444</c:v>
                </c:pt>
                <c:pt idx="15">
                  <c:v>45536</c:v>
                </c:pt>
                <c:pt idx="16">
                  <c:v>45627</c:v>
                </c:pt>
              </c:numCache>
            </c:numRef>
          </c:cat>
          <c:val>
            <c:numRef>
              <c:f>'Emp rate'!$F$33:$F$49</c:f>
              <c:numCache>
                <c:formatCode>#,##0.0</c:formatCode>
                <c:ptCount val="17"/>
                <c:pt idx="0">
                  <c:v>21.2</c:v>
                </c:pt>
                <c:pt idx="1">
                  <c:v>21.5</c:v>
                </c:pt>
                <c:pt idx="2">
                  <c:v>21.7</c:v>
                </c:pt>
                <c:pt idx="3">
                  <c:v>21.7</c:v>
                </c:pt>
                <c:pt idx="4">
                  <c:v>21.7</c:v>
                </c:pt>
                <c:pt idx="5">
                  <c:v>21.6</c:v>
                </c:pt>
                <c:pt idx="6">
                  <c:v>21.6</c:v>
                </c:pt>
                <c:pt idx="7">
                  <c:v>21.8</c:v>
                </c:pt>
                <c:pt idx="8">
                  <c:v>21.7</c:v>
                </c:pt>
                <c:pt idx="9">
                  <c:v>21.7</c:v>
                </c:pt>
                <c:pt idx="10">
                  <c:v>21.5</c:v>
                </c:pt>
                <c:pt idx="11">
                  <c:v>21.3</c:v>
                </c:pt>
                <c:pt idx="12">
                  <c:v>21.3</c:v>
                </c:pt>
                <c:pt idx="13">
                  <c:v>21.5</c:v>
                </c:pt>
                <c:pt idx="14">
                  <c:v>21.6</c:v>
                </c:pt>
                <c:pt idx="15">
                  <c:v>21.6</c:v>
                </c:pt>
                <c:pt idx="16">
                  <c:v>21.5</c:v>
                </c:pt>
              </c:numCache>
            </c:numRef>
          </c:val>
          <c:smooth val="0"/>
          <c:extLst>
            <c:ext xmlns:c16="http://schemas.microsoft.com/office/drawing/2014/chart" uri="{C3380CC4-5D6E-409C-BE32-E72D297353CC}">
              <c16:uniqueId val="{00000001-48D0-45AC-9DDA-8EE0E8A64B15}"/>
            </c:ext>
          </c:extLst>
        </c:ser>
        <c:dLbls>
          <c:showLegendKey val="0"/>
          <c:showVal val="0"/>
          <c:showCatName val="0"/>
          <c:showSerName val="0"/>
          <c:showPercent val="0"/>
          <c:showBubbleSize val="0"/>
        </c:dLbls>
        <c:smooth val="0"/>
        <c:axId val="976799456"/>
        <c:axId val="976799936"/>
      </c:lineChart>
      <c:dateAx>
        <c:axId val="976799456"/>
        <c:scaling>
          <c:orientation val="minMax"/>
        </c:scaling>
        <c:delete val="0"/>
        <c:axPos val="b"/>
        <c:numFmt formatCode="mmm\-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976799936"/>
        <c:crosses val="autoZero"/>
        <c:auto val="1"/>
        <c:lblOffset val="100"/>
        <c:baseTimeUnit val="months"/>
      </c:dateAx>
      <c:valAx>
        <c:axId val="976799936"/>
        <c:scaling>
          <c:orientation val="minMax"/>
          <c:max val="3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r>
                  <a:rPr lang="en-US" dirty="0"/>
                  <a:t>% 16-64 pop</a:t>
                </a:r>
              </a:p>
            </c:rich>
          </c:tx>
          <c:overlay val="0"/>
          <c:spPr>
            <a:noFill/>
            <a:ln>
              <a:noFill/>
            </a:ln>
            <a:effectLst/>
          </c:spPr>
          <c:txPr>
            <a:bodyPr rot="-54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9767994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bg1">
          <a:lumMod val="50000"/>
        </a:schemeClr>
      </a:solidFill>
      <a:round/>
    </a:ln>
    <a:effectLst/>
  </c:spPr>
  <c:txPr>
    <a:bodyPr/>
    <a:lstStyle/>
    <a:p>
      <a:pPr>
        <a:defRPr>
          <a:solidFill>
            <a:sysClr val="windowText" lastClr="000000"/>
          </a:solidFill>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ysClr val="windowText" lastClr="000000"/>
                </a:solidFill>
                <a:latin typeface="+mn-lt"/>
                <a:ea typeface="+mn-ea"/>
                <a:cs typeface="+mn-cs"/>
              </a:defRPr>
            </a:pPr>
            <a:r>
              <a:rPr lang="en-GB" sz="1600" b="1" dirty="0"/>
              <a:t>Qualification levels</a:t>
            </a:r>
            <a:r>
              <a:rPr lang="en-GB" sz="1600" b="1" baseline="0" dirty="0"/>
              <a:t> (working age pop)</a:t>
            </a:r>
            <a:endParaRPr lang="en-GB" sz="1600" b="1" dirty="0"/>
          </a:p>
        </c:rich>
      </c:tx>
      <c:overlay val="0"/>
      <c:spPr>
        <a:noFill/>
        <a:ln>
          <a:noFill/>
        </a:ln>
        <a:effectLst/>
      </c:spPr>
      <c:txPr>
        <a:bodyPr rot="0" spcFirstLastPara="1" vertOverflow="ellipsis" vert="horz" wrap="square" anchor="ctr" anchorCtr="1"/>
        <a:lstStyle/>
        <a:p>
          <a:pPr>
            <a:defRPr sz="1600" b="1" i="0" u="none" strike="noStrike" kern="1200" spc="0" baseline="0">
              <a:solidFill>
                <a:sysClr val="windowText" lastClr="000000"/>
              </a:solidFill>
              <a:latin typeface="+mn-lt"/>
              <a:ea typeface="+mn-ea"/>
              <a:cs typeface="+mn-cs"/>
            </a:defRPr>
          </a:pPr>
          <a:endParaRPr lang="en-US"/>
        </a:p>
      </c:txPr>
    </c:title>
    <c:autoTitleDeleted val="0"/>
    <c:plotArea>
      <c:layout/>
      <c:barChart>
        <c:barDir val="col"/>
        <c:grouping val="clustered"/>
        <c:varyColors val="0"/>
        <c:ser>
          <c:idx val="0"/>
          <c:order val="0"/>
          <c:tx>
            <c:strRef>
              <c:f>Quals!$M$6</c:f>
              <c:strCache>
                <c:ptCount val="1"/>
                <c:pt idx="0">
                  <c:v>UK</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Quals!$N$5:$S$5</c:f>
              <c:strCache>
                <c:ptCount val="6"/>
                <c:pt idx="0">
                  <c:v>RQF4+</c:v>
                </c:pt>
                <c:pt idx="1">
                  <c:v>RQF3 only</c:v>
                </c:pt>
                <c:pt idx="2">
                  <c:v>RQF2 only</c:v>
                </c:pt>
                <c:pt idx="3">
                  <c:v>RQF1 only</c:v>
                </c:pt>
                <c:pt idx="4">
                  <c:v>Other</c:v>
                </c:pt>
                <c:pt idx="5">
                  <c:v>None</c:v>
                </c:pt>
              </c:strCache>
            </c:strRef>
          </c:cat>
          <c:val>
            <c:numRef>
              <c:f>Quals!$N$6:$S$6</c:f>
              <c:numCache>
                <c:formatCode>#,##0.0</c:formatCode>
                <c:ptCount val="6"/>
                <c:pt idx="0">
                  <c:v>47.4</c:v>
                </c:pt>
                <c:pt idx="1">
                  <c:v>20.399999999999999</c:v>
                </c:pt>
                <c:pt idx="2">
                  <c:v>18.8</c:v>
                </c:pt>
                <c:pt idx="3">
                  <c:v>2.4</c:v>
                </c:pt>
                <c:pt idx="4">
                  <c:v>4.2</c:v>
                </c:pt>
                <c:pt idx="5">
                  <c:v>6.8</c:v>
                </c:pt>
              </c:numCache>
            </c:numRef>
          </c:val>
          <c:extLst>
            <c:ext xmlns:c16="http://schemas.microsoft.com/office/drawing/2014/chart" uri="{C3380CC4-5D6E-409C-BE32-E72D297353CC}">
              <c16:uniqueId val="{00000000-61AE-48D8-80FB-76806555E37E}"/>
            </c:ext>
          </c:extLst>
        </c:ser>
        <c:ser>
          <c:idx val="1"/>
          <c:order val="1"/>
          <c:tx>
            <c:strRef>
              <c:f>Quals!$M$7</c:f>
              <c:strCache>
                <c:ptCount val="1"/>
                <c:pt idx="0">
                  <c:v>Cumbria</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Quals!$N$5:$S$5</c:f>
              <c:strCache>
                <c:ptCount val="6"/>
                <c:pt idx="0">
                  <c:v>RQF4+</c:v>
                </c:pt>
                <c:pt idx="1">
                  <c:v>RQF3 only</c:v>
                </c:pt>
                <c:pt idx="2">
                  <c:v>RQF2 only</c:v>
                </c:pt>
                <c:pt idx="3">
                  <c:v>RQF1 only</c:v>
                </c:pt>
                <c:pt idx="4">
                  <c:v>Other</c:v>
                </c:pt>
                <c:pt idx="5">
                  <c:v>None</c:v>
                </c:pt>
              </c:strCache>
            </c:strRef>
          </c:cat>
          <c:val>
            <c:numRef>
              <c:f>Quals!$N$7:$S$7</c:f>
              <c:numCache>
                <c:formatCode>#,##0.0</c:formatCode>
                <c:ptCount val="6"/>
                <c:pt idx="0">
                  <c:v>39.700000000000003</c:v>
                </c:pt>
                <c:pt idx="1">
                  <c:v>29.2</c:v>
                </c:pt>
                <c:pt idx="2">
                  <c:v>20.100000000000001</c:v>
                </c:pt>
                <c:pt idx="3">
                  <c:v>3.4</c:v>
                </c:pt>
                <c:pt idx="4">
                  <c:v>1.3</c:v>
                </c:pt>
                <c:pt idx="5">
                  <c:v>6.3</c:v>
                </c:pt>
              </c:numCache>
            </c:numRef>
          </c:val>
          <c:extLst>
            <c:ext xmlns:c16="http://schemas.microsoft.com/office/drawing/2014/chart" uri="{C3380CC4-5D6E-409C-BE32-E72D297353CC}">
              <c16:uniqueId val="{00000001-61AE-48D8-80FB-76806555E37E}"/>
            </c:ext>
          </c:extLst>
        </c:ser>
        <c:dLbls>
          <c:showLegendKey val="0"/>
          <c:showVal val="0"/>
          <c:showCatName val="0"/>
          <c:showSerName val="0"/>
          <c:showPercent val="0"/>
          <c:showBubbleSize val="0"/>
        </c:dLbls>
        <c:gapWidth val="40"/>
        <c:overlap val="-10"/>
        <c:axId val="833526047"/>
        <c:axId val="833528927"/>
      </c:barChart>
      <c:catAx>
        <c:axId val="83352604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endParaRPr lang="en-US"/>
          </a:p>
        </c:txPr>
        <c:crossAx val="833528927"/>
        <c:crosses val="autoZero"/>
        <c:auto val="1"/>
        <c:lblAlgn val="ctr"/>
        <c:lblOffset val="100"/>
        <c:noMultiLvlLbl val="0"/>
      </c:catAx>
      <c:valAx>
        <c:axId val="833528927"/>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r>
                  <a:rPr lang="en-US" dirty="0"/>
                  <a:t>% working age pop</a:t>
                </a:r>
              </a:p>
            </c:rich>
          </c:tx>
          <c:overlay val="0"/>
          <c:spPr>
            <a:noFill/>
            <a:ln>
              <a:noFill/>
            </a:ln>
            <a:effectLst/>
          </c:spPr>
          <c:txPr>
            <a:bodyPr rot="-54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en-US"/>
          </a:p>
        </c:txPr>
        <c:crossAx val="83352604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3175" cap="flat" cmpd="sng" algn="ctr">
      <a:solidFill>
        <a:schemeClr val="bg1">
          <a:lumMod val="50000"/>
        </a:schemeClr>
      </a:solidFill>
      <a:round/>
    </a:ln>
    <a:effectLst/>
  </c:spPr>
  <c:txPr>
    <a:bodyPr/>
    <a:lstStyle/>
    <a:p>
      <a:pPr>
        <a:defRPr>
          <a:solidFill>
            <a:sysClr val="windowText" lastClr="000000"/>
          </a:solidFill>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ysClr val="windowText" lastClr="000000"/>
                </a:solidFill>
                <a:latin typeface="+mn-lt"/>
                <a:ea typeface="+mn-ea"/>
                <a:cs typeface="+mn-cs"/>
              </a:defRPr>
            </a:pPr>
            <a:r>
              <a:rPr lang="en-GB" b="1" dirty="0"/>
              <a:t>Online job postings</a:t>
            </a:r>
          </a:p>
        </c:rich>
      </c:tx>
      <c:overlay val="0"/>
      <c:spPr>
        <a:noFill/>
        <a:ln>
          <a:noFill/>
        </a:ln>
        <a:effectLst/>
      </c:spPr>
      <c:txPr>
        <a:bodyPr rot="0" spcFirstLastPara="1" vertOverflow="ellipsis" vert="horz" wrap="square" anchor="ctr" anchorCtr="1"/>
        <a:lstStyle/>
        <a:p>
          <a:pPr>
            <a:defRPr sz="1400" b="1" i="0" u="none" strike="noStrike" kern="1200" spc="0" baseline="0">
              <a:solidFill>
                <a:sysClr val="windowText" lastClr="000000"/>
              </a:solidFill>
              <a:latin typeface="+mn-lt"/>
              <a:ea typeface="+mn-ea"/>
              <a:cs typeface="+mn-cs"/>
            </a:defRPr>
          </a:pPr>
          <a:endParaRPr lang="en-US"/>
        </a:p>
      </c:txPr>
    </c:title>
    <c:autoTitleDeleted val="0"/>
    <c:plotArea>
      <c:layout/>
      <c:lineChart>
        <c:grouping val="standard"/>
        <c:varyColors val="0"/>
        <c:ser>
          <c:idx val="0"/>
          <c:order val="0"/>
          <c:tx>
            <c:strRef>
              <c:f>Postings!$M$2</c:f>
              <c:strCache>
                <c:ptCount val="1"/>
                <c:pt idx="0">
                  <c:v>New</c:v>
                </c:pt>
              </c:strCache>
            </c:strRef>
          </c:tx>
          <c:spPr>
            <a:ln w="28575" cap="rnd">
              <a:solidFill>
                <a:schemeClr val="accent1"/>
              </a:solidFill>
              <a:round/>
            </a:ln>
            <a:effectLst/>
          </c:spPr>
          <c:marker>
            <c:symbol val="none"/>
          </c:marker>
          <c:dLbls>
            <c:dLbl>
              <c:idx val="36"/>
              <c:layout>
                <c:manualLayout>
                  <c:x val="-7.8226857887874843E-3"/>
                  <c:y val="-5.5491329479768869E-2"/>
                </c:manualLayout>
              </c:layout>
              <c:spPr>
                <a:noFill/>
                <a:ln>
                  <a:solidFill>
                    <a:schemeClr val="accent1"/>
                  </a:solid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80B-4EDF-ACE0-71C915542CF6}"/>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Postings!$L$16:$L$52</c:f>
              <c:numCache>
                <c:formatCode>mmm\-yy</c:formatCode>
                <c:ptCount val="37"/>
                <c:pt idx="0">
                  <c:v>44621</c:v>
                </c:pt>
                <c:pt idx="1">
                  <c:v>44652</c:v>
                </c:pt>
                <c:pt idx="2">
                  <c:v>44682</c:v>
                </c:pt>
                <c:pt idx="3">
                  <c:v>44713</c:v>
                </c:pt>
                <c:pt idx="4">
                  <c:v>44743</c:v>
                </c:pt>
                <c:pt idx="5">
                  <c:v>44774</c:v>
                </c:pt>
                <c:pt idx="6">
                  <c:v>44805</c:v>
                </c:pt>
                <c:pt idx="7">
                  <c:v>44835</c:v>
                </c:pt>
                <c:pt idx="8">
                  <c:v>44866</c:v>
                </c:pt>
                <c:pt idx="9">
                  <c:v>44896</c:v>
                </c:pt>
                <c:pt idx="10">
                  <c:v>44927</c:v>
                </c:pt>
                <c:pt idx="11">
                  <c:v>44958</c:v>
                </c:pt>
                <c:pt idx="12">
                  <c:v>44986</c:v>
                </c:pt>
                <c:pt idx="13">
                  <c:v>45017</c:v>
                </c:pt>
                <c:pt idx="14">
                  <c:v>45047</c:v>
                </c:pt>
                <c:pt idx="15">
                  <c:v>45078</c:v>
                </c:pt>
                <c:pt idx="16">
                  <c:v>45108</c:v>
                </c:pt>
                <c:pt idx="17">
                  <c:v>45139</c:v>
                </c:pt>
                <c:pt idx="18">
                  <c:v>45170</c:v>
                </c:pt>
                <c:pt idx="19">
                  <c:v>45200</c:v>
                </c:pt>
                <c:pt idx="20">
                  <c:v>45231</c:v>
                </c:pt>
                <c:pt idx="21">
                  <c:v>45261</c:v>
                </c:pt>
                <c:pt idx="22">
                  <c:v>45292</c:v>
                </c:pt>
                <c:pt idx="23">
                  <c:v>45323</c:v>
                </c:pt>
                <c:pt idx="24">
                  <c:v>45352</c:v>
                </c:pt>
                <c:pt idx="25">
                  <c:v>45383</c:v>
                </c:pt>
                <c:pt idx="26">
                  <c:v>45413</c:v>
                </c:pt>
                <c:pt idx="27">
                  <c:v>45444</c:v>
                </c:pt>
                <c:pt idx="28">
                  <c:v>45474</c:v>
                </c:pt>
                <c:pt idx="29">
                  <c:v>45505</c:v>
                </c:pt>
                <c:pt idx="30">
                  <c:v>45536</c:v>
                </c:pt>
                <c:pt idx="31">
                  <c:v>45566</c:v>
                </c:pt>
                <c:pt idx="32">
                  <c:v>45597</c:v>
                </c:pt>
                <c:pt idx="33">
                  <c:v>45627</c:v>
                </c:pt>
                <c:pt idx="34">
                  <c:v>45658</c:v>
                </c:pt>
                <c:pt idx="35">
                  <c:v>45689</c:v>
                </c:pt>
                <c:pt idx="36">
                  <c:v>45717</c:v>
                </c:pt>
              </c:numCache>
            </c:numRef>
          </c:cat>
          <c:val>
            <c:numRef>
              <c:f>Postings!$M$16:$M$52</c:f>
              <c:numCache>
                <c:formatCode>#,##0;[Red]\ \(#,##0\)</c:formatCode>
                <c:ptCount val="37"/>
                <c:pt idx="0">
                  <c:v>3089</c:v>
                </c:pt>
                <c:pt idx="1">
                  <c:v>2643</c:v>
                </c:pt>
                <c:pt idx="2">
                  <c:v>2633</c:v>
                </c:pt>
                <c:pt idx="3">
                  <c:v>2680</c:v>
                </c:pt>
                <c:pt idx="4">
                  <c:v>2263</c:v>
                </c:pt>
                <c:pt idx="5">
                  <c:v>2344</c:v>
                </c:pt>
                <c:pt idx="6">
                  <c:v>2256</c:v>
                </c:pt>
                <c:pt idx="7">
                  <c:v>2383</c:v>
                </c:pt>
                <c:pt idx="8">
                  <c:v>3043</c:v>
                </c:pt>
                <c:pt idx="9">
                  <c:v>3034</c:v>
                </c:pt>
                <c:pt idx="10">
                  <c:v>3627</c:v>
                </c:pt>
                <c:pt idx="11">
                  <c:v>3824</c:v>
                </c:pt>
                <c:pt idx="12">
                  <c:v>3934</c:v>
                </c:pt>
                <c:pt idx="13">
                  <c:v>4345</c:v>
                </c:pt>
                <c:pt idx="14">
                  <c:v>5007</c:v>
                </c:pt>
                <c:pt idx="15">
                  <c:v>4551</c:v>
                </c:pt>
                <c:pt idx="16">
                  <c:v>4076</c:v>
                </c:pt>
                <c:pt idx="17">
                  <c:v>4148</c:v>
                </c:pt>
                <c:pt idx="18">
                  <c:v>3755</c:v>
                </c:pt>
                <c:pt idx="19">
                  <c:v>4165</c:v>
                </c:pt>
                <c:pt idx="20">
                  <c:v>3892</c:v>
                </c:pt>
                <c:pt idx="21">
                  <c:v>2874</c:v>
                </c:pt>
                <c:pt idx="22">
                  <c:v>3832</c:v>
                </c:pt>
                <c:pt idx="23">
                  <c:v>4109</c:v>
                </c:pt>
                <c:pt idx="24">
                  <c:v>4333</c:v>
                </c:pt>
                <c:pt idx="25">
                  <c:v>3731</c:v>
                </c:pt>
                <c:pt idx="26">
                  <c:v>4063</c:v>
                </c:pt>
                <c:pt idx="27">
                  <c:v>4057</c:v>
                </c:pt>
                <c:pt idx="28">
                  <c:v>4004</c:v>
                </c:pt>
                <c:pt idx="29">
                  <c:v>4078</c:v>
                </c:pt>
                <c:pt idx="30">
                  <c:v>3739</c:v>
                </c:pt>
                <c:pt idx="31">
                  <c:v>4137</c:v>
                </c:pt>
                <c:pt idx="32">
                  <c:v>3707</c:v>
                </c:pt>
                <c:pt idx="33">
                  <c:v>3237</c:v>
                </c:pt>
                <c:pt idx="34">
                  <c:v>4579</c:v>
                </c:pt>
                <c:pt idx="35">
                  <c:v>4042</c:v>
                </c:pt>
                <c:pt idx="36">
                  <c:v>4586</c:v>
                </c:pt>
              </c:numCache>
            </c:numRef>
          </c:val>
          <c:smooth val="0"/>
          <c:extLst>
            <c:ext xmlns:c16="http://schemas.microsoft.com/office/drawing/2014/chart" uri="{C3380CC4-5D6E-409C-BE32-E72D297353CC}">
              <c16:uniqueId val="{00000001-380B-4EDF-ACE0-71C915542CF6}"/>
            </c:ext>
          </c:extLst>
        </c:ser>
        <c:ser>
          <c:idx val="1"/>
          <c:order val="1"/>
          <c:tx>
            <c:strRef>
              <c:f>Postings!$N$2</c:f>
              <c:strCache>
                <c:ptCount val="1"/>
                <c:pt idx="0">
                  <c:v>Active</c:v>
                </c:pt>
              </c:strCache>
            </c:strRef>
          </c:tx>
          <c:spPr>
            <a:ln w="28575" cap="rnd">
              <a:solidFill>
                <a:schemeClr val="accent2"/>
              </a:solidFill>
              <a:round/>
            </a:ln>
            <a:effectLst/>
          </c:spPr>
          <c:marker>
            <c:symbol val="none"/>
          </c:marker>
          <c:dLbls>
            <c:dLbl>
              <c:idx val="36"/>
              <c:layout>
                <c:manualLayout>
                  <c:x val="-5.2151238591916557E-3"/>
                  <c:y val="-5.5491329479768828E-2"/>
                </c:manualLayout>
              </c:layout>
              <c:spPr>
                <a:noFill/>
                <a:ln>
                  <a:solidFill>
                    <a:schemeClr val="accent2"/>
                  </a:solid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80B-4EDF-ACE0-71C915542CF6}"/>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Postings!$L$16:$L$52</c:f>
              <c:numCache>
                <c:formatCode>mmm\-yy</c:formatCode>
                <c:ptCount val="37"/>
                <c:pt idx="0">
                  <c:v>44621</c:v>
                </c:pt>
                <c:pt idx="1">
                  <c:v>44652</c:v>
                </c:pt>
                <c:pt idx="2">
                  <c:v>44682</c:v>
                </c:pt>
                <c:pt idx="3">
                  <c:v>44713</c:v>
                </c:pt>
                <c:pt idx="4">
                  <c:v>44743</c:v>
                </c:pt>
                <c:pt idx="5">
                  <c:v>44774</c:v>
                </c:pt>
                <c:pt idx="6">
                  <c:v>44805</c:v>
                </c:pt>
                <c:pt idx="7">
                  <c:v>44835</c:v>
                </c:pt>
                <c:pt idx="8">
                  <c:v>44866</c:v>
                </c:pt>
                <c:pt idx="9">
                  <c:v>44896</c:v>
                </c:pt>
                <c:pt idx="10">
                  <c:v>44927</c:v>
                </c:pt>
                <c:pt idx="11">
                  <c:v>44958</c:v>
                </c:pt>
                <c:pt idx="12">
                  <c:v>44986</c:v>
                </c:pt>
                <c:pt idx="13">
                  <c:v>45017</c:v>
                </c:pt>
                <c:pt idx="14">
                  <c:v>45047</c:v>
                </c:pt>
                <c:pt idx="15">
                  <c:v>45078</c:v>
                </c:pt>
                <c:pt idx="16">
                  <c:v>45108</c:v>
                </c:pt>
                <c:pt idx="17">
                  <c:v>45139</c:v>
                </c:pt>
                <c:pt idx="18">
                  <c:v>45170</c:v>
                </c:pt>
                <c:pt idx="19">
                  <c:v>45200</c:v>
                </c:pt>
                <c:pt idx="20">
                  <c:v>45231</c:v>
                </c:pt>
                <c:pt idx="21">
                  <c:v>45261</c:v>
                </c:pt>
                <c:pt idx="22">
                  <c:v>45292</c:v>
                </c:pt>
                <c:pt idx="23">
                  <c:v>45323</c:v>
                </c:pt>
                <c:pt idx="24">
                  <c:v>45352</c:v>
                </c:pt>
                <c:pt idx="25">
                  <c:v>45383</c:v>
                </c:pt>
                <c:pt idx="26">
                  <c:v>45413</c:v>
                </c:pt>
                <c:pt idx="27">
                  <c:v>45444</c:v>
                </c:pt>
                <c:pt idx="28">
                  <c:v>45474</c:v>
                </c:pt>
                <c:pt idx="29">
                  <c:v>45505</c:v>
                </c:pt>
                <c:pt idx="30">
                  <c:v>45536</c:v>
                </c:pt>
                <c:pt idx="31">
                  <c:v>45566</c:v>
                </c:pt>
                <c:pt idx="32">
                  <c:v>45597</c:v>
                </c:pt>
                <c:pt idx="33">
                  <c:v>45627</c:v>
                </c:pt>
                <c:pt idx="34">
                  <c:v>45658</c:v>
                </c:pt>
                <c:pt idx="35">
                  <c:v>45689</c:v>
                </c:pt>
                <c:pt idx="36">
                  <c:v>45717</c:v>
                </c:pt>
              </c:numCache>
            </c:numRef>
          </c:cat>
          <c:val>
            <c:numRef>
              <c:f>Postings!$N$16:$N$52</c:f>
              <c:numCache>
                <c:formatCode>#,##0;[Red]\ \(#,##0\)</c:formatCode>
                <c:ptCount val="37"/>
                <c:pt idx="0">
                  <c:v>7487</c:v>
                </c:pt>
                <c:pt idx="1">
                  <c:v>7300</c:v>
                </c:pt>
                <c:pt idx="2">
                  <c:v>7127</c:v>
                </c:pt>
                <c:pt idx="3">
                  <c:v>6911</c:v>
                </c:pt>
                <c:pt idx="4">
                  <c:v>6543</c:v>
                </c:pt>
                <c:pt idx="5">
                  <c:v>6106</c:v>
                </c:pt>
                <c:pt idx="6">
                  <c:v>6002</c:v>
                </c:pt>
                <c:pt idx="7">
                  <c:v>6138</c:v>
                </c:pt>
                <c:pt idx="8">
                  <c:v>7177</c:v>
                </c:pt>
                <c:pt idx="9">
                  <c:v>7456</c:v>
                </c:pt>
                <c:pt idx="10">
                  <c:v>8052</c:v>
                </c:pt>
                <c:pt idx="11">
                  <c:v>8605</c:v>
                </c:pt>
                <c:pt idx="12">
                  <c:v>9640</c:v>
                </c:pt>
                <c:pt idx="13">
                  <c:v>10732</c:v>
                </c:pt>
                <c:pt idx="14">
                  <c:v>12684</c:v>
                </c:pt>
                <c:pt idx="15">
                  <c:v>13774</c:v>
                </c:pt>
                <c:pt idx="16">
                  <c:v>12714</c:v>
                </c:pt>
                <c:pt idx="17">
                  <c:v>10127</c:v>
                </c:pt>
                <c:pt idx="18">
                  <c:v>8924</c:v>
                </c:pt>
                <c:pt idx="19">
                  <c:v>8491</c:v>
                </c:pt>
                <c:pt idx="20">
                  <c:v>9373</c:v>
                </c:pt>
                <c:pt idx="21">
                  <c:v>7613</c:v>
                </c:pt>
                <c:pt idx="22">
                  <c:v>8011</c:v>
                </c:pt>
                <c:pt idx="23">
                  <c:v>8954</c:v>
                </c:pt>
                <c:pt idx="24">
                  <c:v>9497</c:v>
                </c:pt>
                <c:pt idx="25">
                  <c:v>8838</c:v>
                </c:pt>
                <c:pt idx="26">
                  <c:v>9052</c:v>
                </c:pt>
                <c:pt idx="27">
                  <c:v>9323</c:v>
                </c:pt>
                <c:pt idx="28">
                  <c:v>9410</c:v>
                </c:pt>
                <c:pt idx="29">
                  <c:v>9445</c:v>
                </c:pt>
                <c:pt idx="30">
                  <c:v>8770</c:v>
                </c:pt>
                <c:pt idx="31">
                  <c:v>8708</c:v>
                </c:pt>
                <c:pt idx="32">
                  <c:v>8540</c:v>
                </c:pt>
                <c:pt idx="33">
                  <c:v>8141</c:v>
                </c:pt>
                <c:pt idx="34">
                  <c:v>8897</c:v>
                </c:pt>
                <c:pt idx="35">
                  <c:v>8992</c:v>
                </c:pt>
                <c:pt idx="36">
                  <c:v>9328</c:v>
                </c:pt>
              </c:numCache>
            </c:numRef>
          </c:val>
          <c:smooth val="0"/>
          <c:extLst>
            <c:ext xmlns:c16="http://schemas.microsoft.com/office/drawing/2014/chart" uri="{C3380CC4-5D6E-409C-BE32-E72D297353CC}">
              <c16:uniqueId val="{00000003-380B-4EDF-ACE0-71C915542CF6}"/>
            </c:ext>
          </c:extLst>
        </c:ser>
        <c:dLbls>
          <c:showLegendKey val="0"/>
          <c:showVal val="0"/>
          <c:showCatName val="0"/>
          <c:showSerName val="0"/>
          <c:showPercent val="0"/>
          <c:showBubbleSize val="0"/>
        </c:dLbls>
        <c:smooth val="0"/>
        <c:axId val="45914432"/>
        <c:axId val="207408560"/>
      </c:lineChart>
      <c:dateAx>
        <c:axId val="45914432"/>
        <c:scaling>
          <c:orientation val="minMax"/>
        </c:scaling>
        <c:delete val="0"/>
        <c:axPos val="b"/>
        <c:numFmt formatCode="mmm\-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207408560"/>
        <c:crosses val="autoZero"/>
        <c:auto val="1"/>
        <c:lblOffset val="100"/>
        <c:baseTimeUnit val="months"/>
      </c:dateAx>
      <c:valAx>
        <c:axId val="20740856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r>
                  <a:rPr lang="en-US" dirty="0"/>
                  <a:t>No of active postings</a:t>
                </a:r>
              </a:p>
            </c:rich>
          </c:tx>
          <c:overlay val="0"/>
          <c:spPr>
            <a:noFill/>
            <a:ln>
              <a:noFill/>
            </a:ln>
            <a:effectLst/>
          </c:spPr>
          <c:txPr>
            <a:bodyPr rot="-54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en-US"/>
            </a:p>
          </c:txPr>
        </c:title>
        <c:numFmt formatCode="#,##0;[Red]\ \(#,##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459144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3175" cap="flat" cmpd="sng" algn="ctr">
      <a:solidFill>
        <a:schemeClr val="bg1">
          <a:lumMod val="50000"/>
        </a:schemeClr>
      </a:solidFill>
      <a:round/>
    </a:ln>
    <a:effectLst/>
  </c:spPr>
  <c:txPr>
    <a:bodyPr/>
    <a:lstStyle/>
    <a:p>
      <a:pPr>
        <a:defRPr>
          <a:solidFill>
            <a:sysClr val="windowText" lastClr="000000"/>
          </a:solidFill>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r>
              <a:rPr lang="en-GB" sz="1600" b="1" dirty="0"/>
              <a:t>Monthly % change in output - main sector</a:t>
            </a:r>
          </a:p>
        </c:rich>
      </c:tx>
      <c:layout>
        <c:manualLayout>
          <c:xMode val="edge"/>
          <c:yMode val="edge"/>
          <c:x val="0.22949160929745149"/>
          <c:y val="2.933088909257562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endParaRPr lang="en-US"/>
        </a:p>
      </c:txPr>
    </c:title>
    <c:autoTitleDeleted val="0"/>
    <c:plotArea>
      <c:layout/>
      <c:lineChart>
        <c:grouping val="standard"/>
        <c:varyColors val="0"/>
        <c:ser>
          <c:idx val="1"/>
          <c:order val="1"/>
          <c:tx>
            <c:strRef>
              <c:f>'Output (mthly)'!$C$4</c:f>
              <c:strCache>
                <c:ptCount val="1"/>
                <c:pt idx="0">
                  <c:v>Agriculture</c:v>
                </c:pt>
              </c:strCache>
              <c:extLst xmlns:c15="http://schemas.microsoft.com/office/drawing/2012/chart"/>
            </c:strRef>
          </c:tx>
          <c:spPr>
            <a:ln w="28575" cap="rnd">
              <a:solidFill>
                <a:schemeClr val="accent2"/>
              </a:solidFill>
              <a:round/>
            </a:ln>
            <a:effectLst/>
          </c:spPr>
          <c:marker>
            <c:symbol val="none"/>
          </c:marker>
          <c:dLbls>
            <c:dLbl>
              <c:idx val="23"/>
              <c:layout>
                <c:manualLayout>
                  <c:x val="-0.69534341479034156"/>
                  <c:y val="-0.45071068224629574"/>
                </c:manualLayout>
              </c:layout>
              <c:spPr>
                <a:noFill/>
                <a:ln w="6350">
                  <a:solidFill>
                    <a:schemeClr val="accent2"/>
                  </a:solid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accent2"/>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83E-439C-827E-2FE6AEE7C210}"/>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'Output (mthly)'!$A$4:$A$29</c:f>
              <c:numCache>
                <c:formatCode>mmm\-yy</c:formatCode>
                <c:ptCount val="26"/>
                <c:pt idx="1">
                  <c:v>44958</c:v>
                </c:pt>
                <c:pt idx="2">
                  <c:v>44986</c:v>
                </c:pt>
                <c:pt idx="3">
                  <c:v>45017</c:v>
                </c:pt>
                <c:pt idx="4">
                  <c:v>45047</c:v>
                </c:pt>
                <c:pt idx="5">
                  <c:v>45078</c:v>
                </c:pt>
                <c:pt idx="6">
                  <c:v>45108</c:v>
                </c:pt>
                <c:pt idx="7">
                  <c:v>45139</c:v>
                </c:pt>
                <c:pt idx="8">
                  <c:v>45170</c:v>
                </c:pt>
                <c:pt idx="9">
                  <c:v>45200</c:v>
                </c:pt>
                <c:pt idx="10">
                  <c:v>45231</c:v>
                </c:pt>
                <c:pt idx="11">
                  <c:v>45261</c:v>
                </c:pt>
                <c:pt idx="12">
                  <c:v>45292</c:v>
                </c:pt>
                <c:pt idx="13">
                  <c:v>45323</c:v>
                </c:pt>
                <c:pt idx="14">
                  <c:v>45352</c:v>
                </c:pt>
                <c:pt idx="15">
                  <c:v>45383</c:v>
                </c:pt>
                <c:pt idx="16">
                  <c:v>45413</c:v>
                </c:pt>
                <c:pt idx="17">
                  <c:v>45444</c:v>
                </c:pt>
                <c:pt idx="18">
                  <c:v>45474</c:v>
                </c:pt>
                <c:pt idx="19">
                  <c:v>45505</c:v>
                </c:pt>
                <c:pt idx="20">
                  <c:v>45536</c:v>
                </c:pt>
                <c:pt idx="21">
                  <c:v>45566</c:v>
                </c:pt>
                <c:pt idx="22">
                  <c:v>45597</c:v>
                </c:pt>
                <c:pt idx="23">
                  <c:v>45627</c:v>
                </c:pt>
                <c:pt idx="24">
                  <c:v>45658</c:v>
                </c:pt>
                <c:pt idx="25">
                  <c:v>45689</c:v>
                </c:pt>
              </c:numCache>
            </c:numRef>
          </c:cat>
          <c:val>
            <c:numRef>
              <c:f>'Output (mthly)'!$C$5:$C$29</c:f>
              <c:numCache>
                <c:formatCode>0.0</c:formatCode>
                <c:ptCount val="25"/>
                <c:pt idx="0">
                  <c:v>0.2</c:v>
                </c:pt>
                <c:pt idx="1">
                  <c:v>0</c:v>
                </c:pt>
                <c:pt idx="2">
                  <c:v>0</c:v>
                </c:pt>
                <c:pt idx="3">
                  <c:v>0</c:v>
                </c:pt>
                <c:pt idx="4">
                  <c:v>0.1</c:v>
                </c:pt>
                <c:pt idx="5">
                  <c:v>0.1</c:v>
                </c:pt>
                <c:pt idx="6">
                  <c:v>0.1</c:v>
                </c:pt>
                <c:pt idx="7">
                  <c:v>0</c:v>
                </c:pt>
                <c:pt idx="8">
                  <c:v>0</c:v>
                </c:pt>
                <c:pt idx="9">
                  <c:v>0.1</c:v>
                </c:pt>
                <c:pt idx="10">
                  <c:v>0</c:v>
                </c:pt>
                <c:pt idx="11">
                  <c:v>-0.2</c:v>
                </c:pt>
                <c:pt idx="12">
                  <c:v>-0.2</c:v>
                </c:pt>
                <c:pt idx="13">
                  <c:v>0.2</c:v>
                </c:pt>
                <c:pt idx="14">
                  <c:v>0.2</c:v>
                </c:pt>
                <c:pt idx="15">
                  <c:v>0.3</c:v>
                </c:pt>
                <c:pt idx="16">
                  <c:v>0.3</c:v>
                </c:pt>
                <c:pt idx="17">
                  <c:v>0.2</c:v>
                </c:pt>
                <c:pt idx="18">
                  <c:v>0.3</c:v>
                </c:pt>
                <c:pt idx="19">
                  <c:v>0.3</c:v>
                </c:pt>
                <c:pt idx="20">
                  <c:v>0.3</c:v>
                </c:pt>
                <c:pt idx="21">
                  <c:v>0.3</c:v>
                </c:pt>
                <c:pt idx="22">
                  <c:v>0.2</c:v>
                </c:pt>
                <c:pt idx="23">
                  <c:v>-0.2</c:v>
                </c:pt>
                <c:pt idx="24">
                  <c:v>-0.2</c:v>
                </c:pt>
              </c:numCache>
              <c:extLst xmlns:c15="http://schemas.microsoft.com/office/drawing/2012/chart"/>
            </c:numRef>
          </c:val>
          <c:smooth val="0"/>
          <c:extLst xmlns:c15="http://schemas.microsoft.com/office/drawing/2012/chart">
            <c:ext xmlns:c16="http://schemas.microsoft.com/office/drawing/2014/chart" uri="{C3380CC4-5D6E-409C-BE32-E72D297353CC}">
              <c16:uniqueId val="{00000001-E83E-439C-827E-2FE6AEE7C210}"/>
            </c:ext>
          </c:extLst>
        </c:ser>
        <c:ser>
          <c:idx val="2"/>
          <c:order val="2"/>
          <c:tx>
            <c:strRef>
              <c:f>'Output (mthly)'!$D$4</c:f>
              <c:strCache>
                <c:ptCount val="1"/>
                <c:pt idx="0">
                  <c:v>Production</c:v>
                </c:pt>
              </c:strCache>
              <c:extLst xmlns:c15="http://schemas.microsoft.com/office/drawing/2012/chart"/>
            </c:strRef>
          </c:tx>
          <c:spPr>
            <a:ln w="28575" cap="rnd">
              <a:solidFill>
                <a:schemeClr val="accent3"/>
              </a:solidFill>
              <a:round/>
            </a:ln>
            <a:effectLst/>
          </c:spPr>
          <c:marker>
            <c:symbol val="none"/>
          </c:marker>
          <c:dLbls>
            <c:dLbl>
              <c:idx val="23"/>
              <c:layout>
                <c:manualLayout>
                  <c:x val="-0.54967868338689607"/>
                  <c:y val="-0.23477857177056102"/>
                </c:manualLayout>
              </c:layout>
              <c:spPr>
                <a:noFill/>
                <a:ln w="6350">
                  <a:solidFill>
                    <a:schemeClr val="accent3"/>
                  </a:solidFill>
                </a:ln>
                <a:effectLst/>
              </c:spPr>
              <c:txPr>
                <a:bodyPr rot="0" spcFirstLastPara="1" vertOverflow="ellipsis" vert="horz" wrap="square" lIns="38100" tIns="19050" rIns="38100" bIns="19050" anchor="ctr" anchorCtr="1">
                  <a:noAutofit/>
                </a:bodyPr>
                <a:lstStyle/>
                <a:p>
                  <a:pPr>
                    <a:defRPr sz="900" b="1" i="0" u="none" strike="noStrike" kern="1200" baseline="0">
                      <a:solidFill>
                        <a:schemeClr val="accent3"/>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5.1863360972948483E-2"/>
                      <c:h val="4.1338483493559335E-2"/>
                    </c:manualLayout>
                  </c15:layout>
                </c:ext>
                <c:ext xmlns:c16="http://schemas.microsoft.com/office/drawing/2014/chart" uri="{C3380CC4-5D6E-409C-BE32-E72D297353CC}">
                  <c16:uniqueId val="{00000002-E83E-439C-827E-2FE6AEE7C210}"/>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'Output (mthly)'!$A$4:$A$29</c:f>
              <c:numCache>
                <c:formatCode>mmm\-yy</c:formatCode>
                <c:ptCount val="26"/>
                <c:pt idx="1">
                  <c:v>44958</c:v>
                </c:pt>
                <c:pt idx="2">
                  <c:v>44986</c:v>
                </c:pt>
                <c:pt idx="3">
                  <c:v>45017</c:v>
                </c:pt>
                <c:pt idx="4">
                  <c:v>45047</c:v>
                </c:pt>
                <c:pt idx="5">
                  <c:v>45078</c:v>
                </c:pt>
                <c:pt idx="6">
                  <c:v>45108</c:v>
                </c:pt>
                <c:pt idx="7">
                  <c:v>45139</c:v>
                </c:pt>
                <c:pt idx="8">
                  <c:v>45170</c:v>
                </c:pt>
                <c:pt idx="9">
                  <c:v>45200</c:v>
                </c:pt>
                <c:pt idx="10">
                  <c:v>45231</c:v>
                </c:pt>
                <c:pt idx="11">
                  <c:v>45261</c:v>
                </c:pt>
                <c:pt idx="12">
                  <c:v>45292</c:v>
                </c:pt>
                <c:pt idx="13">
                  <c:v>45323</c:v>
                </c:pt>
                <c:pt idx="14">
                  <c:v>45352</c:v>
                </c:pt>
                <c:pt idx="15">
                  <c:v>45383</c:v>
                </c:pt>
                <c:pt idx="16">
                  <c:v>45413</c:v>
                </c:pt>
                <c:pt idx="17">
                  <c:v>45444</c:v>
                </c:pt>
                <c:pt idx="18">
                  <c:v>45474</c:v>
                </c:pt>
                <c:pt idx="19">
                  <c:v>45505</c:v>
                </c:pt>
                <c:pt idx="20">
                  <c:v>45536</c:v>
                </c:pt>
                <c:pt idx="21">
                  <c:v>45566</c:v>
                </c:pt>
                <c:pt idx="22">
                  <c:v>45597</c:v>
                </c:pt>
                <c:pt idx="23">
                  <c:v>45627</c:v>
                </c:pt>
                <c:pt idx="24">
                  <c:v>45658</c:v>
                </c:pt>
                <c:pt idx="25">
                  <c:v>45689</c:v>
                </c:pt>
              </c:numCache>
            </c:numRef>
          </c:cat>
          <c:val>
            <c:numRef>
              <c:f>'Output (mthly)'!$D$5:$D$29</c:f>
              <c:numCache>
                <c:formatCode>0.0</c:formatCode>
                <c:ptCount val="25"/>
                <c:pt idx="0">
                  <c:v>0.4</c:v>
                </c:pt>
                <c:pt idx="1">
                  <c:v>0.5</c:v>
                </c:pt>
                <c:pt idx="2">
                  <c:v>0.2</c:v>
                </c:pt>
                <c:pt idx="3">
                  <c:v>-1.1000000000000001</c:v>
                </c:pt>
                <c:pt idx="4">
                  <c:v>2.4</c:v>
                </c:pt>
                <c:pt idx="5">
                  <c:v>-0.8</c:v>
                </c:pt>
                <c:pt idx="6">
                  <c:v>-0.2</c:v>
                </c:pt>
                <c:pt idx="7">
                  <c:v>-0.4</c:v>
                </c:pt>
                <c:pt idx="8">
                  <c:v>-1.4</c:v>
                </c:pt>
                <c:pt idx="9">
                  <c:v>0.4</c:v>
                </c:pt>
                <c:pt idx="10">
                  <c:v>0.6</c:v>
                </c:pt>
                <c:pt idx="11">
                  <c:v>-1.1000000000000001</c:v>
                </c:pt>
                <c:pt idx="12">
                  <c:v>0.9</c:v>
                </c:pt>
                <c:pt idx="13">
                  <c:v>0.4</c:v>
                </c:pt>
                <c:pt idx="14">
                  <c:v>-0.9</c:v>
                </c:pt>
                <c:pt idx="15">
                  <c:v>-0.3</c:v>
                </c:pt>
                <c:pt idx="16">
                  <c:v>0.3</c:v>
                </c:pt>
                <c:pt idx="17">
                  <c:v>-0.8</c:v>
                </c:pt>
                <c:pt idx="18">
                  <c:v>0.7</c:v>
                </c:pt>
                <c:pt idx="19">
                  <c:v>-0.1</c:v>
                </c:pt>
                <c:pt idx="20">
                  <c:v>-0.7</c:v>
                </c:pt>
                <c:pt idx="21">
                  <c:v>-0.3</c:v>
                </c:pt>
                <c:pt idx="22">
                  <c:v>1</c:v>
                </c:pt>
                <c:pt idx="23">
                  <c:v>-0.5</c:v>
                </c:pt>
                <c:pt idx="24">
                  <c:v>1.5</c:v>
                </c:pt>
              </c:numCache>
              <c:extLst xmlns:c15="http://schemas.microsoft.com/office/drawing/2012/chart"/>
            </c:numRef>
          </c:val>
          <c:smooth val="0"/>
          <c:extLst xmlns:c15="http://schemas.microsoft.com/office/drawing/2012/chart">
            <c:ext xmlns:c16="http://schemas.microsoft.com/office/drawing/2014/chart" uri="{C3380CC4-5D6E-409C-BE32-E72D297353CC}">
              <c16:uniqueId val="{00000003-E83E-439C-827E-2FE6AEE7C210}"/>
            </c:ext>
          </c:extLst>
        </c:ser>
        <c:ser>
          <c:idx val="3"/>
          <c:order val="3"/>
          <c:tx>
            <c:strRef>
              <c:f>'Output (mthly)'!$E$4</c:f>
              <c:strCache>
                <c:ptCount val="1"/>
                <c:pt idx="0">
                  <c:v>Construction</c:v>
                </c:pt>
              </c:strCache>
              <c:extLst xmlns:c15="http://schemas.microsoft.com/office/drawing/2012/chart"/>
            </c:strRef>
          </c:tx>
          <c:spPr>
            <a:ln w="28575" cap="rnd">
              <a:solidFill>
                <a:schemeClr val="accent4"/>
              </a:solidFill>
              <a:round/>
            </a:ln>
            <a:effectLst/>
          </c:spPr>
          <c:marker>
            <c:symbol val="none"/>
          </c:marker>
          <c:dLbls>
            <c:dLbl>
              <c:idx val="23"/>
              <c:layout>
                <c:manualLayout>
                  <c:x val="-0.41794919887878795"/>
                  <c:y val="-0.37613307326845752"/>
                </c:manualLayout>
              </c:layout>
              <c:spPr>
                <a:noFill/>
                <a:ln w="6350">
                  <a:solidFill>
                    <a:schemeClr val="accent4"/>
                  </a:solid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accent4"/>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83E-439C-827E-2FE6AEE7C210}"/>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'Output (mthly)'!$A$4:$A$29</c:f>
              <c:numCache>
                <c:formatCode>mmm\-yy</c:formatCode>
                <c:ptCount val="26"/>
                <c:pt idx="1">
                  <c:v>44958</c:v>
                </c:pt>
                <c:pt idx="2">
                  <c:v>44986</c:v>
                </c:pt>
                <c:pt idx="3">
                  <c:v>45017</c:v>
                </c:pt>
                <c:pt idx="4">
                  <c:v>45047</c:v>
                </c:pt>
                <c:pt idx="5">
                  <c:v>45078</c:v>
                </c:pt>
                <c:pt idx="6">
                  <c:v>45108</c:v>
                </c:pt>
                <c:pt idx="7">
                  <c:v>45139</c:v>
                </c:pt>
                <c:pt idx="8">
                  <c:v>45170</c:v>
                </c:pt>
                <c:pt idx="9">
                  <c:v>45200</c:v>
                </c:pt>
                <c:pt idx="10">
                  <c:v>45231</c:v>
                </c:pt>
                <c:pt idx="11">
                  <c:v>45261</c:v>
                </c:pt>
                <c:pt idx="12">
                  <c:v>45292</c:v>
                </c:pt>
                <c:pt idx="13">
                  <c:v>45323</c:v>
                </c:pt>
                <c:pt idx="14">
                  <c:v>45352</c:v>
                </c:pt>
                <c:pt idx="15">
                  <c:v>45383</c:v>
                </c:pt>
                <c:pt idx="16">
                  <c:v>45413</c:v>
                </c:pt>
                <c:pt idx="17">
                  <c:v>45444</c:v>
                </c:pt>
                <c:pt idx="18">
                  <c:v>45474</c:v>
                </c:pt>
                <c:pt idx="19">
                  <c:v>45505</c:v>
                </c:pt>
                <c:pt idx="20">
                  <c:v>45536</c:v>
                </c:pt>
                <c:pt idx="21">
                  <c:v>45566</c:v>
                </c:pt>
                <c:pt idx="22">
                  <c:v>45597</c:v>
                </c:pt>
                <c:pt idx="23">
                  <c:v>45627</c:v>
                </c:pt>
                <c:pt idx="24">
                  <c:v>45658</c:v>
                </c:pt>
                <c:pt idx="25">
                  <c:v>45689</c:v>
                </c:pt>
              </c:numCache>
            </c:numRef>
          </c:cat>
          <c:val>
            <c:numRef>
              <c:f>'Output (mthly)'!$E$5:$E$29</c:f>
              <c:numCache>
                <c:formatCode>0.0</c:formatCode>
                <c:ptCount val="25"/>
                <c:pt idx="0">
                  <c:v>2.2000000000000002</c:v>
                </c:pt>
                <c:pt idx="1">
                  <c:v>-0.4</c:v>
                </c:pt>
                <c:pt idx="2">
                  <c:v>-0.2</c:v>
                </c:pt>
                <c:pt idx="3">
                  <c:v>-1.1000000000000001</c:v>
                </c:pt>
                <c:pt idx="4">
                  <c:v>3.2</c:v>
                </c:pt>
                <c:pt idx="5">
                  <c:v>-0.9</c:v>
                </c:pt>
                <c:pt idx="6">
                  <c:v>-1.2</c:v>
                </c:pt>
                <c:pt idx="7">
                  <c:v>1</c:v>
                </c:pt>
                <c:pt idx="8">
                  <c:v>-0.1</c:v>
                </c:pt>
                <c:pt idx="9">
                  <c:v>-0.3</c:v>
                </c:pt>
                <c:pt idx="10">
                  <c:v>-0.7</c:v>
                </c:pt>
                <c:pt idx="11">
                  <c:v>1.2</c:v>
                </c:pt>
                <c:pt idx="12">
                  <c:v>-1.2</c:v>
                </c:pt>
                <c:pt idx="13">
                  <c:v>0.5</c:v>
                </c:pt>
                <c:pt idx="14">
                  <c:v>-0.9</c:v>
                </c:pt>
                <c:pt idx="15">
                  <c:v>1.8</c:v>
                </c:pt>
                <c:pt idx="16">
                  <c:v>0.2</c:v>
                </c:pt>
                <c:pt idx="17">
                  <c:v>-0.7</c:v>
                </c:pt>
                <c:pt idx="18">
                  <c:v>0.7</c:v>
                </c:pt>
                <c:pt idx="19">
                  <c:v>-0.3</c:v>
                </c:pt>
                <c:pt idx="20">
                  <c:v>0</c:v>
                </c:pt>
                <c:pt idx="21">
                  <c:v>0.6</c:v>
                </c:pt>
                <c:pt idx="22">
                  <c:v>-0.3</c:v>
                </c:pt>
                <c:pt idx="23">
                  <c:v>-0.3</c:v>
                </c:pt>
                <c:pt idx="24">
                  <c:v>0.4</c:v>
                </c:pt>
              </c:numCache>
              <c:extLst xmlns:c15="http://schemas.microsoft.com/office/drawing/2012/chart"/>
            </c:numRef>
          </c:val>
          <c:smooth val="0"/>
          <c:extLst>
            <c:ext xmlns:c16="http://schemas.microsoft.com/office/drawing/2014/chart" uri="{C3380CC4-5D6E-409C-BE32-E72D297353CC}">
              <c16:uniqueId val="{00000005-E83E-439C-827E-2FE6AEE7C210}"/>
            </c:ext>
          </c:extLst>
        </c:ser>
        <c:ser>
          <c:idx val="4"/>
          <c:order val="4"/>
          <c:tx>
            <c:strRef>
              <c:f>'Output (mthly)'!$F$4</c:f>
              <c:strCache>
                <c:ptCount val="1"/>
                <c:pt idx="0">
                  <c:v>Services</c:v>
                </c:pt>
              </c:strCache>
            </c:strRef>
          </c:tx>
          <c:spPr>
            <a:ln w="28575" cap="rnd">
              <a:solidFill>
                <a:schemeClr val="accent1"/>
              </a:solidFill>
              <a:prstDash val="solid"/>
              <a:round/>
            </a:ln>
            <a:effectLst/>
          </c:spPr>
          <c:marker>
            <c:symbol val="none"/>
          </c:marker>
          <c:dLbls>
            <c:dLbl>
              <c:idx val="23"/>
              <c:layout>
                <c:manualLayout>
                  <c:x val="-0.27000392973059512"/>
                  <c:y val="-0.39202205590479011"/>
                </c:manualLayout>
              </c:layout>
              <c:spPr>
                <a:noFill/>
                <a:ln w="6350">
                  <a:solidFill>
                    <a:schemeClr val="accent1"/>
                  </a:solid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accent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E83E-439C-827E-2FE6AEE7C210}"/>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'Output (mthly)'!$A$4:$A$29</c:f>
              <c:numCache>
                <c:formatCode>mmm\-yy</c:formatCode>
                <c:ptCount val="26"/>
                <c:pt idx="1">
                  <c:v>44958</c:v>
                </c:pt>
                <c:pt idx="2">
                  <c:v>44986</c:v>
                </c:pt>
                <c:pt idx="3">
                  <c:v>45017</c:v>
                </c:pt>
                <c:pt idx="4">
                  <c:v>45047</c:v>
                </c:pt>
                <c:pt idx="5">
                  <c:v>45078</c:v>
                </c:pt>
                <c:pt idx="6">
                  <c:v>45108</c:v>
                </c:pt>
                <c:pt idx="7">
                  <c:v>45139</c:v>
                </c:pt>
                <c:pt idx="8">
                  <c:v>45170</c:v>
                </c:pt>
                <c:pt idx="9">
                  <c:v>45200</c:v>
                </c:pt>
                <c:pt idx="10">
                  <c:v>45231</c:v>
                </c:pt>
                <c:pt idx="11">
                  <c:v>45261</c:v>
                </c:pt>
                <c:pt idx="12">
                  <c:v>45292</c:v>
                </c:pt>
                <c:pt idx="13">
                  <c:v>45323</c:v>
                </c:pt>
                <c:pt idx="14">
                  <c:v>45352</c:v>
                </c:pt>
                <c:pt idx="15">
                  <c:v>45383</c:v>
                </c:pt>
                <c:pt idx="16">
                  <c:v>45413</c:v>
                </c:pt>
                <c:pt idx="17">
                  <c:v>45444</c:v>
                </c:pt>
                <c:pt idx="18">
                  <c:v>45474</c:v>
                </c:pt>
                <c:pt idx="19">
                  <c:v>45505</c:v>
                </c:pt>
                <c:pt idx="20">
                  <c:v>45536</c:v>
                </c:pt>
                <c:pt idx="21">
                  <c:v>45566</c:v>
                </c:pt>
                <c:pt idx="22">
                  <c:v>45597</c:v>
                </c:pt>
                <c:pt idx="23">
                  <c:v>45627</c:v>
                </c:pt>
                <c:pt idx="24">
                  <c:v>45658</c:v>
                </c:pt>
                <c:pt idx="25">
                  <c:v>45689</c:v>
                </c:pt>
              </c:numCache>
            </c:numRef>
          </c:cat>
          <c:val>
            <c:numRef>
              <c:f>'Output (mthly)'!$F$5:$F$29</c:f>
              <c:numCache>
                <c:formatCode>0.0</c:formatCode>
                <c:ptCount val="25"/>
                <c:pt idx="0">
                  <c:v>0.2</c:v>
                </c:pt>
                <c:pt idx="1">
                  <c:v>-0.4</c:v>
                </c:pt>
                <c:pt idx="2">
                  <c:v>0.1</c:v>
                </c:pt>
                <c:pt idx="3">
                  <c:v>-0.3</c:v>
                </c:pt>
                <c:pt idx="4">
                  <c:v>0.3</c:v>
                </c:pt>
                <c:pt idx="5">
                  <c:v>-0.4</c:v>
                </c:pt>
                <c:pt idx="6">
                  <c:v>0.1</c:v>
                </c:pt>
                <c:pt idx="7">
                  <c:v>0</c:v>
                </c:pt>
                <c:pt idx="8">
                  <c:v>-0.2</c:v>
                </c:pt>
                <c:pt idx="9">
                  <c:v>0.3</c:v>
                </c:pt>
                <c:pt idx="10">
                  <c:v>-0.1</c:v>
                </c:pt>
                <c:pt idx="11">
                  <c:v>0.7</c:v>
                </c:pt>
                <c:pt idx="12">
                  <c:v>0.2</c:v>
                </c:pt>
                <c:pt idx="13">
                  <c:v>0.6</c:v>
                </c:pt>
                <c:pt idx="14">
                  <c:v>0</c:v>
                </c:pt>
                <c:pt idx="15">
                  <c:v>0.2</c:v>
                </c:pt>
                <c:pt idx="16">
                  <c:v>-0.2</c:v>
                </c:pt>
                <c:pt idx="17">
                  <c:v>0.1</c:v>
                </c:pt>
                <c:pt idx="18">
                  <c:v>0.1</c:v>
                </c:pt>
                <c:pt idx="19">
                  <c:v>0</c:v>
                </c:pt>
                <c:pt idx="20">
                  <c:v>-0.1</c:v>
                </c:pt>
                <c:pt idx="21">
                  <c:v>0.1</c:v>
                </c:pt>
                <c:pt idx="22">
                  <c:v>0.4</c:v>
                </c:pt>
                <c:pt idx="23">
                  <c:v>0.1</c:v>
                </c:pt>
                <c:pt idx="24">
                  <c:v>0.3</c:v>
                </c:pt>
              </c:numCache>
            </c:numRef>
          </c:val>
          <c:smooth val="0"/>
          <c:extLst>
            <c:ext xmlns:c16="http://schemas.microsoft.com/office/drawing/2014/chart" uri="{C3380CC4-5D6E-409C-BE32-E72D297353CC}">
              <c16:uniqueId val="{00000007-E83E-439C-827E-2FE6AEE7C210}"/>
            </c:ext>
          </c:extLst>
        </c:ser>
        <c:dLbls>
          <c:showLegendKey val="0"/>
          <c:showVal val="0"/>
          <c:showCatName val="0"/>
          <c:showSerName val="0"/>
          <c:showPercent val="0"/>
          <c:showBubbleSize val="0"/>
        </c:dLbls>
        <c:smooth val="0"/>
        <c:axId val="1035013583"/>
        <c:axId val="1035022735"/>
        <c:extLst>
          <c:ext xmlns:c15="http://schemas.microsoft.com/office/drawing/2012/chart" uri="{02D57815-91ED-43cb-92C2-25804820EDAC}">
            <c15:filteredLineSeries>
              <c15:ser>
                <c:idx val="0"/>
                <c:order val="0"/>
                <c:tx>
                  <c:strRef>
                    <c:extLst>
                      <c:ext uri="{02D57815-91ED-43cb-92C2-25804820EDAC}">
                        <c15:formulaRef>
                          <c15:sqref>'Output (mthly)'!$B$4</c15:sqref>
                        </c15:formulaRef>
                      </c:ext>
                    </c:extLst>
                    <c:strCache>
                      <c:ptCount val="1"/>
                      <c:pt idx="0">
                        <c:v>Total</c:v>
                      </c:pt>
                    </c:strCache>
                  </c:strRef>
                </c:tx>
                <c:spPr>
                  <a:ln w="28575" cap="rnd">
                    <a:solidFill>
                      <a:schemeClr val="accent1"/>
                    </a:solidFill>
                    <a:round/>
                  </a:ln>
                  <a:effectLst/>
                </c:spPr>
                <c:marker>
                  <c:symbol val="none"/>
                </c:marker>
                <c:cat>
                  <c:numRef>
                    <c:extLst>
                      <c:ext uri="{02D57815-91ED-43cb-92C2-25804820EDAC}">
                        <c15:formulaRef>
                          <c15:sqref>'Output (mthly)'!$A$4:$A$29</c15:sqref>
                        </c15:formulaRef>
                      </c:ext>
                    </c:extLst>
                    <c:numCache>
                      <c:formatCode>mmm\-yy</c:formatCode>
                      <c:ptCount val="26"/>
                      <c:pt idx="1">
                        <c:v>44958</c:v>
                      </c:pt>
                      <c:pt idx="2">
                        <c:v>44986</c:v>
                      </c:pt>
                      <c:pt idx="3">
                        <c:v>45017</c:v>
                      </c:pt>
                      <c:pt idx="4">
                        <c:v>45047</c:v>
                      </c:pt>
                      <c:pt idx="5">
                        <c:v>45078</c:v>
                      </c:pt>
                      <c:pt idx="6">
                        <c:v>45108</c:v>
                      </c:pt>
                      <c:pt idx="7">
                        <c:v>45139</c:v>
                      </c:pt>
                      <c:pt idx="8">
                        <c:v>45170</c:v>
                      </c:pt>
                      <c:pt idx="9">
                        <c:v>45200</c:v>
                      </c:pt>
                      <c:pt idx="10">
                        <c:v>45231</c:v>
                      </c:pt>
                      <c:pt idx="11">
                        <c:v>45261</c:v>
                      </c:pt>
                      <c:pt idx="12">
                        <c:v>45292</c:v>
                      </c:pt>
                      <c:pt idx="13">
                        <c:v>45323</c:v>
                      </c:pt>
                      <c:pt idx="14">
                        <c:v>45352</c:v>
                      </c:pt>
                      <c:pt idx="15">
                        <c:v>45383</c:v>
                      </c:pt>
                      <c:pt idx="16">
                        <c:v>45413</c:v>
                      </c:pt>
                      <c:pt idx="17">
                        <c:v>45444</c:v>
                      </c:pt>
                      <c:pt idx="18">
                        <c:v>45474</c:v>
                      </c:pt>
                      <c:pt idx="19">
                        <c:v>45505</c:v>
                      </c:pt>
                      <c:pt idx="20">
                        <c:v>45536</c:v>
                      </c:pt>
                      <c:pt idx="21">
                        <c:v>45566</c:v>
                      </c:pt>
                      <c:pt idx="22">
                        <c:v>45597</c:v>
                      </c:pt>
                      <c:pt idx="23">
                        <c:v>45627</c:v>
                      </c:pt>
                      <c:pt idx="24">
                        <c:v>45658</c:v>
                      </c:pt>
                      <c:pt idx="25">
                        <c:v>45689</c:v>
                      </c:pt>
                    </c:numCache>
                  </c:numRef>
                </c:cat>
                <c:val>
                  <c:numRef>
                    <c:extLst>
                      <c:ext uri="{02D57815-91ED-43cb-92C2-25804820EDAC}">
                        <c15:formulaRef>
                          <c15:sqref>'Output (mthly)'!$B$5:$B$29</c15:sqref>
                        </c15:formulaRef>
                      </c:ext>
                    </c:extLst>
                    <c:numCache>
                      <c:formatCode>0.0</c:formatCode>
                      <c:ptCount val="25"/>
                      <c:pt idx="0">
                        <c:v>0.4</c:v>
                      </c:pt>
                      <c:pt idx="1">
                        <c:v>-0.3</c:v>
                      </c:pt>
                      <c:pt idx="2">
                        <c:v>0.1</c:v>
                      </c:pt>
                      <c:pt idx="3">
                        <c:v>-0.4</c:v>
                      </c:pt>
                      <c:pt idx="4">
                        <c:v>0.7</c:v>
                      </c:pt>
                      <c:pt idx="5">
                        <c:v>-0.4</c:v>
                      </c:pt>
                      <c:pt idx="6">
                        <c:v>0</c:v>
                      </c:pt>
                      <c:pt idx="7">
                        <c:v>0</c:v>
                      </c:pt>
                      <c:pt idx="8">
                        <c:v>-0.4</c:v>
                      </c:pt>
                      <c:pt idx="9">
                        <c:v>0.3</c:v>
                      </c:pt>
                      <c:pt idx="10">
                        <c:v>0</c:v>
                      </c:pt>
                      <c:pt idx="11">
                        <c:v>0.5</c:v>
                      </c:pt>
                      <c:pt idx="12">
                        <c:v>0.2</c:v>
                      </c:pt>
                      <c:pt idx="13">
                        <c:v>0.6</c:v>
                      </c:pt>
                      <c:pt idx="14">
                        <c:v>-0.1</c:v>
                      </c:pt>
                      <c:pt idx="15">
                        <c:v>0.3</c:v>
                      </c:pt>
                      <c:pt idx="16">
                        <c:v>-0.1</c:v>
                      </c:pt>
                      <c:pt idx="17">
                        <c:v>-0.1</c:v>
                      </c:pt>
                      <c:pt idx="18">
                        <c:v>0.2</c:v>
                      </c:pt>
                      <c:pt idx="19">
                        <c:v>-0.1</c:v>
                      </c:pt>
                      <c:pt idx="20">
                        <c:v>-0.2</c:v>
                      </c:pt>
                      <c:pt idx="21">
                        <c:v>0.1</c:v>
                      </c:pt>
                      <c:pt idx="22">
                        <c:v>0.4</c:v>
                      </c:pt>
                      <c:pt idx="23">
                        <c:v>0</c:v>
                      </c:pt>
                      <c:pt idx="24">
                        <c:v>0.5</c:v>
                      </c:pt>
                    </c:numCache>
                  </c:numRef>
                </c:val>
                <c:smooth val="0"/>
                <c:extLst>
                  <c:ext xmlns:c16="http://schemas.microsoft.com/office/drawing/2014/chart" uri="{C3380CC4-5D6E-409C-BE32-E72D297353CC}">
                    <c16:uniqueId val="{00000008-E83E-439C-827E-2FE6AEE7C210}"/>
                  </c:ext>
                </c:extLst>
              </c15:ser>
            </c15:filteredLineSeries>
          </c:ext>
        </c:extLst>
      </c:lineChart>
      <c:dateAx>
        <c:axId val="1035013583"/>
        <c:scaling>
          <c:orientation val="minMax"/>
          <c:max val="45689"/>
        </c:scaling>
        <c:delete val="0"/>
        <c:axPos val="b"/>
        <c:numFmt formatCode="mmm\-yy" sourceLinked="1"/>
        <c:majorTickMark val="out"/>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1035022735"/>
        <c:crosses val="autoZero"/>
        <c:auto val="1"/>
        <c:lblOffset val="100"/>
        <c:baseTimeUnit val="months"/>
      </c:dateAx>
      <c:valAx>
        <c:axId val="1035022735"/>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r>
                  <a:rPr lang="en-US" dirty="0"/>
                  <a:t>% chg from prev month</a:t>
                </a:r>
              </a:p>
            </c:rich>
          </c:tx>
          <c:overlay val="0"/>
          <c:spPr>
            <a:noFill/>
            <a:ln>
              <a:noFill/>
            </a:ln>
            <a:effectLst/>
          </c:spPr>
          <c:txPr>
            <a:bodyPr rot="-54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en-US"/>
            </a:p>
          </c:txPr>
        </c:title>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1035013583"/>
        <c:crosses val="autoZero"/>
        <c:crossBetween val="between"/>
      </c:valAx>
      <c:spPr>
        <a:noFill/>
        <a:ln>
          <a:noFill/>
        </a:ln>
        <a:effectLst/>
      </c:spPr>
    </c:plotArea>
    <c:legend>
      <c:legendPos val="t"/>
      <c:layout>
        <c:manualLayout>
          <c:xMode val="edge"/>
          <c:yMode val="edge"/>
          <c:x val="0.14754453187483305"/>
          <c:y val="0.12171176566286337"/>
          <c:w val="0.64616669305754271"/>
          <c:h val="6.1813619451414725E-2"/>
        </c:manualLayout>
      </c:layout>
      <c:overlay val="1"/>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3175" cap="flat" cmpd="sng" algn="ctr">
      <a:solidFill>
        <a:schemeClr val="bg1">
          <a:lumMod val="50000"/>
        </a:schemeClr>
      </a:solidFill>
      <a:round/>
    </a:ln>
    <a:effectLst/>
  </c:spPr>
  <c:txPr>
    <a:bodyPr/>
    <a:lstStyle/>
    <a:p>
      <a:pPr>
        <a:defRPr>
          <a:solidFill>
            <a:sysClr val="windowText" lastClr="000000"/>
          </a:solidFill>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ysClr val="windowText" lastClr="000000"/>
                </a:solidFill>
                <a:latin typeface="Calibri" panose="020F0502020204030204" pitchFamily="34" charset="0"/>
                <a:ea typeface="+mn-ea"/>
                <a:cs typeface="Calibri" panose="020F0502020204030204" pitchFamily="34" charset="0"/>
              </a:defRPr>
            </a:pPr>
            <a:r>
              <a:rPr lang="en-GB" sz="1400" b="1" dirty="0">
                <a:latin typeface="Calibri" panose="020F0502020204030204" pitchFamily="34" charset="0"/>
                <a:cs typeface="Calibri" panose="020F0502020204030204" pitchFamily="34" charset="0"/>
              </a:rPr>
              <a:t>Annual change in house prices</a:t>
            </a:r>
          </a:p>
        </c:rich>
      </c:tx>
      <c:overlay val="0"/>
      <c:spPr>
        <a:noFill/>
        <a:ln>
          <a:noFill/>
        </a:ln>
        <a:effectLst/>
      </c:spPr>
      <c:txPr>
        <a:bodyPr rot="0" spcFirstLastPara="1" vertOverflow="ellipsis" vert="horz" wrap="square" anchor="ctr" anchorCtr="1"/>
        <a:lstStyle/>
        <a:p>
          <a:pPr>
            <a:defRPr sz="1400" b="1" i="0" u="none" strike="noStrike" kern="1200" spc="0" baseline="0">
              <a:solidFill>
                <a:sysClr val="windowText" lastClr="000000"/>
              </a:solidFill>
              <a:latin typeface="Calibri" panose="020F0502020204030204" pitchFamily="34" charset="0"/>
              <a:ea typeface="+mn-ea"/>
              <a:cs typeface="Calibri" panose="020F0502020204030204" pitchFamily="34" charset="0"/>
            </a:defRPr>
          </a:pPr>
          <a:endParaRPr lang="en-US"/>
        </a:p>
      </c:txPr>
    </c:title>
    <c:autoTitleDeleted val="0"/>
    <c:plotArea>
      <c:layout/>
      <c:lineChart>
        <c:grouping val="standard"/>
        <c:varyColors val="0"/>
        <c:ser>
          <c:idx val="1"/>
          <c:order val="1"/>
          <c:tx>
            <c:strRef>
              <c:f>'House prices'!$A$14</c:f>
              <c:strCache>
                <c:ptCount val="1"/>
                <c:pt idx="0">
                  <c:v>Eng</c:v>
                </c:pt>
              </c:strCache>
            </c:strRef>
          </c:tx>
          <c:spPr>
            <a:ln w="38100" cap="rnd">
              <a:solidFill>
                <a:schemeClr val="accent1"/>
              </a:solidFill>
              <a:round/>
            </a:ln>
            <a:effectLst/>
          </c:spPr>
          <c:marker>
            <c:symbol val="none"/>
          </c:marker>
          <c:cat>
            <c:numRef>
              <c:f>'House prices'!$Z$12:$AX$12</c:f>
              <c:numCache>
                <c:formatCode>mmm\-yy</c:formatCode>
                <c:ptCount val="25"/>
                <c:pt idx="0">
                  <c:v>44958</c:v>
                </c:pt>
                <c:pt idx="1">
                  <c:v>44986</c:v>
                </c:pt>
                <c:pt idx="2">
                  <c:v>45017</c:v>
                </c:pt>
                <c:pt idx="3">
                  <c:v>45047</c:v>
                </c:pt>
                <c:pt idx="4">
                  <c:v>45078</c:v>
                </c:pt>
                <c:pt idx="5">
                  <c:v>45108</c:v>
                </c:pt>
                <c:pt idx="6">
                  <c:v>45139</c:v>
                </c:pt>
                <c:pt idx="7">
                  <c:v>45170</c:v>
                </c:pt>
                <c:pt idx="8">
                  <c:v>45200</c:v>
                </c:pt>
                <c:pt idx="9">
                  <c:v>45231</c:v>
                </c:pt>
                <c:pt idx="10">
                  <c:v>45261</c:v>
                </c:pt>
                <c:pt idx="11">
                  <c:v>45292</c:v>
                </c:pt>
                <c:pt idx="12">
                  <c:v>45323</c:v>
                </c:pt>
                <c:pt idx="13">
                  <c:v>45352</c:v>
                </c:pt>
                <c:pt idx="14">
                  <c:v>45383</c:v>
                </c:pt>
                <c:pt idx="15">
                  <c:v>45413</c:v>
                </c:pt>
                <c:pt idx="16">
                  <c:v>45444</c:v>
                </c:pt>
                <c:pt idx="17">
                  <c:v>45474</c:v>
                </c:pt>
                <c:pt idx="18">
                  <c:v>45505</c:v>
                </c:pt>
                <c:pt idx="19">
                  <c:v>45536</c:v>
                </c:pt>
                <c:pt idx="20">
                  <c:v>45566</c:v>
                </c:pt>
                <c:pt idx="21">
                  <c:v>45597</c:v>
                </c:pt>
                <c:pt idx="22">
                  <c:v>45627</c:v>
                </c:pt>
                <c:pt idx="23">
                  <c:v>45658</c:v>
                </c:pt>
                <c:pt idx="24">
                  <c:v>45689</c:v>
                </c:pt>
              </c:numCache>
            </c:numRef>
          </c:cat>
          <c:val>
            <c:numRef>
              <c:f>'House prices'!$Z$14:$AX$14</c:f>
              <c:numCache>
                <c:formatCode>#,##0.0</c:formatCode>
                <c:ptCount val="25"/>
                <c:pt idx="0">
                  <c:v>4.6603874440123123</c:v>
                </c:pt>
                <c:pt idx="1">
                  <c:v>2.7062172834971072</c:v>
                </c:pt>
                <c:pt idx="2">
                  <c:v>1.9074858448684919</c:v>
                </c:pt>
                <c:pt idx="3">
                  <c:v>0.63362149566318082</c:v>
                </c:pt>
                <c:pt idx="4">
                  <c:v>0.16683504318501971</c:v>
                </c:pt>
                <c:pt idx="5">
                  <c:v>-0.79573930463553044</c:v>
                </c:pt>
                <c:pt idx="6">
                  <c:v>-1.2457914785650583</c:v>
                </c:pt>
                <c:pt idx="7">
                  <c:v>-1.9839068180643384</c:v>
                </c:pt>
                <c:pt idx="8">
                  <c:v>-2.3607466387119689</c:v>
                </c:pt>
                <c:pt idx="9">
                  <c:v>-3.0954852191184226</c:v>
                </c:pt>
                <c:pt idx="10">
                  <c:v>-3.3081423188224761</c:v>
                </c:pt>
                <c:pt idx="11">
                  <c:v>-2.7139743262297205</c:v>
                </c:pt>
                <c:pt idx="12">
                  <c:v>-2.455733743796384</c:v>
                </c:pt>
                <c:pt idx="13">
                  <c:v>-0.85016738676356973</c:v>
                </c:pt>
                <c:pt idx="14">
                  <c:v>-0.51025873581523562</c:v>
                </c:pt>
                <c:pt idx="15">
                  <c:v>0.54208386040893919</c:v>
                </c:pt>
                <c:pt idx="16">
                  <c:v>0.22763996661753999</c:v>
                </c:pt>
                <c:pt idx="17">
                  <c:v>0.32049703425905729</c:v>
                </c:pt>
                <c:pt idx="18">
                  <c:v>1.0623402989254087</c:v>
                </c:pt>
                <c:pt idx="19">
                  <c:v>1.7638910374506025</c:v>
                </c:pt>
                <c:pt idx="20">
                  <c:v>2.4241824917798884</c:v>
                </c:pt>
                <c:pt idx="21">
                  <c:v>3.3331435525538557</c:v>
                </c:pt>
                <c:pt idx="22">
                  <c:v>4.3521947578445728</c:v>
                </c:pt>
                <c:pt idx="23">
                  <c:v>4.5490181975113284</c:v>
                </c:pt>
                <c:pt idx="24">
                  <c:v>5.3099102677523611</c:v>
                </c:pt>
              </c:numCache>
            </c:numRef>
          </c:val>
          <c:smooth val="0"/>
          <c:extLst>
            <c:ext xmlns:c16="http://schemas.microsoft.com/office/drawing/2014/chart" uri="{C3380CC4-5D6E-409C-BE32-E72D297353CC}">
              <c16:uniqueId val="{00000000-26A7-4737-87AF-4B42BACC64D7}"/>
            </c:ext>
          </c:extLst>
        </c:ser>
        <c:ser>
          <c:idx val="2"/>
          <c:order val="2"/>
          <c:tx>
            <c:strRef>
              <c:f>'House prices'!$A$15</c:f>
              <c:strCache>
                <c:ptCount val="1"/>
                <c:pt idx="0">
                  <c:v>Cumberland</c:v>
                </c:pt>
              </c:strCache>
            </c:strRef>
          </c:tx>
          <c:spPr>
            <a:ln w="38100" cap="rnd">
              <a:solidFill>
                <a:schemeClr val="accent3"/>
              </a:solidFill>
              <a:round/>
            </a:ln>
            <a:effectLst/>
          </c:spPr>
          <c:marker>
            <c:symbol val="none"/>
          </c:marker>
          <c:cat>
            <c:numRef>
              <c:f>'House prices'!$Z$12:$AX$12</c:f>
              <c:numCache>
                <c:formatCode>mmm\-yy</c:formatCode>
                <c:ptCount val="25"/>
                <c:pt idx="0">
                  <c:v>44958</c:v>
                </c:pt>
                <c:pt idx="1">
                  <c:v>44986</c:v>
                </c:pt>
                <c:pt idx="2">
                  <c:v>45017</c:v>
                </c:pt>
                <c:pt idx="3">
                  <c:v>45047</c:v>
                </c:pt>
                <c:pt idx="4">
                  <c:v>45078</c:v>
                </c:pt>
                <c:pt idx="5">
                  <c:v>45108</c:v>
                </c:pt>
                <c:pt idx="6">
                  <c:v>45139</c:v>
                </c:pt>
                <c:pt idx="7">
                  <c:v>45170</c:v>
                </c:pt>
                <c:pt idx="8">
                  <c:v>45200</c:v>
                </c:pt>
                <c:pt idx="9">
                  <c:v>45231</c:v>
                </c:pt>
                <c:pt idx="10">
                  <c:v>45261</c:v>
                </c:pt>
                <c:pt idx="11">
                  <c:v>45292</c:v>
                </c:pt>
                <c:pt idx="12">
                  <c:v>45323</c:v>
                </c:pt>
                <c:pt idx="13">
                  <c:v>45352</c:v>
                </c:pt>
                <c:pt idx="14">
                  <c:v>45383</c:v>
                </c:pt>
                <c:pt idx="15">
                  <c:v>45413</c:v>
                </c:pt>
                <c:pt idx="16">
                  <c:v>45444</c:v>
                </c:pt>
                <c:pt idx="17">
                  <c:v>45474</c:v>
                </c:pt>
                <c:pt idx="18">
                  <c:v>45505</c:v>
                </c:pt>
                <c:pt idx="19">
                  <c:v>45536</c:v>
                </c:pt>
                <c:pt idx="20">
                  <c:v>45566</c:v>
                </c:pt>
                <c:pt idx="21">
                  <c:v>45597</c:v>
                </c:pt>
                <c:pt idx="22">
                  <c:v>45627</c:v>
                </c:pt>
                <c:pt idx="23">
                  <c:v>45658</c:v>
                </c:pt>
                <c:pt idx="24">
                  <c:v>45689</c:v>
                </c:pt>
              </c:numCache>
            </c:numRef>
          </c:cat>
          <c:val>
            <c:numRef>
              <c:f>'House prices'!$Z$15:$AX$15</c:f>
              <c:numCache>
                <c:formatCode>#,##0.0</c:formatCode>
                <c:ptCount val="25"/>
                <c:pt idx="0">
                  <c:v>5.333506536126456</c:v>
                </c:pt>
                <c:pt idx="1">
                  <c:v>3.3015855762829309</c:v>
                </c:pt>
                <c:pt idx="2">
                  <c:v>2.4966307736288269</c:v>
                </c:pt>
                <c:pt idx="3">
                  <c:v>0.87220658162371867</c:v>
                </c:pt>
                <c:pt idx="4">
                  <c:v>0.25671301209934194</c:v>
                </c:pt>
                <c:pt idx="5">
                  <c:v>-0.90868694414569906</c:v>
                </c:pt>
                <c:pt idx="6">
                  <c:v>-0.96542118176242087</c:v>
                </c:pt>
                <c:pt idx="7">
                  <c:v>-2.2033036848792884</c:v>
                </c:pt>
                <c:pt idx="8">
                  <c:v>-0.98572034139582565</c:v>
                </c:pt>
                <c:pt idx="9">
                  <c:v>-0.90645509730969187</c:v>
                </c:pt>
                <c:pt idx="10">
                  <c:v>1.0101393448326028</c:v>
                </c:pt>
                <c:pt idx="11">
                  <c:v>2.6483345291885638</c:v>
                </c:pt>
                <c:pt idx="12">
                  <c:v>1.7278421445493783</c:v>
                </c:pt>
                <c:pt idx="13">
                  <c:v>1.3948257947416187</c:v>
                </c:pt>
                <c:pt idx="14">
                  <c:v>1.5260382771306762</c:v>
                </c:pt>
                <c:pt idx="15">
                  <c:v>3.269034312841776</c:v>
                </c:pt>
                <c:pt idx="16">
                  <c:v>4.5071093496714942</c:v>
                </c:pt>
                <c:pt idx="17">
                  <c:v>4.6487898718381988</c:v>
                </c:pt>
                <c:pt idx="18">
                  <c:v>4.5741640376513697</c:v>
                </c:pt>
                <c:pt idx="19">
                  <c:v>5.5284151443494531</c:v>
                </c:pt>
                <c:pt idx="20">
                  <c:v>4.4907635192557143</c:v>
                </c:pt>
                <c:pt idx="21">
                  <c:v>5.3170060048191541</c:v>
                </c:pt>
                <c:pt idx="22">
                  <c:v>4.472303280023044</c:v>
                </c:pt>
                <c:pt idx="23">
                  <c:v>4.1429992821068273</c:v>
                </c:pt>
                <c:pt idx="24">
                  <c:v>6.0174698679870096</c:v>
                </c:pt>
              </c:numCache>
            </c:numRef>
          </c:val>
          <c:smooth val="0"/>
          <c:extLst>
            <c:ext xmlns:c16="http://schemas.microsoft.com/office/drawing/2014/chart" uri="{C3380CC4-5D6E-409C-BE32-E72D297353CC}">
              <c16:uniqueId val="{00000001-26A7-4737-87AF-4B42BACC64D7}"/>
            </c:ext>
          </c:extLst>
        </c:ser>
        <c:ser>
          <c:idx val="3"/>
          <c:order val="3"/>
          <c:tx>
            <c:strRef>
              <c:f>'House prices'!$A$16</c:f>
              <c:strCache>
                <c:ptCount val="1"/>
                <c:pt idx="0">
                  <c:v>W&amp;F</c:v>
                </c:pt>
              </c:strCache>
            </c:strRef>
          </c:tx>
          <c:spPr>
            <a:ln w="38100" cap="rnd">
              <a:solidFill>
                <a:schemeClr val="accent6"/>
              </a:solidFill>
              <a:round/>
            </a:ln>
            <a:effectLst/>
          </c:spPr>
          <c:marker>
            <c:symbol val="none"/>
          </c:marker>
          <c:cat>
            <c:numRef>
              <c:f>'House prices'!$Z$12:$AX$12</c:f>
              <c:numCache>
                <c:formatCode>mmm\-yy</c:formatCode>
                <c:ptCount val="25"/>
                <c:pt idx="0">
                  <c:v>44958</c:v>
                </c:pt>
                <c:pt idx="1">
                  <c:v>44986</c:v>
                </c:pt>
                <c:pt idx="2">
                  <c:v>45017</c:v>
                </c:pt>
                <c:pt idx="3">
                  <c:v>45047</c:v>
                </c:pt>
                <c:pt idx="4">
                  <c:v>45078</c:v>
                </c:pt>
                <c:pt idx="5">
                  <c:v>45108</c:v>
                </c:pt>
                <c:pt idx="6">
                  <c:v>45139</c:v>
                </c:pt>
                <c:pt idx="7">
                  <c:v>45170</c:v>
                </c:pt>
                <c:pt idx="8">
                  <c:v>45200</c:v>
                </c:pt>
                <c:pt idx="9">
                  <c:v>45231</c:v>
                </c:pt>
                <c:pt idx="10">
                  <c:v>45261</c:v>
                </c:pt>
                <c:pt idx="11">
                  <c:v>45292</c:v>
                </c:pt>
                <c:pt idx="12">
                  <c:v>45323</c:v>
                </c:pt>
                <c:pt idx="13">
                  <c:v>45352</c:v>
                </c:pt>
                <c:pt idx="14">
                  <c:v>45383</c:v>
                </c:pt>
                <c:pt idx="15">
                  <c:v>45413</c:v>
                </c:pt>
                <c:pt idx="16">
                  <c:v>45444</c:v>
                </c:pt>
                <c:pt idx="17">
                  <c:v>45474</c:v>
                </c:pt>
                <c:pt idx="18">
                  <c:v>45505</c:v>
                </c:pt>
                <c:pt idx="19">
                  <c:v>45536</c:v>
                </c:pt>
                <c:pt idx="20">
                  <c:v>45566</c:v>
                </c:pt>
                <c:pt idx="21">
                  <c:v>45597</c:v>
                </c:pt>
                <c:pt idx="22">
                  <c:v>45627</c:v>
                </c:pt>
                <c:pt idx="23">
                  <c:v>45658</c:v>
                </c:pt>
                <c:pt idx="24">
                  <c:v>45689</c:v>
                </c:pt>
              </c:numCache>
            </c:numRef>
          </c:cat>
          <c:val>
            <c:numRef>
              <c:f>'House prices'!$Z$16:$AX$16</c:f>
              <c:numCache>
                <c:formatCode>#,##0.0</c:formatCode>
                <c:ptCount val="25"/>
                <c:pt idx="0">
                  <c:v>3.4040716017402279</c:v>
                </c:pt>
                <c:pt idx="1">
                  <c:v>5.5697319698394114</c:v>
                </c:pt>
                <c:pt idx="2">
                  <c:v>3.5323214016009667</c:v>
                </c:pt>
                <c:pt idx="3">
                  <c:v>3.9691362677117876</c:v>
                </c:pt>
                <c:pt idx="4">
                  <c:v>-0.29813310793429126</c:v>
                </c:pt>
                <c:pt idx="5">
                  <c:v>-1.4546307701331458</c:v>
                </c:pt>
                <c:pt idx="6">
                  <c:v>-3.8671208025042687</c:v>
                </c:pt>
                <c:pt idx="7">
                  <c:v>-4.2047362784117208</c:v>
                </c:pt>
                <c:pt idx="8">
                  <c:v>-3.348378756392099</c:v>
                </c:pt>
                <c:pt idx="9">
                  <c:v>-0.56882413106282192</c:v>
                </c:pt>
                <c:pt idx="10">
                  <c:v>1.6747485835854679</c:v>
                </c:pt>
                <c:pt idx="11">
                  <c:v>0.30385246427556623</c:v>
                </c:pt>
                <c:pt idx="12">
                  <c:v>-0.48083981794156511</c:v>
                </c:pt>
                <c:pt idx="13">
                  <c:v>-1.14495492875836</c:v>
                </c:pt>
                <c:pt idx="14">
                  <c:v>0.40436550630026075</c:v>
                </c:pt>
                <c:pt idx="15">
                  <c:v>0.72854463242023615</c:v>
                </c:pt>
                <c:pt idx="16">
                  <c:v>0.25986113094881569</c:v>
                </c:pt>
                <c:pt idx="17">
                  <c:v>1.6482535380220042E-2</c:v>
                </c:pt>
                <c:pt idx="18">
                  <c:v>1.5948269880989276</c:v>
                </c:pt>
                <c:pt idx="19">
                  <c:v>3.5141961931841714</c:v>
                </c:pt>
                <c:pt idx="20">
                  <c:v>4.0980014425403315</c:v>
                </c:pt>
                <c:pt idx="21">
                  <c:v>4.9840287302389372</c:v>
                </c:pt>
                <c:pt idx="22">
                  <c:v>5.089161829724774</c:v>
                </c:pt>
                <c:pt idx="23">
                  <c:v>8.1727671901343779</c:v>
                </c:pt>
                <c:pt idx="24">
                  <c:v>7.7342972006048756</c:v>
                </c:pt>
              </c:numCache>
            </c:numRef>
          </c:val>
          <c:smooth val="0"/>
          <c:extLst>
            <c:ext xmlns:c16="http://schemas.microsoft.com/office/drawing/2014/chart" uri="{C3380CC4-5D6E-409C-BE32-E72D297353CC}">
              <c16:uniqueId val="{00000002-26A7-4737-87AF-4B42BACC64D7}"/>
            </c:ext>
          </c:extLst>
        </c:ser>
        <c:dLbls>
          <c:showLegendKey val="0"/>
          <c:showVal val="0"/>
          <c:showCatName val="0"/>
          <c:showSerName val="0"/>
          <c:showPercent val="0"/>
          <c:showBubbleSize val="0"/>
        </c:dLbls>
        <c:smooth val="0"/>
        <c:axId val="355264863"/>
        <c:axId val="1421485536"/>
        <c:extLst>
          <c:ext xmlns:c15="http://schemas.microsoft.com/office/drawing/2012/chart" uri="{02D57815-91ED-43cb-92C2-25804820EDAC}">
            <c15:filteredLineSeries>
              <c15:ser>
                <c:idx val="0"/>
                <c:order val="0"/>
                <c:tx>
                  <c:strRef>
                    <c:extLst>
                      <c:ext uri="{02D57815-91ED-43cb-92C2-25804820EDAC}">
                        <c15:formulaRef>
                          <c15:sqref>'House prices'!$A$13</c15:sqref>
                        </c15:formulaRef>
                      </c:ext>
                    </c:extLst>
                    <c:strCache>
                      <c:ptCount val="1"/>
                      <c:pt idx="0">
                        <c:v>UK</c:v>
                      </c:pt>
                    </c:strCache>
                  </c:strRef>
                </c:tx>
                <c:spPr>
                  <a:ln w="28575" cap="rnd">
                    <a:solidFill>
                      <a:schemeClr val="accent1"/>
                    </a:solidFill>
                    <a:round/>
                  </a:ln>
                  <a:effectLst/>
                </c:spPr>
                <c:marker>
                  <c:symbol val="none"/>
                </c:marker>
                <c:cat>
                  <c:numRef>
                    <c:extLst>
                      <c:ext uri="{02D57815-91ED-43cb-92C2-25804820EDAC}">
                        <c15:formulaRef>
                          <c15:sqref>'House prices'!$Z$12:$AX$12</c15:sqref>
                        </c15:formulaRef>
                      </c:ext>
                    </c:extLst>
                    <c:numCache>
                      <c:formatCode>mmm\-yy</c:formatCode>
                      <c:ptCount val="25"/>
                      <c:pt idx="0">
                        <c:v>44958</c:v>
                      </c:pt>
                      <c:pt idx="1">
                        <c:v>44986</c:v>
                      </c:pt>
                      <c:pt idx="2">
                        <c:v>45017</c:v>
                      </c:pt>
                      <c:pt idx="3">
                        <c:v>45047</c:v>
                      </c:pt>
                      <c:pt idx="4">
                        <c:v>45078</c:v>
                      </c:pt>
                      <c:pt idx="5">
                        <c:v>45108</c:v>
                      </c:pt>
                      <c:pt idx="6">
                        <c:v>45139</c:v>
                      </c:pt>
                      <c:pt idx="7">
                        <c:v>45170</c:v>
                      </c:pt>
                      <c:pt idx="8">
                        <c:v>45200</c:v>
                      </c:pt>
                      <c:pt idx="9">
                        <c:v>45231</c:v>
                      </c:pt>
                      <c:pt idx="10">
                        <c:v>45261</c:v>
                      </c:pt>
                      <c:pt idx="11">
                        <c:v>45292</c:v>
                      </c:pt>
                      <c:pt idx="12">
                        <c:v>45323</c:v>
                      </c:pt>
                      <c:pt idx="13">
                        <c:v>45352</c:v>
                      </c:pt>
                      <c:pt idx="14">
                        <c:v>45383</c:v>
                      </c:pt>
                      <c:pt idx="15">
                        <c:v>45413</c:v>
                      </c:pt>
                      <c:pt idx="16">
                        <c:v>45444</c:v>
                      </c:pt>
                      <c:pt idx="17">
                        <c:v>45474</c:v>
                      </c:pt>
                      <c:pt idx="18">
                        <c:v>45505</c:v>
                      </c:pt>
                      <c:pt idx="19">
                        <c:v>45536</c:v>
                      </c:pt>
                      <c:pt idx="20">
                        <c:v>45566</c:v>
                      </c:pt>
                      <c:pt idx="21">
                        <c:v>45597</c:v>
                      </c:pt>
                      <c:pt idx="22">
                        <c:v>45627</c:v>
                      </c:pt>
                      <c:pt idx="23">
                        <c:v>45658</c:v>
                      </c:pt>
                      <c:pt idx="24">
                        <c:v>45689</c:v>
                      </c:pt>
                    </c:numCache>
                  </c:numRef>
                </c:cat>
                <c:val>
                  <c:numRef>
                    <c:extLst>
                      <c:ext uri="{02D57815-91ED-43cb-92C2-25804820EDAC}">
                        <c15:formulaRef>
                          <c15:sqref>'House prices'!$Z$13:$AX$13</c15:sqref>
                        </c15:formulaRef>
                      </c:ext>
                    </c:extLst>
                    <c:numCache>
                      <c:formatCode>#,##0.0</c:formatCode>
                      <c:ptCount val="25"/>
                      <c:pt idx="0">
                        <c:v>4.2201450611939153</c:v>
                      </c:pt>
                      <c:pt idx="1">
                        <c:v>2.6694003980227254</c:v>
                      </c:pt>
                      <c:pt idx="2">
                        <c:v>1.7099779114634348</c:v>
                      </c:pt>
                      <c:pt idx="3">
                        <c:v>0.89789836888331243</c:v>
                      </c:pt>
                      <c:pt idx="4">
                        <c:v>6.0824894040710065E-2</c:v>
                      </c:pt>
                      <c:pt idx="5">
                        <c:v>-0.65499193622006513</c:v>
                      </c:pt>
                      <c:pt idx="6">
                        <c:v>-0.95125299859688306</c:v>
                      </c:pt>
                      <c:pt idx="7">
                        <c:v>-1.659221682403369</c:v>
                      </c:pt>
                      <c:pt idx="8">
                        <c:v>-2.0941462515007925</c:v>
                      </c:pt>
                      <c:pt idx="9">
                        <c:v>-2.6125239823746038</c:v>
                      </c:pt>
                      <c:pt idx="10">
                        <c:v>-2.6646149169801285</c:v>
                      </c:pt>
                      <c:pt idx="11">
                        <c:v>-1.9042618829543845</c:v>
                      </c:pt>
                      <c:pt idx="12">
                        <c:v>-1.6055613088705813</c:v>
                      </c:pt>
                      <c:pt idx="13">
                        <c:v>-0.23252633018738889</c:v>
                      </c:pt>
                      <c:pt idx="14">
                        <c:v>0.22379999922020907</c:v>
                      </c:pt>
                      <c:pt idx="15">
                        <c:v>0.66296195546574432</c:v>
                      </c:pt>
                      <c:pt idx="16">
                        <c:v>0.72132416997386506</c:v>
                      </c:pt>
                      <c:pt idx="17">
                        <c:v>0.8361985129143662</c:v>
                      </c:pt>
                      <c:pt idx="18">
                        <c:v>1.37965438191636</c:v>
                      </c:pt>
                      <c:pt idx="19">
                        <c:v>1.9439916117527305</c:v>
                      </c:pt>
                      <c:pt idx="20">
                        <c:v>2.7790058009679814</c:v>
                      </c:pt>
                      <c:pt idx="21">
                        <c:v>3.7071154322516722</c:v>
                      </c:pt>
                      <c:pt idx="22">
                        <c:v>4.5620801242890661</c:v>
                      </c:pt>
                      <c:pt idx="23">
                        <c:v>4.7880236900911042</c:v>
                      </c:pt>
                      <c:pt idx="24">
                        <c:v>5.3747943118134724</c:v>
                      </c:pt>
                    </c:numCache>
                  </c:numRef>
                </c:val>
                <c:smooth val="0"/>
                <c:extLst>
                  <c:ext xmlns:c16="http://schemas.microsoft.com/office/drawing/2014/chart" uri="{C3380CC4-5D6E-409C-BE32-E72D297353CC}">
                    <c16:uniqueId val="{00000003-26A7-4737-87AF-4B42BACC64D7}"/>
                  </c:ext>
                </c:extLst>
              </c15:ser>
            </c15:filteredLineSeries>
          </c:ext>
        </c:extLst>
      </c:lineChart>
      <c:dateAx>
        <c:axId val="355264863"/>
        <c:scaling>
          <c:orientation val="minMax"/>
        </c:scaling>
        <c:delete val="0"/>
        <c:axPos val="b"/>
        <c:numFmt formatCode="mmm\-yy" sourceLinked="1"/>
        <c:majorTickMark val="out"/>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ysClr val="windowText" lastClr="000000"/>
                </a:solidFill>
                <a:latin typeface="+mn-lt"/>
                <a:ea typeface="+mn-ea"/>
                <a:cs typeface="+mn-cs"/>
              </a:defRPr>
            </a:pPr>
            <a:endParaRPr lang="en-US"/>
          </a:p>
        </c:txPr>
        <c:crossAx val="1421485536"/>
        <c:crosses val="autoZero"/>
        <c:auto val="1"/>
        <c:lblOffset val="100"/>
        <c:baseTimeUnit val="months"/>
      </c:dateAx>
      <c:valAx>
        <c:axId val="1421485536"/>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endParaRPr lang="en-US"/>
          </a:p>
        </c:txPr>
        <c:crossAx val="355264863"/>
        <c:crosses val="autoZero"/>
        <c:crossBetween val="between"/>
      </c:valAx>
      <c:spPr>
        <a:noFill/>
        <a:ln>
          <a:noFill/>
        </a:ln>
        <a:effectLst/>
      </c:spPr>
    </c:plotArea>
    <c:legend>
      <c:legendPos val="t"/>
      <c:overlay val="1"/>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3175" cap="flat" cmpd="sng" algn="ctr">
      <a:solidFill>
        <a:schemeClr val="bg1">
          <a:lumMod val="50000"/>
        </a:schemeClr>
      </a:solidFill>
      <a:round/>
    </a:ln>
    <a:effectLst/>
  </c:spPr>
  <c:txPr>
    <a:bodyPr/>
    <a:lstStyle/>
    <a:p>
      <a:pPr>
        <a:defRPr>
          <a:solidFill>
            <a:sysClr val="windowText" lastClr="000000"/>
          </a:solidFill>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0" baseline="0">
                <a:solidFill>
                  <a:sysClr val="windowText" lastClr="000000"/>
                </a:solidFill>
                <a:latin typeface="Calibri" panose="020F0502020204030204" pitchFamily="34" charset="0"/>
                <a:ea typeface="+mn-ea"/>
                <a:cs typeface="Calibri" panose="020F0502020204030204" pitchFamily="34" charset="0"/>
              </a:defRPr>
            </a:pPr>
            <a:r>
              <a:rPr lang="en-GB" sz="1200" b="1" dirty="0">
                <a:latin typeface="Calibri" panose="020F0502020204030204" pitchFamily="34" charset="0"/>
                <a:cs typeface="Calibri" panose="020F0502020204030204" pitchFamily="34" charset="0"/>
              </a:rPr>
              <a:t>Annual change in rental prices</a:t>
            </a:r>
          </a:p>
        </c:rich>
      </c:tx>
      <c:layout>
        <c:manualLayout>
          <c:xMode val="edge"/>
          <c:yMode val="edge"/>
          <c:x val="0.21235943068092097"/>
          <c:y val="2.6060750670628987E-2"/>
        </c:manualLayout>
      </c:layout>
      <c:overlay val="0"/>
      <c:spPr>
        <a:noFill/>
        <a:ln>
          <a:noFill/>
        </a:ln>
        <a:effectLst/>
      </c:spPr>
      <c:txPr>
        <a:bodyPr rot="0" spcFirstLastPara="1" vertOverflow="ellipsis" vert="horz" wrap="square" anchor="ctr" anchorCtr="1"/>
        <a:lstStyle/>
        <a:p>
          <a:pPr>
            <a:defRPr sz="1200" b="1" i="0" u="none" strike="noStrike" kern="1200" spc="0" baseline="0">
              <a:solidFill>
                <a:sysClr val="windowText" lastClr="000000"/>
              </a:solidFill>
              <a:latin typeface="Calibri" panose="020F0502020204030204" pitchFamily="34" charset="0"/>
              <a:ea typeface="+mn-ea"/>
              <a:cs typeface="Calibri" panose="020F0502020204030204" pitchFamily="34" charset="0"/>
            </a:defRPr>
          </a:pPr>
          <a:endParaRPr lang="en-US"/>
        </a:p>
      </c:txPr>
    </c:title>
    <c:autoTitleDeleted val="0"/>
    <c:plotArea>
      <c:layout/>
      <c:lineChart>
        <c:grouping val="standard"/>
        <c:varyColors val="0"/>
        <c:ser>
          <c:idx val="1"/>
          <c:order val="1"/>
          <c:tx>
            <c:strRef>
              <c:f>'House prices'!$A$30</c:f>
              <c:strCache>
                <c:ptCount val="1"/>
                <c:pt idx="0">
                  <c:v>Eng</c:v>
                </c:pt>
              </c:strCache>
            </c:strRef>
          </c:tx>
          <c:spPr>
            <a:ln w="38100" cap="rnd">
              <a:solidFill>
                <a:schemeClr val="accent1"/>
              </a:solidFill>
              <a:round/>
            </a:ln>
            <a:effectLst/>
          </c:spPr>
          <c:marker>
            <c:symbol val="none"/>
          </c:marker>
          <c:cat>
            <c:numRef>
              <c:f>'House prices'!$AA$28:$AY$28</c:f>
              <c:numCache>
                <c:formatCode>mmm\-yy</c:formatCode>
                <c:ptCount val="25"/>
                <c:pt idx="0">
                  <c:v>44986</c:v>
                </c:pt>
                <c:pt idx="1">
                  <c:v>45017</c:v>
                </c:pt>
                <c:pt idx="2">
                  <c:v>45047</c:v>
                </c:pt>
                <c:pt idx="3">
                  <c:v>45078</c:v>
                </c:pt>
                <c:pt idx="4">
                  <c:v>45108</c:v>
                </c:pt>
                <c:pt idx="5">
                  <c:v>45139</c:v>
                </c:pt>
                <c:pt idx="6">
                  <c:v>45170</c:v>
                </c:pt>
                <c:pt idx="7">
                  <c:v>45200</c:v>
                </c:pt>
                <c:pt idx="8">
                  <c:v>45231</c:v>
                </c:pt>
                <c:pt idx="9">
                  <c:v>45261</c:v>
                </c:pt>
                <c:pt idx="10">
                  <c:v>45292</c:v>
                </c:pt>
                <c:pt idx="11">
                  <c:v>45323</c:v>
                </c:pt>
                <c:pt idx="12">
                  <c:v>45352</c:v>
                </c:pt>
                <c:pt idx="13">
                  <c:v>45383</c:v>
                </c:pt>
                <c:pt idx="14">
                  <c:v>45413</c:v>
                </c:pt>
                <c:pt idx="15">
                  <c:v>45444</c:v>
                </c:pt>
                <c:pt idx="16">
                  <c:v>45474</c:v>
                </c:pt>
                <c:pt idx="17">
                  <c:v>45505</c:v>
                </c:pt>
                <c:pt idx="18">
                  <c:v>45536</c:v>
                </c:pt>
                <c:pt idx="19">
                  <c:v>45566</c:v>
                </c:pt>
                <c:pt idx="20">
                  <c:v>45597</c:v>
                </c:pt>
                <c:pt idx="21">
                  <c:v>45627</c:v>
                </c:pt>
                <c:pt idx="22">
                  <c:v>45658</c:v>
                </c:pt>
                <c:pt idx="23">
                  <c:v>45689</c:v>
                </c:pt>
                <c:pt idx="24">
                  <c:v>45717</c:v>
                </c:pt>
              </c:numCache>
            </c:numRef>
          </c:cat>
          <c:val>
            <c:numRef>
              <c:f>'House prices'!$AA$30:$AY$30</c:f>
              <c:numCache>
                <c:formatCode>0.0</c:formatCode>
                <c:ptCount val="25"/>
                <c:pt idx="0">
                  <c:v>6.0168780000000002</c:v>
                </c:pt>
                <c:pt idx="1">
                  <c:v>6.4334239999999996</c:v>
                </c:pt>
                <c:pt idx="2">
                  <c:v>6.9737039999999997</c:v>
                </c:pt>
                <c:pt idx="3">
                  <c:v>7.3784879999999999</c:v>
                </c:pt>
                <c:pt idx="4">
                  <c:v>7.6181140000000003</c:v>
                </c:pt>
                <c:pt idx="5">
                  <c:v>7.8275269999999999</c:v>
                </c:pt>
                <c:pt idx="6">
                  <c:v>7.8805740000000002</c:v>
                </c:pt>
                <c:pt idx="7">
                  <c:v>8.1845470000000002</c:v>
                </c:pt>
                <c:pt idx="8">
                  <c:v>8.1366289999999992</c:v>
                </c:pt>
                <c:pt idx="9">
                  <c:v>8.1925279999999994</c:v>
                </c:pt>
                <c:pt idx="10">
                  <c:v>8.3530759999999997</c:v>
                </c:pt>
                <c:pt idx="11">
                  <c:v>8.7779969999999992</c:v>
                </c:pt>
                <c:pt idx="12">
                  <c:v>9.0202939999999998</c:v>
                </c:pt>
                <c:pt idx="13">
                  <c:v>8.8355289999999993</c:v>
                </c:pt>
                <c:pt idx="14">
                  <c:v>8.6300939999999997</c:v>
                </c:pt>
                <c:pt idx="15">
                  <c:v>8.572336</c:v>
                </c:pt>
                <c:pt idx="16">
                  <c:v>8.5318430000000003</c:v>
                </c:pt>
                <c:pt idx="17">
                  <c:v>8.4006270000000001</c:v>
                </c:pt>
                <c:pt idx="18">
                  <c:v>8.4673130000000008</c:v>
                </c:pt>
                <c:pt idx="19">
                  <c:v>8.7250990000000002</c:v>
                </c:pt>
                <c:pt idx="20">
                  <c:v>9.2376660000000008</c:v>
                </c:pt>
                <c:pt idx="21">
                  <c:v>9.142633</c:v>
                </c:pt>
                <c:pt idx="22">
                  <c:v>8.8310230000000001</c:v>
                </c:pt>
                <c:pt idx="23">
                  <c:v>8.2603489999999997</c:v>
                </c:pt>
                <c:pt idx="24">
                  <c:v>7.8369010000000001</c:v>
                </c:pt>
              </c:numCache>
            </c:numRef>
          </c:val>
          <c:smooth val="0"/>
          <c:extLst>
            <c:ext xmlns:c16="http://schemas.microsoft.com/office/drawing/2014/chart" uri="{C3380CC4-5D6E-409C-BE32-E72D297353CC}">
              <c16:uniqueId val="{00000000-6350-4E95-BD33-11B6DF786A86}"/>
            </c:ext>
          </c:extLst>
        </c:ser>
        <c:ser>
          <c:idx val="2"/>
          <c:order val="2"/>
          <c:tx>
            <c:strRef>
              <c:f>'House prices'!$A$31</c:f>
              <c:strCache>
                <c:ptCount val="1"/>
                <c:pt idx="0">
                  <c:v>Cumberland</c:v>
                </c:pt>
              </c:strCache>
            </c:strRef>
          </c:tx>
          <c:spPr>
            <a:ln w="38100" cap="rnd">
              <a:solidFill>
                <a:schemeClr val="accent3"/>
              </a:solidFill>
              <a:round/>
            </a:ln>
            <a:effectLst/>
          </c:spPr>
          <c:marker>
            <c:symbol val="none"/>
          </c:marker>
          <c:cat>
            <c:numRef>
              <c:f>'House prices'!$AA$28:$AY$28</c:f>
              <c:numCache>
                <c:formatCode>mmm\-yy</c:formatCode>
                <c:ptCount val="25"/>
                <c:pt idx="0">
                  <c:v>44986</c:v>
                </c:pt>
                <c:pt idx="1">
                  <c:v>45017</c:v>
                </c:pt>
                <c:pt idx="2">
                  <c:v>45047</c:v>
                </c:pt>
                <c:pt idx="3">
                  <c:v>45078</c:v>
                </c:pt>
                <c:pt idx="4">
                  <c:v>45108</c:v>
                </c:pt>
                <c:pt idx="5">
                  <c:v>45139</c:v>
                </c:pt>
                <c:pt idx="6">
                  <c:v>45170</c:v>
                </c:pt>
                <c:pt idx="7">
                  <c:v>45200</c:v>
                </c:pt>
                <c:pt idx="8">
                  <c:v>45231</c:v>
                </c:pt>
                <c:pt idx="9">
                  <c:v>45261</c:v>
                </c:pt>
                <c:pt idx="10">
                  <c:v>45292</c:v>
                </c:pt>
                <c:pt idx="11">
                  <c:v>45323</c:v>
                </c:pt>
                <c:pt idx="12">
                  <c:v>45352</c:v>
                </c:pt>
                <c:pt idx="13">
                  <c:v>45383</c:v>
                </c:pt>
                <c:pt idx="14">
                  <c:v>45413</c:v>
                </c:pt>
                <c:pt idx="15">
                  <c:v>45444</c:v>
                </c:pt>
                <c:pt idx="16">
                  <c:v>45474</c:v>
                </c:pt>
                <c:pt idx="17">
                  <c:v>45505</c:v>
                </c:pt>
                <c:pt idx="18">
                  <c:v>45536</c:v>
                </c:pt>
                <c:pt idx="19">
                  <c:v>45566</c:v>
                </c:pt>
                <c:pt idx="20">
                  <c:v>45597</c:v>
                </c:pt>
                <c:pt idx="21">
                  <c:v>45627</c:v>
                </c:pt>
                <c:pt idx="22">
                  <c:v>45658</c:v>
                </c:pt>
                <c:pt idx="23">
                  <c:v>45689</c:v>
                </c:pt>
                <c:pt idx="24">
                  <c:v>45717</c:v>
                </c:pt>
              </c:numCache>
            </c:numRef>
          </c:cat>
          <c:val>
            <c:numRef>
              <c:f>'House prices'!$AA$31:$AY$31</c:f>
              <c:numCache>
                <c:formatCode>0.0</c:formatCode>
                <c:ptCount val="25"/>
                <c:pt idx="0">
                  <c:v>4.7613510000000003</c:v>
                </c:pt>
                <c:pt idx="1">
                  <c:v>5.0025130000000004</c:v>
                </c:pt>
                <c:pt idx="2">
                  <c:v>5.2277529999999999</c:v>
                </c:pt>
                <c:pt idx="3">
                  <c:v>5.551196</c:v>
                </c:pt>
                <c:pt idx="4">
                  <c:v>5.8275810000000003</c:v>
                </c:pt>
                <c:pt idx="5">
                  <c:v>6.0796390000000002</c:v>
                </c:pt>
                <c:pt idx="6">
                  <c:v>6.1605869999999996</c:v>
                </c:pt>
                <c:pt idx="7">
                  <c:v>6.1958909999999996</c:v>
                </c:pt>
                <c:pt idx="8">
                  <c:v>6.1658860000000004</c:v>
                </c:pt>
                <c:pt idx="9">
                  <c:v>6.2412169999999998</c:v>
                </c:pt>
                <c:pt idx="10">
                  <c:v>6.3456190000000001</c:v>
                </c:pt>
                <c:pt idx="11">
                  <c:v>6.4945919999999999</c:v>
                </c:pt>
                <c:pt idx="12">
                  <c:v>6.7033370000000003</c:v>
                </c:pt>
                <c:pt idx="13">
                  <c:v>6.8384819999999999</c:v>
                </c:pt>
                <c:pt idx="14">
                  <c:v>7.058179</c:v>
                </c:pt>
                <c:pt idx="15">
                  <c:v>7.0399729999999998</c:v>
                </c:pt>
                <c:pt idx="16">
                  <c:v>7.0794870000000003</c:v>
                </c:pt>
                <c:pt idx="17">
                  <c:v>7.1097910000000004</c:v>
                </c:pt>
                <c:pt idx="18">
                  <c:v>7.3021510000000003</c:v>
                </c:pt>
                <c:pt idx="19">
                  <c:v>7.5870829999999998</c:v>
                </c:pt>
                <c:pt idx="20">
                  <c:v>7.7874999999999996</c:v>
                </c:pt>
                <c:pt idx="21">
                  <c:v>7.9774180000000001</c:v>
                </c:pt>
                <c:pt idx="22">
                  <c:v>8.0019130000000001</c:v>
                </c:pt>
                <c:pt idx="23">
                  <c:v>8.0396520000000002</c:v>
                </c:pt>
                <c:pt idx="24">
                  <c:v>7.9903250000000003</c:v>
                </c:pt>
              </c:numCache>
            </c:numRef>
          </c:val>
          <c:smooth val="0"/>
          <c:extLst>
            <c:ext xmlns:c16="http://schemas.microsoft.com/office/drawing/2014/chart" uri="{C3380CC4-5D6E-409C-BE32-E72D297353CC}">
              <c16:uniqueId val="{00000001-6350-4E95-BD33-11B6DF786A86}"/>
            </c:ext>
          </c:extLst>
        </c:ser>
        <c:ser>
          <c:idx val="3"/>
          <c:order val="3"/>
          <c:tx>
            <c:strRef>
              <c:f>'House prices'!$A$32</c:f>
              <c:strCache>
                <c:ptCount val="1"/>
                <c:pt idx="0">
                  <c:v>W&amp;F</c:v>
                </c:pt>
              </c:strCache>
            </c:strRef>
          </c:tx>
          <c:spPr>
            <a:ln w="38100" cap="rnd">
              <a:solidFill>
                <a:schemeClr val="accent6"/>
              </a:solidFill>
              <a:round/>
            </a:ln>
            <a:effectLst/>
          </c:spPr>
          <c:marker>
            <c:symbol val="none"/>
          </c:marker>
          <c:cat>
            <c:numRef>
              <c:f>'House prices'!$AA$28:$AY$28</c:f>
              <c:numCache>
                <c:formatCode>mmm\-yy</c:formatCode>
                <c:ptCount val="25"/>
                <c:pt idx="0">
                  <c:v>44986</c:v>
                </c:pt>
                <c:pt idx="1">
                  <c:v>45017</c:v>
                </c:pt>
                <c:pt idx="2">
                  <c:v>45047</c:v>
                </c:pt>
                <c:pt idx="3">
                  <c:v>45078</c:v>
                </c:pt>
                <c:pt idx="4">
                  <c:v>45108</c:v>
                </c:pt>
                <c:pt idx="5">
                  <c:v>45139</c:v>
                </c:pt>
                <c:pt idx="6">
                  <c:v>45170</c:v>
                </c:pt>
                <c:pt idx="7">
                  <c:v>45200</c:v>
                </c:pt>
                <c:pt idx="8">
                  <c:v>45231</c:v>
                </c:pt>
                <c:pt idx="9">
                  <c:v>45261</c:v>
                </c:pt>
                <c:pt idx="10">
                  <c:v>45292</c:v>
                </c:pt>
                <c:pt idx="11">
                  <c:v>45323</c:v>
                </c:pt>
                <c:pt idx="12">
                  <c:v>45352</c:v>
                </c:pt>
                <c:pt idx="13">
                  <c:v>45383</c:v>
                </c:pt>
                <c:pt idx="14">
                  <c:v>45413</c:v>
                </c:pt>
                <c:pt idx="15">
                  <c:v>45444</c:v>
                </c:pt>
                <c:pt idx="16">
                  <c:v>45474</c:v>
                </c:pt>
                <c:pt idx="17">
                  <c:v>45505</c:v>
                </c:pt>
                <c:pt idx="18">
                  <c:v>45536</c:v>
                </c:pt>
                <c:pt idx="19">
                  <c:v>45566</c:v>
                </c:pt>
                <c:pt idx="20">
                  <c:v>45597</c:v>
                </c:pt>
                <c:pt idx="21">
                  <c:v>45627</c:v>
                </c:pt>
                <c:pt idx="22">
                  <c:v>45658</c:v>
                </c:pt>
                <c:pt idx="23">
                  <c:v>45689</c:v>
                </c:pt>
                <c:pt idx="24">
                  <c:v>45717</c:v>
                </c:pt>
              </c:numCache>
            </c:numRef>
          </c:cat>
          <c:val>
            <c:numRef>
              <c:f>'House prices'!$AA$32:$AY$32</c:f>
              <c:numCache>
                <c:formatCode>0.0</c:formatCode>
                <c:ptCount val="25"/>
                <c:pt idx="0">
                  <c:v>3.9544739999999998</c:v>
                </c:pt>
                <c:pt idx="1">
                  <c:v>3.805714</c:v>
                </c:pt>
                <c:pt idx="2">
                  <c:v>3.7606389999999998</c:v>
                </c:pt>
                <c:pt idx="3">
                  <c:v>3.613944</c:v>
                </c:pt>
                <c:pt idx="4">
                  <c:v>3.4290029999999998</c:v>
                </c:pt>
                <c:pt idx="5">
                  <c:v>3.2683689999999999</c:v>
                </c:pt>
                <c:pt idx="6">
                  <c:v>3.3035899999999998</c:v>
                </c:pt>
                <c:pt idx="7">
                  <c:v>3.5549599999999999</c:v>
                </c:pt>
                <c:pt idx="8">
                  <c:v>3.8020870000000002</c:v>
                </c:pt>
                <c:pt idx="9">
                  <c:v>4.0171590000000004</c:v>
                </c:pt>
                <c:pt idx="10">
                  <c:v>4.1340370000000002</c:v>
                </c:pt>
                <c:pt idx="11">
                  <c:v>4.4156740000000001</c:v>
                </c:pt>
                <c:pt idx="12">
                  <c:v>4.8073610000000002</c:v>
                </c:pt>
                <c:pt idx="13">
                  <c:v>5.3518299999999996</c:v>
                </c:pt>
                <c:pt idx="14">
                  <c:v>5.8582910000000004</c:v>
                </c:pt>
                <c:pt idx="15">
                  <c:v>6.2600360000000004</c:v>
                </c:pt>
                <c:pt idx="16">
                  <c:v>6.5129970000000004</c:v>
                </c:pt>
                <c:pt idx="17">
                  <c:v>6.6605449999999999</c:v>
                </c:pt>
                <c:pt idx="18">
                  <c:v>6.9825799999999996</c:v>
                </c:pt>
                <c:pt idx="19">
                  <c:v>7.0868419999999999</c:v>
                </c:pt>
                <c:pt idx="20">
                  <c:v>7.0994039999999998</c:v>
                </c:pt>
                <c:pt idx="21">
                  <c:v>7.0395029999999998</c:v>
                </c:pt>
                <c:pt idx="22">
                  <c:v>7.1955030000000004</c:v>
                </c:pt>
                <c:pt idx="23">
                  <c:v>7.3173110000000001</c:v>
                </c:pt>
                <c:pt idx="24">
                  <c:v>7.330114</c:v>
                </c:pt>
              </c:numCache>
            </c:numRef>
          </c:val>
          <c:smooth val="0"/>
          <c:extLst>
            <c:ext xmlns:c16="http://schemas.microsoft.com/office/drawing/2014/chart" uri="{C3380CC4-5D6E-409C-BE32-E72D297353CC}">
              <c16:uniqueId val="{00000002-6350-4E95-BD33-11B6DF786A86}"/>
            </c:ext>
          </c:extLst>
        </c:ser>
        <c:dLbls>
          <c:showLegendKey val="0"/>
          <c:showVal val="0"/>
          <c:showCatName val="0"/>
          <c:showSerName val="0"/>
          <c:showPercent val="0"/>
          <c:showBubbleSize val="0"/>
        </c:dLbls>
        <c:smooth val="0"/>
        <c:axId val="355269039"/>
        <c:axId val="43345904"/>
        <c:extLst>
          <c:ext xmlns:c15="http://schemas.microsoft.com/office/drawing/2012/chart" uri="{02D57815-91ED-43cb-92C2-25804820EDAC}">
            <c15:filteredLineSeries>
              <c15:ser>
                <c:idx val="0"/>
                <c:order val="0"/>
                <c:tx>
                  <c:strRef>
                    <c:extLst>
                      <c:ext uri="{02D57815-91ED-43cb-92C2-25804820EDAC}">
                        <c15:formulaRef>
                          <c15:sqref>'House prices'!$A$29</c15:sqref>
                        </c15:formulaRef>
                      </c:ext>
                    </c:extLst>
                    <c:strCache>
                      <c:ptCount val="1"/>
                      <c:pt idx="0">
                        <c:v>UK</c:v>
                      </c:pt>
                    </c:strCache>
                  </c:strRef>
                </c:tx>
                <c:spPr>
                  <a:ln w="28575" cap="rnd">
                    <a:solidFill>
                      <a:schemeClr val="accent1"/>
                    </a:solidFill>
                    <a:round/>
                  </a:ln>
                  <a:effectLst/>
                </c:spPr>
                <c:marker>
                  <c:symbol val="none"/>
                </c:marker>
                <c:cat>
                  <c:numRef>
                    <c:extLst>
                      <c:ext uri="{02D57815-91ED-43cb-92C2-25804820EDAC}">
                        <c15:formulaRef>
                          <c15:sqref>'House prices'!$AA$28:$AY$28</c15:sqref>
                        </c15:formulaRef>
                      </c:ext>
                    </c:extLst>
                    <c:numCache>
                      <c:formatCode>mmm\-yy</c:formatCode>
                      <c:ptCount val="25"/>
                      <c:pt idx="0">
                        <c:v>44986</c:v>
                      </c:pt>
                      <c:pt idx="1">
                        <c:v>45017</c:v>
                      </c:pt>
                      <c:pt idx="2">
                        <c:v>45047</c:v>
                      </c:pt>
                      <c:pt idx="3">
                        <c:v>45078</c:v>
                      </c:pt>
                      <c:pt idx="4">
                        <c:v>45108</c:v>
                      </c:pt>
                      <c:pt idx="5">
                        <c:v>45139</c:v>
                      </c:pt>
                      <c:pt idx="6">
                        <c:v>45170</c:v>
                      </c:pt>
                      <c:pt idx="7">
                        <c:v>45200</c:v>
                      </c:pt>
                      <c:pt idx="8">
                        <c:v>45231</c:v>
                      </c:pt>
                      <c:pt idx="9">
                        <c:v>45261</c:v>
                      </c:pt>
                      <c:pt idx="10">
                        <c:v>45292</c:v>
                      </c:pt>
                      <c:pt idx="11">
                        <c:v>45323</c:v>
                      </c:pt>
                      <c:pt idx="12">
                        <c:v>45352</c:v>
                      </c:pt>
                      <c:pt idx="13">
                        <c:v>45383</c:v>
                      </c:pt>
                      <c:pt idx="14">
                        <c:v>45413</c:v>
                      </c:pt>
                      <c:pt idx="15">
                        <c:v>45444</c:v>
                      </c:pt>
                      <c:pt idx="16">
                        <c:v>45474</c:v>
                      </c:pt>
                      <c:pt idx="17">
                        <c:v>45505</c:v>
                      </c:pt>
                      <c:pt idx="18">
                        <c:v>45536</c:v>
                      </c:pt>
                      <c:pt idx="19">
                        <c:v>45566</c:v>
                      </c:pt>
                      <c:pt idx="20">
                        <c:v>45597</c:v>
                      </c:pt>
                      <c:pt idx="21">
                        <c:v>45627</c:v>
                      </c:pt>
                      <c:pt idx="22">
                        <c:v>45658</c:v>
                      </c:pt>
                      <c:pt idx="23">
                        <c:v>45689</c:v>
                      </c:pt>
                      <c:pt idx="24">
                        <c:v>45717</c:v>
                      </c:pt>
                    </c:numCache>
                  </c:numRef>
                </c:cat>
                <c:val>
                  <c:numRef>
                    <c:extLst>
                      <c:ext uri="{02D57815-91ED-43cb-92C2-25804820EDAC}">
                        <c15:formulaRef>
                          <c15:sqref>'House prices'!$AA$29:$AY$29</c15:sqref>
                        </c15:formulaRef>
                      </c:ext>
                    </c:extLst>
                    <c:numCache>
                      <c:formatCode>0.0</c:formatCode>
                      <c:ptCount val="25"/>
                      <c:pt idx="0">
                        <c:v>6.2186370000000002</c:v>
                      </c:pt>
                      <c:pt idx="1">
                        <c:v>6.6332370000000003</c:v>
                      </c:pt>
                      <c:pt idx="2">
                        <c:v>7.1660550000000001</c:v>
                      </c:pt>
                      <c:pt idx="3">
                        <c:v>7.5905800000000001</c:v>
                      </c:pt>
                      <c:pt idx="4">
                        <c:v>7.8583569999999998</c:v>
                      </c:pt>
                      <c:pt idx="5">
                        <c:v>8.0686990000000005</c:v>
                      </c:pt>
                      <c:pt idx="6">
                        <c:v>8.1146259999999995</c:v>
                      </c:pt>
                      <c:pt idx="7">
                        <c:v>8.4055710000000001</c:v>
                      </c:pt>
                      <c:pt idx="8">
                        <c:v>8.3515770000000007</c:v>
                      </c:pt>
                      <c:pt idx="9">
                        <c:v>8.3856199999999994</c:v>
                      </c:pt>
                      <c:pt idx="10">
                        <c:v>8.5428189999999997</c:v>
                      </c:pt>
                      <c:pt idx="11">
                        <c:v>8.9171569999999996</c:v>
                      </c:pt>
                      <c:pt idx="12">
                        <c:v>9.1095059999999997</c:v>
                      </c:pt>
                      <c:pt idx="13">
                        <c:v>8.8970979999999997</c:v>
                      </c:pt>
                      <c:pt idx="14">
                        <c:v>8.6752649999999996</c:v>
                      </c:pt>
                      <c:pt idx="15">
                        <c:v>8.5604259999999996</c:v>
                      </c:pt>
                      <c:pt idx="16">
                        <c:v>8.4996430000000007</c:v>
                      </c:pt>
                      <c:pt idx="17">
                        <c:v>8.3582439999999991</c:v>
                      </c:pt>
                      <c:pt idx="18">
                        <c:v>8.3914249999999999</c:v>
                      </c:pt>
                      <c:pt idx="19">
                        <c:v>8.5843589999999992</c:v>
                      </c:pt>
                      <c:pt idx="20">
                        <c:v>9.0409640000000007</c:v>
                      </c:pt>
                      <c:pt idx="21">
                        <c:v>8.9786920000000006</c:v>
                      </c:pt>
                      <c:pt idx="22">
                        <c:v>8.6648139999999998</c:v>
                      </c:pt>
                      <c:pt idx="23">
                        <c:v>8.1212250000000008</c:v>
                      </c:pt>
                      <c:pt idx="24">
                        <c:v>7.7408830000000002</c:v>
                      </c:pt>
                    </c:numCache>
                  </c:numRef>
                </c:val>
                <c:smooth val="0"/>
                <c:extLst>
                  <c:ext xmlns:c16="http://schemas.microsoft.com/office/drawing/2014/chart" uri="{C3380CC4-5D6E-409C-BE32-E72D297353CC}">
                    <c16:uniqueId val="{00000003-6350-4E95-BD33-11B6DF786A86}"/>
                  </c:ext>
                </c:extLst>
              </c15:ser>
            </c15:filteredLineSeries>
          </c:ext>
        </c:extLst>
      </c:lineChart>
      <c:dateAx>
        <c:axId val="355269039"/>
        <c:scaling>
          <c:orientation val="minMax"/>
        </c:scaling>
        <c:delete val="0"/>
        <c:axPos val="b"/>
        <c:numFmt formatCode="mmm\-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ysClr val="windowText" lastClr="000000"/>
                </a:solidFill>
                <a:latin typeface="+mn-lt"/>
                <a:ea typeface="+mn-ea"/>
                <a:cs typeface="+mn-cs"/>
              </a:defRPr>
            </a:pPr>
            <a:endParaRPr lang="en-US"/>
          </a:p>
        </c:txPr>
        <c:crossAx val="43345904"/>
        <c:crosses val="autoZero"/>
        <c:auto val="1"/>
        <c:lblOffset val="100"/>
        <c:baseTimeUnit val="months"/>
      </c:dateAx>
      <c:valAx>
        <c:axId val="43345904"/>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endParaRPr lang="en-US"/>
          </a:p>
        </c:txPr>
        <c:crossAx val="355269039"/>
        <c:crosses val="autoZero"/>
        <c:crossBetween val="between"/>
      </c:valAx>
      <c:spPr>
        <a:noFill/>
        <a:ln>
          <a:noFill/>
        </a:ln>
        <a:effectLst/>
      </c:spPr>
    </c:plotArea>
    <c:legend>
      <c:legendPos val="t"/>
      <c:overlay val="1"/>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3175" cap="flat" cmpd="sng" algn="ctr">
      <a:solidFill>
        <a:schemeClr val="bg1">
          <a:lumMod val="50000"/>
        </a:schemeClr>
      </a:solidFill>
      <a:round/>
    </a:ln>
    <a:effectLst/>
  </c:spPr>
  <c:txPr>
    <a:bodyPr/>
    <a:lstStyle/>
    <a:p>
      <a:pPr>
        <a:defRPr>
          <a:solidFill>
            <a:sysClr val="windowText" lastClr="000000"/>
          </a:solidFill>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ysClr val="windowText" lastClr="000000"/>
                </a:solidFill>
                <a:latin typeface="Calibri" panose="020F0502020204030204" pitchFamily="34" charset="0"/>
                <a:ea typeface="+mn-ea"/>
                <a:cs typeface="Calibri" panose="020F0502020204030204" pitchFamily="34" charset="0"/>
              </a:defRPr>
            </a:pPr>
            <a:r>
              <a:rPr lang="en-GB" b="1" dirty="0"/>
              <a:t>GVA growth</a:t>
            </a:r>
            <a:br>
              <a:rPr lang="en-GB" dirty="0"/>
            </a:br>
            <a:r>
              <a:rPr lang="en-GB" sz="1200" i="1" dirty="0"/>
              <a:t>(constant 2022 prices)</a:t>
            </a:r>
            <a:endParaRPr lang="en-GB" i="1" dirty="0"/>
          </a:p>
        </c:rich>
      </c:tx>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Calibri" panose="020F0502020204030204" pitchFamily="34" charset="0"/>
              <a:ea typeface="+mn-ea"/>
              <a:cs typeface="Calibri" panose="020F0502020204030204" pitchFamily="34" charset="0"/>
            </a:defRPr>
          </a:pPr>
          <a:endParaRPr lang="en-US"/>
        </a:p>
      </c:txPr>
    </c:title>
    <c:autoTitleDeleted val="0"/>
    <c:plotArea>
      <c:layout/>
      <c:barChart>
        <c:barDir val="col"/>
        <c:grouping val="clustered"/>
        <c:varyColors val="0"/>
        <c:ser>
          <c:idx val="0"/>
          <c:order val="0"/>
          <c:tx>
            <c:strRef>
              <c:f>Sheet1!$A$10</c:f>
              <c:strCache>
                <c:ptCount val="1"/>
                <c:pt idx="0">
                  <c:v>UK</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Sheet1!$B$9:$D$9</c:f>
              <c:strCache>
                <c:ptCount val="3"/>
                <c:pt idx="0">
                  <c:v>2022-2023</c:v>
                </c:pt>
                <c:pt idx="1">
                  <c:v>2018-2023</c:v>
                </c:pt>
                <c:pt idx="2">
                  <c:v>2013-2023</c:v>
                </c:pt>
              </c:strCache>
            </c:strRef>
          </c:cat>
          <c:val>
            <c:numRef>
              <c:f>Sheet1!$B$10:$D$10</c:f>
              <c:numCache>
                <c:formatCode>0.0%</c:formatCode>
                <c:ptCount val="3"/>
                <c:pt idx="0">
                  <c:v>4.3269959861773032E-3</c:v>
                </c:pt>
                <c:pt idx="1">
                  <c:v>4.6507561604589888E-2</c:v>
                </c:pt>
                <c:pt idx="2">
                  <c:v>0.1705716365522752</c:v>
                </c:pt>
              </c:numCache>
            </c:numRef>
          </c:val>
          <c:extLst>
            <c:ext xmlns:c16="http://schemas.microsoft.com/office/drawing/2014/chart" uri="{C3380CC4-5D6E-409C-BE32-E72D297353CC}">
              <c16:uniqueId val="{00000000-DBDE-4728-B558-40D40A92C57A}"/>
            </c:ext>
          </c:extLst>
        </c:ser>
        <c:ser>
          <c:idx val="1"/>
          <c:order val="1"/>
          <c:tx>
            <c:strRef>
              <c:f>Sheet1!$A$11</c:f>
              <c:strCache>
                <c:ptCount val="1"/>
                <c:pt idx="0">
                  <c:v>Cumbria</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Sheet1!$B$9:$D$9</c:f>
              <c:strCache>
                <c:ptCount val="3"/>
                <c:pt idx="0">
                  <c:v>2022-2023</c:v>
                </c:pt>
                <c:pt idx="1">
                  <c:v>2018-2023</c:v>
                </c:pt>
                <c:pt idx="2">
                  <c:v>2013-2023</c:v>
                </c:pt>
              </c:strCache>
            </c:strRef>
          </c:cat>
          <c:val>
            <c:numRef>
              <c:f>Sheet1!$B$11:$D$11</c:f>
              <c:numCache>
                <c:formatCode>0.0%</c:formatCode>
                <c:ptCount val="3"/>
                <c:pt idx="0">
                  <c:v>9.7553873034362266E-3</c:v>
                </c:pt>
                <c:pt idx="1">
                  <c:v>6.2184101700107214E-2</c:v>
                </c:pt>
                <c:pt idx="2">
                  <c:v>0.12162380721332687</c:v>
                </c:pt>
              </c:numCache>
            </c:numRef>
          </c:val>
          <c:extLst>
            <c:ext xmlns:c16="http://schemas.microsoft.com/office/drawing/2014/chart" uri="{C3380CC4-5D6E-409C-BE32-E72D297353CC}">
              <c16:uniqueId val="{00000001-DBDE-4728-B558-40D40A92C57A}"/>
            </c:ext>
          </c:extLst>
        </c:ser>
        <c:ser>
          <c:idx val="2"/>
          <c:order val="2"/>
          <c:tx>
            <c:strRef>
              <c:f>Sheet1!$A$12</c:f>
              <c:strCache>
                <c:ptCount val="1"/>
                <c:pt idx="0">
                  <c:v>Cumberland</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Sheet1!$B$9:$D$9</c:f>
              <c:strCache>
                <c:ptCount val="3"/>
                <c:pt idx="0">
                  <c:v>2022-2023</c:v>
                </c:pt>
                <c:pt idx="1">
                  <c:v>2018-2023</c:v>
                </c:pt>
                <c:pt idx="2">
                  <c:v>2013-2023</c:v>
                </c:pt>
              </c:strCache>
            </c:strRef>
          </c:cat>
          <c:val>
            <c:numRef>
              <c:f>Sheet1!$B$12:$D$12</c:f>
              <c:numCache>
                <c:formatCode>0.0%</c:formatCode>
                <c:ptCount val="3"/>
                <c:pt idx="0">
                  <c:v>2.2388059701492539E-3</c:v>
                </c:pt>
                <c:pt idx="1">
                  <c:v>-2.9904651834729849E-2</c:v>
                </c:pt>
                <c:pt idx="2">
                  <c:v>-3.3951949359804348E-2</c:v>
                </c:pt>
              </c:numCache>
            </c:numRef>
          </c:val>
          <c:extLst>
            <c:ext xmlns:c16="http://schemas.microsoft.com/office/drawing/2014/chart" uri="{C3380CC4-5D6E-409C-BE32-E72D297353CC}">
              <c16:uniqueId val="{00000002-DBDE-4728-B558-40D40A92C57A}"/>
            </c:ext>
          </c:extLst>
        </c:ser>
        <c:ser>
          <c:idx val="3"/>
          <c:order val="3"/>
          <c:tx>
            <c:strRef>
              <c:f>Sheet1!$A$13</c:f>
              <c:strCache>
                <c:ptCount val="1"/>
                <c:pt idx="0">
                  <c:v>W&amp;F</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Sheet1!$B$9:$D$9</c:f>
              <c:strCache>
                <c:ptCount val="3"/>
                <c:pt idx="0">
                  <c:v>2022-2023</c:v>
                </c:pt>
                <c:pt idx="1">
                  <c:v>2018-2023</c:v>
                </c:pt>
                <c:pt idx="2">
                  <c:v>2013-2023</c:v>
                </c:pt>
              </c:strCache>
            </c:strRef>
          </c:cat>
          <c:val>
            <c:numRef>
              <c:f>Sheet1!$B$13:$D$13</c:f>
              <c:numCache>
                <c:formatCode>0.0%</c:formatCode>
                <c:ptCount val="3"/>
                <c:pt idx="0">
                  <c:v>1.4212620807276862E-2</c:v>
                </c:pt>
                <c:pt idx="1">
                  <c:v>0.11937254901960784</c:v>
                </c:pt>
                <c:pt idx="2">
                  <c:v>0.21691678035470668</c:v>
                </c:pt>
              </c:numCache>
            </c:numRef>
          </c:val>
          <c:extLst>
            <c:ext xmlns:c16="http://schemas.microsoft.com/office/drawing/2014/chart" uri="{C3380CC4-5D6E-409C-BE32-E72D297353CC}">
              <c16:uniqueId val="{00000003-DBDE-4728-B558-40D40A92C57A}"/>
            </c:ext>
          </c:extLst>
        </c:ser>
        <c:dLbls>
          <c:showLegendKey val="0"/>
          <c:showVal val="0"/>
          <c:showCatName val="0"/>
          <c:showSerName val="0"/>
          <c:showPercent val="0"/>
          <c:showBubbleSize val="0"/>
        </c:dLbls>
        <c:gapWidth val="40"/>
        <c:axId val="8668928"/>
        <c:axId val="8670848"/>
      </c:barChart>
      <c:catAx>
        <c:axId val="8668928"/>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Calibri" panose="020F0502020204030204" pitchFamily="34" charset="0"/>
                <a:ea typeface="+mn-ea"/>
                <a:cs typeface="Calibri" panose="020F0502020204030204" pitchFamily="34" charset="0"/>
              </a:defRPr>
            </a:pPr>
            <a:endParaRPr lang="en-US"/>
          </a:p>
        </c:txPr>
        <c:crossAx val="8670848"/>
        <c:crosses val="autoZero"/>
        <c:auto val="1"/>
        <c:lblAlgn val="ctr"/>
        <c:lblOffset val="100"/>
        <c:noMultiLvlLbl val="0"/>
      </c:catAx>
      <c:valAx>
        <c:axId val="867084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ysClr val="windowText" lastClr="000000"/>
                    </a:solidFill>
                    <a:latin typeface="Calibri" panose="020F0502020204030204" pitchFamily="34" charset="0"/>
                    <a:ea typeface="+mn-ea"/>
                    <a:cs typeface="Calibri" panose="020F0502020204030204" pitchFamily="34" charset="0"/>
                  </a:defRPr>
                </a:pPr>
                <a:r>
                  <a:rPr lang="en-US" dirty="0"/>
                  <a:t>% change</a:t>
                </a:r>
              </a:p>
            </c:rich>
          </c:tx>
          <c:overlay val="0"/>
          <c:spPr>
            <a:noFill/>
            <a:ln>
              <a:noFill/>
            </a:ln>
            <a:effectLst/>
          </c:spPr>
          <c:txPr>
            <a:bodyPr rot="-5400000" spcFirstLastPara="1" vertOverflow="ellipsis" vert="horz" wrap="square" anchor="ctr" anchorCtr="1"/>
            <a:lstStyle/>
            <a:p>
              <a:pPr>
                <a:defRPr sz="1000" b="0" i="0" u="none" strike="noStrike" kern="1200" baseline="0">
                  <a:solidFill>
                    <a:sysClr val="windowText" lastClr="000000"/>
                  </a:solidFill>
                  <a:latin typeface="Calibri" panose="020F0502020204030204" pitchFamily="34" charset="0"/>
                  <a:ea typeface="+mn-ea"/>
                  <a:cs typeface="Calibri" panose="020F0502020204030204" pitchFamily="34" charset="0"/>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Calibri" panose="020F0502020204030204" pitchFamily="34" charset="0"/>
                <a:ea typeface="+mn-ea"/>
                <a:cs typeface="Calibri" panose="020F0502020204030204" pitchFamily="34" charset="0"/>
              </a:defRPr>
            </a:pPr>
            <a:endParaRPr lang="en-US"/>
          </a:p>
        </c:txPr>
        <c:crossAx val="86689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Calibri" panose="020F0502020204030204" pitchFamily="34" charset="0"/>
              <a:ea typeface="+mn-ea"/>
              <a:cs typeface="Calibri" panose="020F050202020403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3175" cap="flat" cmpd="sng" algn="ctr">
      <a:solidFill>
        <a:schemeClr val="bg1">
          <a:lumMod val="50000"/>
        </a:schemeClr>
      </a:solidFill>
      <a:round/>
    </a:ln>
    <a:effectLst/>
  </c:spPr>
  <c:txPr>
    <a:bodyPr/>
    <a:lstStyle/>
    <a:p>
      <a:pPr>
        <a:defRPr>
          <a:solidFill>
            <a:sysClr val="windowText" lastClr="000000"/>
          </a:solidFill>
          <a:latin typeface="Calibri" panose="020F0502020204030204" pitchFamily="34" charset="0"/>
          <a:cs typeface="Calibri" panose="020F0502020204030204" pitchFamily="34" charset="0"/>
        </a:defRPr>
      </a:pPr>
      <a:endParaRPr lang="en-US"/>
    </a:p>
  </c:txPr>
  <c:externalData r:id="rId4">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spc="0" baseline="0">
                <a:solidFill>
                  <a:sysClr val="windowText" lastClr="000000"/>
                </a:solidFill>
                <a:latin typeface="Calibri" panose="020F0502020204030204" pitchFamily="34" charset="0"/>
                <a:ea typeface="+mn-ea"/>
                <a:cs typeface="Calibri" panose="020F0502020204030204" pitchFamily="34" charset="0"/>
              </a:defRPr>
            </a:pPr>
            <a:r>
              <a:rPr lang="en-GB" b="1" dirty="0"/>
              <a:t>GVA indexed on 2022 levels</a:t>
            </a:r>
          </a:p>
        </c:rich>
      </c:tx>
      <c:overlay val="0"/>
      <c:spPr>
        <a:noFill/>
        <a:ln>
          <a:noFill/>
        </a:ln>
        <a:effectLst/>
      </c:spPr>
      <c:txPr>
        <a:bodyPr rot="0" spcFirstLastPara="1" vertOverflow="ellipsis" vert="horz" wrap="square" anchor="ctr" anchorCtr="1"/>
        <a:lstStyle/>
        <a:p>
          <a:pPr>
            <a:defRPr sz="1400" b="1" i="0" u="none" strike="noStrike" kern="1200" spc="0" baseline="0">
              <a:solidFill>
                <a:sysClr val="windowText" lastClr="000000"/>
              </a:solidFill>
              <a:latin typeface="Calibri" panose="020F0502020204030204" pitchFamily="34" charset="0"/>
              <a:ea typeface="+mn-ea"/>
              <a:cs typeface="Calibri" panose="020F0502020204030204" pitchFamily="34" charset="0"/>
            </a:defRPr>
          </a:pPr>
          <a:endParaRPr lang="en-US"/>
        </a:p>
      </c:txPr>
    </c:title>
    <c:autoTitleDeleted val="0"/>
    <c:plotArea>
      <c:layout/>
      <c:lineChart>
        <c:grouping val="standard"/>
        <c:varyColors val="0"/>
        <c:ser>
          <c:idx val="0"/>
          <c:order val="0"/>
          <c:tx>
            <c:strRef>
              <c:f>Sheet1!$A$31</c:f>
              <c:strCache>
                <c:ptCount val="1"/>
                <c:pt idx="0">
                  <c:v>UK</c:v>
                </c:pt>
              </c:strCache>
            </c:strRef>
          </c:tx>
          <c:spPr>
            <a:ln w="28575" cap="rnd">
              <a:solidFill>
                <a:schemeClr val="accent1"/>
              </a:solidFill>
              <a:round/>
            </a:ln>
            <a:effectLst/>
          </c:spPr>
          <c:marker>
            <c:symbol val="none"/>
          </c:marker>
          <c:cat>
            <c:numRef>
              <c:f>Sheet1!$B$30:$L$30</c:f>
              <c:numCache>
                <c:formatCode>General</c:formatCode>
                <c:ptCount val="11"/>
                <c:pt idx="0">
                  <c:v>2013</c:v>
                </c:pt>
                <c:pt idx="1">
                  <c:v>2014</c:v>
                </c:pt>
                <c:pt idx="2">
                  <c:v>2015</c:v>
                </c:pt>
                <c:pt idx="3">
                  <c:v>2016</c:v>
                </c:pt>
                <c:pt idx="4">
                  <c:v>2017</c:v>
                </c:pt>
                <c:pt idx="5">
                  <c:v>2018</c:v>
                </c:pt>
                <c:pt idx="6">
                  <c:v>2019</c:v>
                </c:pt>
                <c:pt idx="7">
                  <c:v>2020</c:v>
                </c:pt>
                <c:pt idx="8">
                  <c:v>2021</c:v>
                </c:pt>
                <c:pt idx="9">
                  <c:v>2022</c:v>
                </c:pt>
                <c:pt idx="10">
                  <c:v>2023</c:v>
                </c:pt>
              </c:numCache>
            </c:numRef>
          </c:cat>
          <c:val>
            <c:numRef>
              <c:f>Sheet1!$B$31:$L$31</c:f>
              <c:numCache>
                <c:formatCode>0.0</c:formatCode>
                <c:ptCount val="11"/>
                <c:pt idx="0">
                  <c:v>85.8</c:v>
                </c:pt>
                <c:pt idx="1">
                  <c:v>88.6</c:v>
                </c:pt>
                <c:pt idx="2">
                  <c:v>90.2</c:v>
                </c:pt>
                <c:pt idx="3">
                  <c:v>92.1</c:v>
                </c:pt>
                <c:pt idx="4">
                  <c:v>94.6</c:v>
                </c:pt>
                <c:pt idx="5">
                  <c:v>96</c:v>
                </c:pt>
                <c:pt idx="6">
                  <c:v>97.7</c:v>
                </c:pt>
                <c:pt idx="7">
                  <c:v>88.1</c:v>
                </c:pt>
                <c:pt idx="8">
                  <c:v>95.8</c:v>
                </c:pt>
                <c:pt idx="9">
                  <c:v>100</c:v>
                </c:pt>
                <c:pt idx="10">
                  <c:v>100.4</c:v>
                </c:pt>
              </c:numCache>
            </c:numRef>
          </c:val>
          <c:smooth val="0"/>
          <c:extLst>
            <c:ext xmlns:c16="http://schemas.microsoft.com/office/drawing/2014/chart" uri="{C3380CC4-5D6E-409C-BE32-E72D297353CC}">
              <c16:uniqueId val="{00000000-2C7C-4D84-8A69-68AE8CDA6BE8}"/>
            </c:ext>
          </c:extLst>
        </c:ser>
        <c:ser>
          <c:idx val="1"/>
          <c:order val="1"/>
          <c:tx>
            <c:strRef>
              <c:f>Sheet1!$A$32</c:f>
              <c:strCache>
                <c:ptCount val="1"/>
                <c:pt idx="0">
                  <c:v>Cumbria</c:v>
                </c:pt>
              </c:strCache>
            </c:strRef>
          </c:tx>
          <c:spPr>
            <a:ln w="28575" cap="rnd">
              <a:solidFill>
                <a:schemeClr val="accent2"/>
              </a:solidFill>
              <a:round/>
            </a:ln>
            <a:effectLst/>
          </c:spPr>
          <c:marker>
            <c:symbol val="none"/>
          </c:marker>
          <c:cat>
            <c:numRef>
              <c:f>Sheet1!$B$30:$L$30</c:f>
              <c:numCache>
                <c:formatCode>General</c:formatCode>
                <c:ptCount val="11"/>
                <c:pt idx="0">
                  <c:v>2013</c:v>
                </c:pt>
                <c:pt idx="1">
                  <c:v>2014</c:v>
                </c:pt>
                <c:pt idx="2">
                  <c:v>2015</c:v>
                </c:pt>
                <c:pt idx="3">
                  <c:v>2016</c:v>
                </c:pt>
                <c:pt idx="4">
                  <c:v>2017</c:v>
                </c:pt>
                <c:pt idx="5">
                  <c:v>2018</c:v>
                </c:pt>
                <c:pt idx="6">
                  <c:v>2019</c:v>
                </c:pt>
                <c:pt idx="7">
                  <c:v>2020</c:v>
                </c:pt>
                <c:pt idx="8">
                  <c:v>2021</c:v>
                </c:pt>
                <c:pt idx="9">
                  <c:v>2022</c:v>
                </c:pt>
                <c:pt idx="10">
                  <c:v>2023</c:v>
                </c:pt>
              </c:numCache>
            </c:numRef>
          </c:cat>
          <c:val>
            <c:numRef>
              <c:f>Sheet1!$B$32:$L$32</c:f>
              <c:numCache>
                <c:formatCode>0.0</c:formatCode>
                <c:ptCount val="11"/>
                <c:pt idx="0">
                  <c:v>90</c:v>
                </c:pt>
                <c:pt idx="1">
                  <c:v>93.9</c:v>
                </c:pt>
                <c:pt idx="2">
                  <c:v>96</c:v>
                </c:pt>
                <c:pt idx="3">
                  <c:v>94.3</c:v>
                </c:pt>
                <c:pt idx="4">
                  <c:v>95.2</c:v>
                </c:pt>
                <c:pt idx="5">
                  <c:v>95.1</c:v>
                </c:pt>
                <c:pt idx="6">
                  <c:v>98.3</c:v>
                </c:pt>
                <c:pt idx="7">
                  <c:v>86.4</c:v>
                </c:pt>
                <c:pt idx="8">
                  <c:v>91.3</c:v>
                </c:pt>
                <c:pt idx="9">
                  <c:v>100</c:v>
                </c:pt>
                <c:pt idx="10">
                  <c:v>101</c:v>
                </c:pt>
              </c:numCache>
            </c:numRef>
          </c:val>
          <c:smooth val="0"/>
          <c:extLst>
            <c:ext xmlns:c16="http://schemas.microsoft.com/office/drawing/2014/chart" uri="{C3380CC4-5D6E-409C-BE32-E72D297353CC}">
              <c16:uniqueId val="{00000001-2C7C-4D84-8A69-68AE8CDA6BE8}"/>
            </c:ext>
          </c:extLst>
        </c:ser>
        <c:ser>
          <c:idx val="2"/>
          <c:order val="2"/>
          <c:tx>
            <c:strRef>
              <c:f>Sheet1!$A$33</c:f>
              <c:strCache>
                <c:ptCount val="1"/>
                <c:pt idx="0">
                  <c:v>Cumberland</c:v>
                </c:pt>
              </c:strCache>
            </c:strRef>
          </c:tx>
          <c:spPr>
            <a:ln w="28575" cap="rnd">
              <a:solidFill>
                <a:schemeClr val="accent3"/>
              </a:solidFill>
              <a:round/>
            </a:ln>
            <a:effectLst/>
          </c:spPr>
          <c:marker>
            <c:symbol val="none"/>
          </c:marker>
          <c:cat>
            <c:numRef>
              <c:f>Sheet1!$B$30:$L$30</c:f>
              <c:numCache>
                <c:formatCode>General</c:formatCode>
                <c:ptCount val="11"/>
                <c:pt idx="0">
                  <c:v>2013</c:v>
                </c:pt>
                <c:pt idx="1">
                  <c:v>2014</c:v>
                </c:pt>
                <c:pt idx="2">
                  <c:v>2015</c:v>
                </c:pt>
                <c:pt idx="3">
                  <c:v>2016</c:v>
                </c:pt>
                <c:pt idx="4">
                  <c:v>2017</c:v>
                </c:pt>
                <c:pt idx="5">
                  <c:v>2018</c:v>
                </c:pt>
                <c:pt idx="6">
                  <c:v>2019</c:v>
                </c:pt>
                <c:pt idx="7">
                  <c:v>2020</c:v>
                </c:pt>
                <c:pt idx="8">
                  <c:v>2021</c:v>
                </c:pt>
                <c:pt idx="9">
                  <c:v>2022</c:v>
                </c:pt>
                <c:pt idx="10">
                  <c:v>2023</c:v>
                </c:pt>
              </c:numCache>
            </c:numRef>
          </c:cat>
          <c:val>
            <c:numRef>
              <c:f>Sheet1!$B$33:$L$33</c:f>
              <c:numCache>
                <c:formatCode>0.0</c:formatCode>
                <c:ptCount val="11"/>
                <c:pt idx="0">
                  <c:v>103.7</c:v>
                </c:pt>
                <c:pt idx="1">
                  <c:v>109.2</c:v>
                </c:pt>
                <c:pt idx="2">
                  <c:v>112.1</c:v>
                </c:pt>
                <c:pt idx="3">
                  <c:v>107.5</c:v>
                </c:pt>
                <c:pt idx="4">
                  <c:v>104.1</c:v>
                </c:pt>
                <c:pt idx="5">
                  <c:v>103.3</c:v>
                </c:pt>
                <c:pt idx="6">
                  <c:v>103.3</c:v>
                </c:pt>
                <c:pt idx="7">
                  <c:v>87.3</c:v>
                </c:pt>
                <c:pt idx="8">
                  <c:v>90.8</c:v>
                </c:pt>
                <c:pt idx="9">
                  <c:v>100</c:v>
                </c:pt>
                <c:pt idx="10">
                  <c:v>100.2</c:v>
                </c:pt>
              </c:numCache>
            </c:numRef>
          </c:val>
          <c:smooth val="0"/>
          <c:extLst>
            <c:ext xmlns:c16="http://schemas.microsoft.com/office/drawing/2014/chart" uri="{C3380CC4-5D6E-409C-BE32-E72D297353CC}">
              <c16:uniqueId val="{00000002-2C7C-4D84-8A69-68AE8CDA6BE8}"/>
            </c:ext>
          </c:extLst>
        </c:ser>
        <c:ser>
          <c:idx val="3"/>
          <c:order val="3"/>
          <c:tx>
            <c:strRef>
              <c:f>Sheet1!$A$34</c:f>
              <c:strCache>
                <c:ptCount val="1"/>
                <c:pt idx="0">
                  <c:v>W&amp;F</c:v>
                </c:pt>
              </c:strCache>
            </c:strRef>
          </c:tx>
          <c:spPr>
            <a:ln w="28575" cap="rnd">
              <a:solidFill>
                <a:schemeClr val="accent4"/>
              </a:solidFill>
              <a:round/>
            </a:ln>
            <a:effectLst/>
          </c:spPr>
          <c:marker>
            <c:symbol val="none"/>
          </c:marker>
          <c:cat>
            <c:numRef>
              <c:f>Sheet1!$B$30:$L$30</c:f>
              <c:numCache>
                <c:formatCode>General</c:formatCode>
                <c:ptCount val="11"/>
                <c:pt idx="0">
                  <c:v>2013</c:v>
                </c:pt>
                <c:pt idx="1">
                  <c:v>2014</c:v>
                </c:pt>
                <c:pt idx="2">
                  <c:v>2015</c:v>
                </c:pt>
                <c:pt idx="3">
                  <c:v>2016</c:v>
                </c:pt>
                <c:pt idx="4">
                  <c:v>2017</c:v>
                </c:pt>
                <c:pt idx="5">
                  <c:v>2018</c:v>
                </c:pt>
                <c:pt idx="6">
                  <c:v>2019</c:v>
                </c:pt>
                <c:pt idx="7">
                  <c:v>2020</c:v>
                </c:pt>
                <c:pt idx="8">
                  <c:v>2021</c:v>
                </c:pt>
                <c:pt idx="9">
                  <c:v>2022</c:v>
                </c:pt>
                <c:pt idx="10">
                  <c:v>2023</c:v>
                </c:pt>
              </c:numCache>
            </c:numRef>
          </c:cat>
          <c:val>
            <c:numRef>
              <c:f>Sheet1!$B$34:$L$34</c:f>
              <c:numCache>
                <c:formatCode>0.0</c:formatCode>
                <c:ptCount val="11"/>
                <c:pt idx="0">
                  <c:v>83.4</c:v>
                </c:pt>
                <c:pt idx="1">
                  <c:v>85.4</c:v>
                </c:pt>
                <c:pt idx="2">
                  <c:v>87.8</c:v>
                </c:pt>
                <c:pt idx="3">
                  <c:v>86.5</c:v>
                </c:pt>
                <c:pt idx="4">
                  <c:v>89.7</c:v>
                </c:pt>
                <c:pt idx="5">
                  <c:v>90.6</c:v>
                </c:pt>
                <c:pt idx="6">
                  <c:v>96.8</c:v>
                </c:pt>
                <c:pt idx="7">
                  <c:v>88.9</c:v>
                </c:pt>
                <c:pt idx="8">
                  <c:v>95.3</c:v>
                </c:pt>
                <c:pt idx="9">
                  <c:v>100</c:v>
                </c:pt>
                <c:pt idx="10">
                  <c:v>101.4</c:v>
                </c:pt>
              </c:numCache>
            </c:numRef>
          </c:val>
          <c:smooth val="0"/>
          <c:extLst>
            <c:ext xmlns:c16="http://schemas.microsoft.com/office/drawing/2014/chart" uri="{C3380CC4-5D6E-409C-BE32-E72D297353CC}">
              <c16:uniqueId val="{00000003-2C7C-4D84-8A69-68AE8CDA6BE8}"/>
            </c:ext>
          </c:extLst>
        </c:ser>
        <c:ser>
          <c:idx val="4"/>
          <c:order val="4"/>
          <c:tx>
            <c:strRef>
              <c:f>Sheet1!$A$35</c:f>
              <c:strCache>
                <c:ptCount val="1"/>
              </c:strCache>
            </c:strRef>
          </c:tx>
          <c:spPr>
            <a:ln w="28575" cap="rnd">
              <a:solidFill>
                <a:schemeClr val="tx1"/>
              </a:solidFill>
              <a:prstDash val="sysDash"/>
              <a:round/>
            </a:ln>
            <a:effectLst/>
          </c:spPr>
          <c:marker>
            <c:symbol val="none"/>
          </c:marker>
          <c:cat>
            <c:numRef>
              <c:f>Sheet1!$B$30:$L$30</c:f>
              <c:numCache>
                <c:formatCode>General</c:formatCode>
                <c:ptCount val="11"/>
                <c:pt idx="0">
                  <c:v>2013</c:v>
                </c:pt>
                <c:pt idx="1">
                  <c:v>2014</c:v>
                </c:pt>
                <c:pt idx="2">
                  <c:v>2015</c:v>
                </c:pt>
                <c:pt idx="3">
                  <c:v>2016</c:v>
                </c:pt>
                <c:pt idx="4">
                  <c:v>2017</c:v>
                </c:pt>
                <c:pt idx="5">
                  <c:v>2018</c:v>
                </c:pt>
                <c:pt idx="6">
                  <c:v>2019</c:v>
                </c:pt>
                <c:pt idx="7">
                  <c:v>2020</c:v>
                </c:pt>
                <c:pt idx="8">
                  <c:v>2021</c:v>
                </c:pt>
                <c:pt idx="9">
                  <c:v>2022</c:v>
                </c:pt>
                <c:pt idx="10">
                  <c:v>2023</c:v>
                </c:pt>
              </c:numCache>
            </c:numRef>
          </c:cat>
          <c:val>
            <c:numRef>
              <c:f>Sheet1!$B$35:$L$35</c:f>
              <c:numCache>
                <c:formatCode>General</c:formatCode>
                <c:ptCount val="11"/>
                <c:pt idx="0">
                  <c:v>100</c:v>
                </c:pt>
                <c:pt idx="1">
                  <c:v>100</c:v>
                </c:pt>
                <c:pt idx="2">
                  <c:v>100</c:v>
                </c:pt>
                <c:pt idx="3">
                  <c:v>100</c:v>
                </c:pt>
                <c:pt idx="4">
                  <c:v>100</c:v>
                </c:pt>
                <c:pt idx="5">
                  <c:v>100</c:v>
                </c:pt>
                <c:pt idx="6">
                  <c:v>100</c:v>
                </c:pt>
                <c:pt idx="7">
                  <c:v>100</c:v>
                </c:pt>
                <c:pt idx="8">
                  <c:v>100</c:v>
                </c:pt>
                <c:pt idx="9">
                  <c:v>100</c:v>
                </c:pt>
                <c:pt idx="10">
                  <c:v>100</c:v>
                </c:pt>
              </c:numCache>
            </c:numRef>
          </c:val>
          <c:smooth val="0"/>
          <c:extLst>
            <c:ext xmlns:c16="http://schemas.microsoft.com/office/drawing/2014/chart" uri="{C3380CC4-5D6E-409C-BE32-E72D297353CC}">
              <c16:uniqueId val="{00000004-2C7C-4D84-8A69-68AE8CDA6BE8}"/>
            </c:ext>
          </c:extLst>
        </c:ser>
        <c:dLbls>
          <c:showLegendKey val="0"/>
          <c:showVal val="0"/>
          <c:showCatName val="0"/>
          <c:showSerName val="0"/>
          <c:showPercent val="0"/>
          <c:showBubbleSize val="0"/>
        </c:dLbls>
        <c:smooth val="0"/>
        <c:axId val="38672688"/>
        <c:axId val="38673168"/>
      </c:lineChart>
      <c:catAx>
        <c:axId val="386726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Calibri" panose="020F0502020204030204" pitchFamily="34" charset="0"/>
                <a:ea typeface="+mn-ea"/>
                <a:cs typeface="Calibri" panose="020F0502020204030204" pitchFamily="34" charset="0"/>
              </a:defRPr>
            </a:pPr>
            <a:endParaRPr lang="en-US"/>
          </a:p>
        </c:txPr>
        <c:crossAx val="38673168"/>
        <c:crosses val="autoZero"/>
        <c:auto val="1"/>
        <c:lblAlgn val="ctr"/>
        <c:lblOffset val="100"/>
        <c:noMultiLvlLbl val="0"/>
      </c:catAx>
      <c:valAx>
        <c:axId val="38673168"/>
        <c:scaling>
          <c:orientation val="minMax"/>
          <c:min val="7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ysClr val="windowText" lastClr="000000"/>
                    </a:solidFill>
                    <a:latin typeface="Calibri" panose="020F0502020204030204" pitchFamily="34" charset="0"/>
                    <a:ea typeface="+mn-ea"/>
                    <a:cs typeface="Calibri" panose="020F0502020204030204" pitchFamily="34" charset="0"/>
                  </a:defRPr>
                </a:pPr>
                <a:r>
                  <a:rPr lang="en-US" dirty="0"/>
                  <a:t>Index (2022 = 100.0)</a:t>
                </a:r>
              </a:p>
            </c:rich>
          </c:tx>
          <c:overlay val="0"/>
          <c:spPr>
            <a:noFill/>
            <a:ln>
              <a:noFill/>
            </a:ln>
            <a:effectLst/>
          </c:spPr>
          <c:txPr>
            <a:bodyPr rot="-5400000" spcFirstLastPara="1" vertOverflow="ellipsis" vert="horz" wrap="square" anchor="ctr" anchorCtr="1"/>
            <a:lstStyle/>
            <a:p>
              <a:pPr>
                <a:defRPr sz="1000" b="0" i="0" u="none" strike="noStrike" kern="1200" baseline="0">
                  <a:solidFill>
                    <a:sysClr val="windowText" lastClr="000000"/>
                  </a:solidFill>
                  <a:latin typeface="Calibri" panose="020F0502020204030204" pitchFamily="34" charset="0"/>
                  <a:ea typeface="+mn-ea"/>
                  <a:cs typeface="Calibri" panose="020F0502020204030204" pitchFamily="34" charset="0"/>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Calibri" panose="020F0502020204030204" pitchFamily="34" charset="0"/>
                <a:ea typeface="+mn-ea"/>
                <a:cs typeface="Calibri" panose="020F0502020204030204" pitchFamily="34" charset="0"/>
              </a:defRPr>
            </a:pPr>
            <a:endParaRPr lang="en-US"/>
          </a:p>
        </c:txPr>
        <c:crossAx val="38672688"/>
        <c:crosses val="autoZero"/>
        <c:crossBetween val="between"/>
      </c:valAx>
      <c:spPr>
        <a:noFill/>
        <a:ln>
          <a:noFill/>
        </a:ln>
        <a:effectLst/>
      </c:spPr>
    </c:plotArea>
    <c:legend>
      <c:legendPos val="b"/>
      <c:legendEntry>
        <c:idx val="4"/>
        <c:delete val="1"/>
      </c:legendEntry>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Calibri" panose="020F0502020204030204" pitchFamily="34" charset="0"/>
              <a:ea typeface="+mn-ea"/>
              <a:cs typeface="Calibri" panose="020F050202020403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3175" cap="flat" cmpd="sng" algn="ctr">
      <a:solidFill>
        <a:schemeClr val="bg1">
          <a:lumMod val="50000"/>
        </a:schemeClr>
      </a:solidFill>
      <a:round/>
    </a:ln>
    <a:effectLst/>
  </c:spPr>
  <c:txPr>
    <a:bodyPr/>
    <a:lstStyle/>
    <a:p>
      <a:pPr>
        <a:defRPr>
          <a:solidFill>
            <a:sysClr val="windowText" lastClr="000000"/>
          </a:solidFill>
          <a:latin typeface="Calibri" panose="020F0502020204030204" pitchFamily="34" charset="0"/>
          <a:cs typeface="Calibri" panose="020F0502020204030204" pitchFamily="34" charset="0"/>
        </a:defRPr>
      </a:pPr>
      <a:endParaRPr lang="en-US"/>
    </a:p>
  </c:txPr>
  <c:externalData r:id="rId4">
    <c:autoUpdate val="0"/>
  </c:externalData>
  <c:userShapes r:id="rId5"/>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ysClr val="windowText" lastClr="000000"/>
                </a:solidFill>
                <a:latin typeface="Calibri" panose="020F0502020204030204" pitchFamily="34" charset="0"/>
                <a:ea typeface="+mn-ea"/>
                <a:cs typeface="Calibri" panose="020F0502020204030204" pitchFamily="34" charset="0"/>
              </a:defRPr>
            </a:pPr>
            <a:r>
              <a:rPr lang="en-GB" b="1" dirty="0"/>
              <a:t>Share of GVA by Sector</a:t>
            </a:r>
            <a:r>
              <a:rPr lang="en-GB" b="1" baseline="0" dirty="0"/>
              <a:t> 2023</a:t>
            </a:r>
          </a:p>
        </c:rich>
      </c:tx>
      <c:overlay val="0"/>
      <c:spPr>
        <a:noFill/>
        <a:ln>
          <a:noFill/>
        </a:ln>
        <a:effectLst/>
      </c:spPr>
      <c:txPr>
        <a:bodyPr rot="0" spcFirstLastPara="1" vertOverflow="ellipsis" vert="horz" wrap="square" anchor="ctr" anchorCtr="1"/>
        <a:lstStyle/>
        <a:p>
          <a:pPr>
            <a:defRPr sz="1400" b="1" i="0" u="none" strike="noStrike" kern="1200" spc="0" baseline="0">
              <a:solidFill>
                <a:sysClr val="windowText" lastClr="000000"/>
              </a:solidFill>
              <a:latin typeface="Calibri" panose="020F0502020204030204" pitchFamily="34" charset="0"/>
              <a:ea typeface="+mn-ea"/>
              <a:cs typeface="Calibri" panose="020F0502020204030204" pitchFamily="34" charset="0"/>
            </a:defRPr>
          </a:pPr>
          <a:endParaRPr lang="en-US"/>
        </a:p>
      </c:txPr>
    </c:title>
    <c:autoTitleDeleted val="0"/>
    <c:plotArea>
      <c:layout/>
      <c:barChart>
        <c:barDir val="bar"/>
        <c:grouping val="clustered"/>
        <c:varyColors val="0"/>
        <c:ser>
          <c:idx val="0"/>
          <c:order val="0"/>
          <c:tx>
            <c:strRef>
              <c:f>Sheet2!$H$4</c:f>
              <c:strCache>
                <c:ptCount val="1"/>
                <c:pt idx="0">
                  <c:v>UK</c:v>
                </c:pt>
              </c:strCache>
            </c:strRef>
          </c:tx>
          <c:spPr>
            <a:solidFill>
              <a:schemeClr val="accent1"/>
            </a:solidFill>
            <a:ln>
              <a:noFill/>
            </a:ln>
            <a:effectLst/>
          </c:spPr>
          <c:invertIfNegative val="0"/>
          <c:cat>
            <c:strRef>
              <c:f>Sheet2!$G$6:$G$23</c:f>
              <c:strCache>
                <c:ptCount val="18"/>
                <c:pt idx="0">
                  <c:v>Agric, forestry, fishing; mining &amp; quarrying</c:v>
                </c:pt>
                <c:pt idx="1">
                  <c:v>Manufacturing</c:v>
                </c:pt>
                <c:pt idx="2">
                  <c:v>Electricity, gas, water, waste</c:v>
                </c:pt>
                <c:pt idx="3">
                  <c:v>Construction</c:v>
                </c:pt>
                <c:pt idx="4">
                  <c:v>Wholesale &amp; retail</c:v>
                </c:pt>
                <c:pt idx="5">
                  <c:v>Transport &amp; storage</c:v>
                </c:pt>
                <c:pt idx="6">
                  <c:v>Accomm &amp; food services</c:v>
                </c:pt>
                <c:pt idx="7">
                  <c:v>Info &amp; comms</c:v>
                </c:pt>
                <c:pt idx="8">
                  <c:v>Finance &amp; insurance</c:v>
                </c:pt>
                <c:pt idx="9">
                  <c:v>Real estate</c:v>
                </c:pt>
                <c:pt idx="10">
                  <c:v>Professional, scientific &amp; technical</c:v>
                </c:pt>
                <c:pt idx="11">
                  <c:v>Admin &amp; support services</c:v>
                </c:pt>
                <c:pt idx="12">
                  <c:v>Public administration</c:v>
                </c:pt>
                <c:pt idx="13">
                  <c:v>Education</c:v>
                </c:pt>
                <c:pt idx="14">
                  <c:v>Health &amp; social work</c:v>
                </c:pt>
                <c:pt idx="15">
                  <c:v>Arts, ent &amp; recreation</c:v>
                </c:pt>
                <c:pt idx="16">
                  <c:v>Other services</c:v>
                </c:pt>
                <c:pt idx="17">
                  <c:v>Activities of h'holds </c:v>
                </c:pt>
              </c:strCache>
            </c:strRef>
          </c:cat>
          <c:val>
            <c:numRef>
              <c:f>Sheet2!$H$6:$H$23</c:f>
              <c:numCache>
                <c:formatCode>0.0%</c:formatCode>
                <c:ptCount val="18"/>
                <c:pt idx="0">
                  <c:v>8.2796344243177087E-3</c:v>
                </c:pt>
                <c:pt idx="1">
                  <c:v>9.2463585587783795E-2</c:v>
                </c:pt>
                <c:pt idx="2">
                  <c:v>2.6169001321471718E-2</c:v>
                </c:pt>
                <c:pt idx="3">
                  <c:v>6.3317267819226614E-2</c:v>
                </c:pt>
                <c:pt idx="4">
                  <c:v>0.10019483184200506</c:v>
                </c:pt>
                <c:pt idx="5">
                  <c:v>3.4462602186076524E-2</c:v>
                </c:pt>
                <c:pt idx="6">
                  <c:v>2.8583552380518129E-2</c:v>
                </c:pt>
                <c:pt idx="7">
                  <c:v>5.980594041998729E-2</c:v>
                </c:pt>
                <c:pt idx="8">
                  <c:v>8.8992103621128263E-2</c:v>
                </c:pt>
                <c:pt idx="9">
                  <c:v>0.13232462772248027</c:v>
                </c:pt>
                <c:pt idx="10">
                  <c:v>8.4041000539351068E-2</c:v>
                </c:pt>
                <c:pt idx="11">
                  <c:v>5.3359606672179302E-2</c:v>
                </c:pt>
                <c:pt idx="12">
                  <c:v>5.0482930750692059E-2</c:v>
                </c:pt>
                <c:pt idx="13">
                  <c:v>6.2565133932000694E-2</c:v>
                </c:pt>
                <c:pt idx="14">
                  <c:v>8.3762082511264546E-2</c:v>
                </c:pt>
                <c:pt idx="15">
                  <c:v>1.3924540966239417E-2</c:v>
                </c:pt>
                <c:pt idx="16">
                  <c:v>1.6376883569592101E-2</c:v>
                </c:pt>
                <c:pt idx="17">
                  <c:v>8.9467373368545193E-4</c:v>
                </c:pt>
              </c:numCache>
            </c:numRef>
          </c:val>
          <c:extLst>
            <c:ext xmlns:c16="http://schemas.microsoft.com/office/drawing/2014/chart" uri="{C3380CC4-5D6E-409C-BE32-E72D297353CC}">
              <c16:uniqueId val="{00000000-74EC-4CFD-B93B-97A6709C29C5}"/>
            </c:ext>
          </c:extLst>
        </c:ser>
        <c:ser>
          <c:idx val="1"/>
          <c:order val="1"/>
          <c:tx>
            <c:strRef>
              <c:f>Sheet2!$I$4</c:f>
              <c:strCache>
                <c:ptCount val="1"/>
                <c:pt idx="0">
                  <c:v>Cumbria</c:v>
                </c:pt>
              </c:strCache>
            </c:strRef>
          </c:tx>
          <c:spPr>
            <a:solidFill>
              <a:schemeClr val="accent2"/>
            </a:solidFill>
            <a:ln>
              <a:noFill/>
            </a:ln>
            <a:effectLst/>
          </c:spPr>
          <c:invertIfNegative val="0"/>
          <c:cat>
            <c:strRef>
              <c:f>Sheet2!$G$6:$G$23</c:f>
              <c:strCache>
                <c:ptCount val="18"/>
                <c:pt idx="0">
                  <c:v>Agric, forestry, fishing; mining &amp; quarrying</c:v>
                </c:pt>
                <c:pt idx="1">
                  <c:v>Manufacturing</c:v>
                </c:pt>
                <c:pt idx="2">
                  <c:v>Electricity, gas, water, waste</c:v>
                </c:pt>
                <c:pt idx="3">
                  <c:v>Construction</c:v>
                </c:pt>
                <c:pt idx="4">
                  <c:v>Wholesale &amp; retail</c:v>
                </c:pt>
                <c:pt idx="5">
                  <c:v>Transport &amp; storage</c:v>
                </c:pt>
                <c:pt idx="6">
                  <c:v>Accomm &amp; food services</c:v>
                </c:pt>
                <c:pt idx="7">
                  <c:v>Info &amp; comms</c:v>
                </c:pt>
                <c:pt idx="8">
                  <c:v>Finance &amp; insurance</c:v>
                </c:pt>
                <c:pt idx="9">
                  <c:v>Real estate</c:v>
                </c:pt>
                <c:pt idx="10">
                  <c:v>Professional, scientific &amp; technical</c:v>
                </c:pt>
                <c:pt idx="11">
                  <c:v>Admin &amp; support services</c:v>
                </c:pt>
                <c:pt idx="12">
                  <c:v>Public administration</c:v>
                </c:pt>
                <c:pt idx="13">
                  <c:v>Education</c:v>
                </c:pt>
                <c:pt idx="14">
                  <c:v>Health &amp; social work</c:v>
                </c:pt>
                <c:pt idx="15">
                  <c:v>Arts, ent &amp; recreation</c:v>
                </c:pt>
                <c:pt idx="16">
                  <c:v>Other services</c:v>
                </c:pt>
                <c:pt idx="17">
                  <c:v>Activities of h'holds </c:v>
                </c:pt>
              </c:strCache>
            </c:strRef>
          </c:cat>
          <c:val>
            <c:numRef>
              <c:f>Sheet2!$I$6:$I$23</c:f>
              <c:numCache>
                <c:formatCode>0.0%</c:formatCode>
                <c:ptCount val="18"/>
                <c:pt idx="0">
                  <c:v>2.7097031281131698E-2</c:v>
                </c:pt>
                <c:pt idx="1">
                  <c:v>0.21790529321910074</c:v>
                </c:pt>
                <c:pt idx="2">
                  <c:v>4.1575347014677556E-2</c:v>
                </c:pt>
                <c:pt idx="3">
                  <c:v>6.2628677691439191E-2</c:v>
                </c:pt>
                <c:pt idx="4">
                  <c:v>0.1017466958889553</c:v>
                </c:pt>
                <c:pt idx="5">
                  <c:v>3.7988975227468955E-2</c:v>
                </c:pt>
                <c:pt idx="6">
                  <c:v>5.8643820150096303E-2</c:v>
                </c:pt>
                <c:pt idx="7">
                  <c:v>1.248588696287441E-2</c:v>
                </c:pt>
                <c:pt idx="8">
                  <c:v>1.813110181311018E-2</c:v>
                </c:pt>
                <c:pt idx="9">
                  <c:v>0.13880587102344424</c:v>
                </c:pt>
                <c:pt idx="10">
                  <c:v>4.5294547386597599E-2</c:v>
                </c:pt>
                <c:pt idx="11">
                  <c:v>3.0085674437138873E-2</c:v>
                </c:pt>
                <c:pt idx="12">
                  <c:v>4.5228133094241882E-2</c:v>
                </c:pt>
                <c:pt idx="13">
                  <c:v>4.7552633326691907E-2</c:v>
                </c:pt>
                <c:pt idx="14">
                  <c:v>8.979212326492661E-2</c:v>
                </c:pt>
                <c:pt idx="15">
                  <c:v>1.0094972438068672E-2</c:v>
                </c:pt>
                <c:pt idx="16">
                  <c:v>1.3548515640565849E-2</c:v>
                </c:pt>
                <c:pt idx="17">
                  <c:v>1.261871554758584E-3</c:v>
                </c:pt>
              </c:numCache>
            </c:numRef>
          </c:val>
          <c:extLst>
            <c:ext xmlns:c16="http://schemas.microsoft.com/office/drawing/2014/chart" uri="{C3380CC4-5D6E-409C-BE32-E72D297353CC}">
              <c16:uniqueId val="{00000001-74EC-4CFD-B93B-97A6709C29C5}"/>
            </c:ext>
          </c:extLst>
        </c:ser>
        <c:dLbls>
          <c:showLegendKey val="0"/>
          <c:showVal val="0"/>
          <c:showCatName val="0"/>
          <c:showSerName val="0"/>
          <c:showPercent val="0"/>
          <c:showBubbleSize val="0"/>
        </c:dLbls>
        <c:gapWidth val="219"/>
        <c:axId val="38684208"/>
        <c:axId val="38686128"/>
      </c:barChart>
      <c:catAx>
        <c:axId val="3868420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Calibri" panose="020F0502020204030204" pitchFamily="34" charset="0"/>
                <a:ea typeface="+mn-ea"/>
                <a:cs typeface="Calibri" panose="020F0502020204030204" pitchFamily="34" charset="0"/>
              </a:defRPr>
            </a:pPr>
            <a:endParaRPr lang="en-US"/>
          </a:p>
        </c:txPr>
        <c:crossAx val="38686128"/>
        <c:crosses val="autoZero"/>
        <c:auto val="1"/>
        <c:lblAlgn val="ctr"/>
        <c:lblOffset val="100"/>
        <c:noMultiLvlLbl val="0"/>
      </c:catAx>
      <c:valAx>
        <c:axId val="38686128"/>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ysClr val="windowText" lastClr="000000"/>
                </a:solidFill>
                <a:latin typeface="Calibri" panose="020F0502020204030204" pitchFamily="34" charset="0"/>
                <a:ea typeface="+mn-ea"/>
                <a:cs typeface="Calibri" panose="020F0502020204030204" pitchFamily="34" charset="0"/>
              </a:defRPr>
            </a:pPr>
            <a:endParaRPr lang="en-US"/>
          </a:p>
        </c:txPr>
        <c:crossAx val="38684208"/>
        <c:crosses val="max"/>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Calibri" panose="020F0502020204030204" pitchFamily="34" charset="0"/>
              <a:ea typeface="+mn-ea"/>
              <a:cs typeface="Calibri" panose="020F050202020403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3175" cap="flat" cmpd="sng" algn="ctr">
      <a:solidFill>
        <a:schemeClr val="bg1">
          <a:lumMod val="50000"/>
        </a:schemeClr>
      </a:solidFill>
      <a:round/>
    </a:ln>
    <a:effectLst/>
  </c:spPr>
  <c:txPr>
    <a:bodyPr/>
    <a:lstStyle/>
    <a:p>
      <a:pPr>
        <a:defRPr>
          <a:solidFill>
            <a:sysClr val="windowText" lastClr="000000"/>
          </a:solidFill>
          <a:latin typeface="Calibri" panose="020F0502020204030204" pitchFamily="34" charset="0"/>
          <a:cs typeface="Calibri" panose="020F0502020204030204" pitchFamily="34" charset="0"/>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ysClr val="windowText" lastClr="000000"/>
                </a:solidFill>
                <a:latin typeface="Calibri" panose="020F0502020204030204" pitchFamily="34" charset="0"/>
                <a:ea typeface="+mn-ea"/>
                <a:cs typeface="Calibri" panose="020F0502020204030204" pitchFamily="34" charset="0"/>
              </a:defRPr>
            </a:pPr>
            <a:r>
              <a:rPr lang="en-GB" b="1" dirty="0"/>
              <a:t>Share of GVA indexed on UK</a:t>
            </a:r>
          </a:p>
        </c:rich>
      </c:tx>
      <c:overlay val="0"/>
      <c:spPr>
        <a:noFill/>
        <a:ln>
          <a:noFill/>
        </a:ln>
        <a:effectLst/>
      </c:spPr>
      <c:txPr>
        <a:bodyPr rot="0" spcFirstLastPara="1" vertOverflow="ellipsis" vert="horz" wrap="square" anchor="ctr" anchorCtr="1"/>
        <a:lstStyle/>
        <a:p>
          <a:pPr>
            <a:defRPr sz="1400" b="1" i="0" u="none" strike="noStrike" kern="1200" spc="0" baseline="0">
              <a:solidFill>
                <a:sysClr val="windowText" lastClr="000000"/>
              </a:solidFill>
              <a:latin typeface="Calibri" panose="020F0502020204030204" pitchFamily="34" charset="0"/>
              <a:ea typeface="+mn-ea"/>
              <a:cs typeface="Calibri" panose="020F0502020204030204" pitchFamily="34" charset="0"/>
            </a:defRPr>
          </a:pPr>
          <a:endParaRPr lang="en-US"/>
        </a:p>
      </c:txPr>
    </c:title>
    <c:autoTitleDeleted val="0"/>
    <c:plotArea>
      <c:layout/>
      <c:barChart>
        <c:barDir val="col"/>
        <c:grouping val="clustered"/>
        <c:varyColors val="0"/>
        <c:ser>
          <c:idx val="0"/>
          <c:order val="0"/>
          <c:tx>
            <c:strRef>
              <c:f>Sheet2!$N$4</c:f>
              <c:strCache>
                <c:ptCount val="1"/>
                <c:pt idx="0">
                  <c:v>Cumbria indexed on UK</c:v>
                </c:pt>
              </c:strCache>
            </c:strRef>
          </c:tx>
          <c:spPr>
            <a:solidFill>
              <a:schemeClr val="accent1"/>
            </a:solidFill>
            <a:ln>
              <a:noFill/>
            </a:ln>
            <a:effectLst/>
          </c:spPr>
          <c:invertIfNegative val="0"/>
          <c:cat>
            <c:strRef>
              <c:f>Sheet2!$M$6:$M$23</c:f>
              <c:strCache>
                <c:ptCount val="18"/>
                <c:pt idx="0">
                  <c:v>Agric, forestry, quarrying</c:v>
                </c:pt>
                <c:pt idx="1">
                  <c:v>Manufacturing</c:v>
                </c:pt>
                <c:pt idx="2">
                  <c:v>Electricity, gas, water, waste</c:v>
                </c:pt>
                <c:pt idx="3">
                  <c:v>Construction</c:v>
                </c:pt>
                <c:pt idx="4">
                  <c:v>Wholesale &amp; retail</c:v>
                </c:pt>
                <c:pt idx="5">
                  <c:v>Transport &amp; storage</c:v>
                </c:pt>
                <c:pt idx="6">
                  <c:v>Accomm &amp; food services</c:v>
                </c:pt>
                <c:pt idx="7">
                  <c:v>Info &amp; comms</c:v>
                </c:pt>
                <c:pt idx="8">
                  <c:v>Finance &amp; insurance</c:v>
                </c:pt>
                <c:pt idx="9">
                  <c:v>Real estate</c:v>
                </c:pt>
                <c:pt idx="10">
                  <c:v>Professional, scientific &amp; technical</c:v>
                </c:pt>
                <c:pt idx="11">
                  <c:v>Admin &amp; support services</c:v>
                </c:pt>
                <c:pt idx="12">
                  <c:v>Public administration</c:v>
                </c:pt>
                <c:pt idx="13">
                  <c:v>Education</c:v>
                </c:pt>
                <c:pt idx="14">
                  <c:v>Health &amp; social work</c:v>
                </c:pt>
                <c:pt idx="15">
                  <c:v>Arts, ent &amp; recreation</c:v>
                </c:pt>
                <c:pt idx="16">
                  <c:v>Other services</c:v>
                </c:pt>
                <c:pt idx="17">
                  <c:v>Activities of h'holds </c:v>
                </c:pt>
              </c:strCache>
            </c:strRef>
          </c:cat>
          <c:val>
            <c:numRef>
              <c:f>Sheet2!$N$6:$N$23</c:f>
              <c:numCache>
                <c:formatCode>0.00</c:formatCode>
                <c:ptCount val="18"/>
                <c:pt idx="0">
                  <c:v>3.2727328155390936</c:v>
                </c:pt>
                <c:pt idx="1">
                  <c:v>2.3566606446623695</c:v>
                </c:pt>
                <c:pt idx="2">
                  <c:v>1.5887250149116277</c:v>
                </c:pt>
                <c:pt idx="3">
                  <c:v>0.98912476562075646</c:v>
                </c:pt>
                <c:pt idx="4">
                  <c:v>1.0154884640097739</c:v>
                </c:pt>
                <c:pt idx="5">
                  <c:v>1.1023246306924885</c:v>
                </c:pt>
                <c:pt idx="6">
                  <c:v>2.0516631162355643</c:v>
                </c:pt>
                <c:pt idx="7">
                  <c:v>0.2087733572148896</c:v>
                </c:pt>
                <c:pt idx="8">
                  <c:v>0.20373832143917928</c:v>
                </c:pt>
                <c:pt idx="9">
                  <c:v>1.0489798717934566</c:v>
                </c:pt>
                <c:pt idx="10">
                  <c:v>0.53895773605633168</c:v>
                </c:pt>
                <c:pt idx="11">
                  <c:v>0.5638286395545149</c:v>
                </c:pt>
                <c:pt idx="12">
                  <c:v>0.89590941773169264</c:v>
                </c:pt>
                <c:pt idx="13">
                  <c:v>0.76005005245213386</c:v>
                </c:pt>
                <c:pt idx="14">
                  <c:v>1.0719901006860846</c:v>
                </c:pt>
                <c:pt idx="15">
                  <c:v>0.72497703605054697</c:v>
                </c:pt>
                <c:pt idx="16">
                  <c:v>0.82729510672727469</c:v>
                </c:pt>
                <c:pt idx="17">
                  <c:v>1.4104265133173464</c:v>
                </c:pt>
              </c:numCache>
            </c:numRef>
          </c:val>
          <c:extLst>
            <c:ext xmlns:c16="http://schemas.microsoft.com/office/drawing/2014/chart" uri="{C3380CC4-5D6E-409C-BE32-E72D297353CC}">
              <c16:uniqueId val="{00000000-4BD0-422D-B121-23D931D17F95}"/>
            </c:ext>
          </c:extLst>
        </c:ser>
        <c:dLbls>
          <c:showLegendKey val="0"/>
          <c:showVal val="0"/>
          <c:showCatName val="0"/>
          <c:showSerName val="0"/>
          <c:showPercent val="0"/>
          <c:showBubbleSize val="0"/>
        </c:dLbls>
        <c:gapWidth val="40"/>
        <c:overlap val="-27"/>
        <c:axId val="1786445760"/>
        <c:axId val="1786446240"/>
      </c:barChart>
      <c:lineChart>
        <c:grouping val="standard"/>
        <c:varyColors val="0"/>
        <c:ser>
          <c:idx val="1"/>
          <c:order val="1"/>
          <c:tx>
            <c:strRef>
              <c:f>Sheet2!$O$4</c:f>
              <c:strCache>
                <c:ptCount val="1"/>
              </c:strCache>
            </c:strRef>
          </c:tx>
          <c:spPr>
            <a:ln w="28575" cap="rnd">
              <a:solidFill>
                <a:sysClr val="windowText" lastClr="000000"/>
              </a:solidFill>
              <a:prstDash val="sysDash"/>
              <a:round/>
            </a:ln>
            <a:effectLst/>
          </c:spPr>
          <c:marker>
            <c:symbol val="none"/>
          </c:marker>
          <c:cat>
            <c:strRef>
              <c:f>Sheet2!$M$6:$M$23</c:f>
              <c:strCache>
                <c:ptCount val="18"/>
                <c:pt idx="0">
                  <c:v>Agric, forestry, quarrying</c:v>
                </c:pt>
                <c:pt idx="1">
                  <c:v>Manufacturing</c:v>
                </c:pt>
                <c:pt idx="2">
                  <c:v>Electricity, gas, water, waste</c:v>
                </c:pt>
                <c:pt idx="3">
                  <c:v>Construction</c:v>
                </c:pt>
                <c:pt idx="4">
                  <c:v>Wholesale &amp; retail</c:v>
                </c:pt>
                <c:pt idx="5">
                  <c:v>Transport &amp; storage</c:v>
                </c:pt>
                <c:pt idx="6">
                  <c:v>Accomm &amp; food services</c:v>
                </c:pt>
                <c:pt idx="7">
                  <c:v>Info &amp; comms</c:v>
                </c:pt>
                <c:pt idx="8">
                  <c:v>Finance &amp; insurance</c:v>
                </c:pt>
                <c:pt idx="9">
                  <c:v>Real estate</c:v>
                </c:pt>
                <c:pt idx="10">
                  <c:v>Professional, scientific &amp; technical</c:v>
                </c:pt>
                <c:pt idx="11">
                  <c:v>Admin &amp; support services</c:v>
                </c:pt>
                <c:pt idx="12">
                  <c:v>Public administration</c:v>
                </c:pt>
                <c:pt idx="13">
                  <c:v>Education</c:v>
                </c:pt>
                <c:pt idx="14">
                  <c:v>Health &amp; social work</c:v>
                </c:pt>
                <c:pt idx="15">
                  <c:v>Arts, ent &amp; recreation</c:v>
                </c:pt>
                <c:pt idx="16">
                  <c:v>Other services</c:v>
                </c:pt>
                <c:pt idx="17">
                  <c:v>Activities of h'holds </c:v>
                </c:pt>
              </c:strCache>
            </c:strRef>
          </c:cat>
          <c:val>
            <c:numRef>
              <c:f>Sheet2!$O$6:$O$23</c:f>
              <c:numCache>
                <c:formatCode>General</c:formatCode>
                <c:ptCount val="18"/>
                <c:pt idx="0">
                  <c:v>1</c:v>
                </c:pt>
                <c:pt idx="1">
                  <c:v>1</c:v>
                </c:pt>
                <c:pt idx="2">
                  <c:v>1</c:v>
                </c:pt>
                <c:pt idx="3">
                  <c:v>1</c:v>
                </c:pt>
                <c:pt idx="4">
                  <c:v>1</c:v>
                </c:pt>
                <c:pt idx="5">
                  <c:v>1</c:v>
                </c:pt>
                <c:pt idx="6">
                  <c:v>1</c:v>
                </c:pt>
                <c:pt idx="7">
                  <c:v>1</c:v>
                </c:pt>
                <c:pt idx="8">
                  <c:v>1</c:v>
                </c:pt>
                <c:pt idx="9">
                  <c:v>1</c:v>
                </c:pt>
                <c:pt idx="10">
                  <c:v>1</c:v>
                </c:pt>
                <c:pt idx="11">
                  <c:v>1</c:v>
                </c:pt>
                <c:pt idx="12">
                  <c:v>1</c:v>
                </c:pt>
                <c:pt idx="13">
                  <c:v>1</c:v>
                </c:pt>
                <c:pt idx="14">
                  <c:v>1</c:v>
                </c:pt>
                <c:pt idx="15">
                  <c:v>1</c:v>
                </c:pt>
                <c:pt idx="16">
                  <c:v>1</c:v>
                </c:pt>
                <c:pt idx="17">
                  <c:v>1</c:v>
                </c:pt>
              </c:numCache>
            </c:numRef>
          </c:val>
          <c:smooth val="0"/>
          <c:extLst>
            <c:ext xmlns:c16="http://schemas.microsoft.com/office/drawing/2014/chart" uri="{C3380CC4-5D6E-409C-BE32-E72D297353CC}">
              <c16:uniqueId val="{00000001-4BD0-422D-B121-23D931D17F95}"/>
            </c:ext>
          </c:extLst>
        </c:ser>
        <c:dLbls>
          <c:showLegendKey val="0"/>
          <c:showVal val="0"/>
          <c:showCatName val="0"/>
          <c:showSerName val="0"/>
          <c:showPercent val="0"/>
          <c:showBubbleSize val="0"/>
        </c:dLbls>
        <c:marker val="1"/>
        <c:smooth val="0"/>
        <c:axId val="1786445760"/>
        <c:axId val="1786446240"/>
      </c:lineChart>
      <c:catAx>
        <c:axId val="17864457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Calibri" panose="020F0502020204030204" pitchFamily="34" charset="0"/>
                <a:ea typeface="+mn-ea"/>
                <a:cs typeface="Calibri" panose="020F0502020204030204" pitchFamily="34" charset="0"/>
              </a:defRPr>
            </a:pPr>
            <a:endParaRPr lang="en-US"/>
          </a:p>
        </c:txPr>
        <c:crossAx val="1786446240"/>
        <c:crosses val="autoZero"/>
        <c:auto val="1"/>
        <c:lblAlgn val="ctr"/>
        <c:lblOffset val="100"/>
        <c:noMultiLvlLbl val="0"/>
      </c:catAx>
      <c:valAx>
        <c:axId val="178644624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ysClr val="windowText" lastClr="000000"/>
                    </a:solidFill>
                    <a:latin typeface="Calibri" panose="020F0502020204030204" pitchFamily="34" charset="0"/>
                    <a:ea typeface="+mn-ea"/>
                    <a:cs typeface="Calibri" panose="020F0502020204030204" pitchFamily="34" charset="0"/>
                  </a:defRPr>
                </a:pPr>
                <a:r>
                  <a:rPr lang="en-US" dirty="0"/>
                  <a:t> (Location</a:t>
                </a:r>
                <a:r>
                  <a:rPr lang="en-US" baseline="0" dirty="0"/>
                  <a:t> quotient </a:t>
                </a:r>
                <a:r>
                  <a:rPr lang="en-US" dirty="0"/>
                  <a:t>UK = 1.00)</a:t>
                </a:r>
              </a:p>
            </c:rich>
          </c:tx>
          <c:overlay val="0"/>
          <c:spPr>
            <a:noFill/>
            <a:ln>
              <a:noFill/>
            </a:ln>
            <a:effectLst/>
          </c:spPr>
          <c:txPr>
            <a:bodyPr rot="-5400000" spcFirstLastPara="1" vertOverflow="ellipsis" vert="horz" wrap="square" anchor="ctr" anchorCtr="1"/>
            <a:lstStyle/>
            <a:p>
              <a:pPr>
                <a:defRPr sz="1000" b="0" i="0" u="none" strike="noStrike" kern="1200" baseline="0">
                  <a:solidFill>
                    <a:sysClr val="windowText" lastClr="000000"/>
                  </a:solidFill>
                  <a:latin typeface="Calibri" panose="020F0502020204030204" pitchFamily="34" charset="0"/>
                  <a:ea typeface="+mn-ea"/>
                  <a:cs typeface="Calibri" panose="020F0502020204030204" pitchFamily="34" charset="0"/>
                </a:defRPr>
              </a:pPr>
              <a:endParaRPr lang="en-US"/>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Calibri" panose="020F0502020204030204" pitchFamily="34" charset="0"/>
                <a:ea typeface="+mn-ea"/>
                <a:cs typeface="Calibri" panose="020F0502020204030204" pitchFamily="34" charset="0"/>
              </a:defRPr>
            </a:pPr>
            <a:endParaRPr lang="en-US"/>
          </a:p>
        </c:txPr>
        <c:crossAx val="178644576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3175" cap="flat" cmpd="sng" algn="ctr">
      <a:solidFill>
        <a:schemeClr val="bg1">
          <a:lumMod val="50000"/>
        </a:schemeClr>
      </a:solidFill>
      <a:round/>
    </a:ln>
    <a:effectLst/>
  </c:spPr>
  <c:txPr>
    <a:bodyPr/>
    <a:lstStyle/>
    <a:p>
      <a:pPr>
        <a:defRPr>
          <a:solidFill>
            <a:sysClr val="windowText" lastClr="000000"/>
          </a:solidFill>
          <a:latin typeface="Calibri" panose="020F0502020204030204" pitchFamily="34" charset="0"/>
          <a:cs typeface="Calibri" panose="020F0502020204030204" pitchFamily="34" charset="0"/>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ysClr val="windowText" lastClr="000000"/>
                </a:solidFill>
                <a:latin typeface="+mn-lt"/>
                <a:ea typeface="+mn-ea"/>
                <a:cs typeface="+mn-cs"/>
              </a:defRPr>
            </a:pPr>
            <a:r>
              <a:rPr lang="en-GB" b="1" dirty="0"/>
              <a:t>Monthly small business start-ups (count)</a:t>
            </a:r>
          </a:p>
        </c:rich>
      </c:tx>
      <c:overlay val="0"/>
      <c:spPr>
        <a:noFill/>
        <a:ln>
          <a:noFill/>
        </a:ln>
        <a:effectLst/>
      </c:spPr>
      <c:txPr>
        <a:bodyPr rot="0" spcFirstLastPara="1" vertOverflow="ellipsis" vert="horz" wrap="square" anchor="ctr" anchorCtr="1"/>
        <a:lstStyle/>
        <a:p>
          <a:pPr>
            <a:defRPr sz="1400" b="1" i="0" u="none" strike="noStrike" kern="1200" spc="0" baseline="0">
              <a:solidFill>
                <a:sysClr val="windowText" lastClr="000000"/>
              </a:solidFill>
              <a:latin typeface="+mn-lt"/>
              <a:ea typeface="+mn-ea"/>
              <a:cs typeface="+mn-cs"/>
            </a:defRPr>
          </a:pPr>
          <a:endParaRPr lang="en-US"/>
        </a:p>
      </c:txPr>
    </c:title>
    <c:autoTitleDeleted val="0"/>
    <c:plotArea>
      <c:layout/>
      <c:barChart>
        <c:barDir val="col"/>
        <c:grouping val="stacked"/>
        <c:varyColors val="0"/>
        <c:ser>
          <c:idx val="1"/>
          <c:order val="1"/>
          <c:tx>
            <c:strRef>
              <c:f>Area!$C$2</c:f>
              <c:strCache>
                <c:ptCount val="1"/>
                <c:pt idx="0">
                  <c:v>Cumberland</c:v>
                </c:pt>
              </c:strCache>
            </c:strRef>
          </c:tx>
          <c:spPr>
            <a:solidFill>
              <a:srgbClr val="00A04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Area!$A$5:$A$17</c:f>
              <c:numCache>
                <c:formatCode>mmm\-yy</c:formatCode>
                <c:ptCount val="13"/>
                <c:pt idx="0">
                  <c:v>45323</c:v>
                </c:pt>
                <c:pt idx="1">
                  <c:v>45352</c:v>
                </c:pt>
                <c:pt idx="2">
                  <c:v>45383</c:v>
                </c:pt>
                <c:pt idx="3">
                  <c:v>45413</c:v>
                </c:pt>
                <c:pt idx="4">
                  <c:v>45444</c:v>
                </c:pt>
                <c:pt idx="5">
                  <c:v>45474</c:v>
                </c:pt>
                <c:pt idx="6">
                  <c:v>45505</c:v>
                </c:pt>
                <c:pt idx="7">
                  <c:v>45536</c:v>
                </c:pt>
                <c:pt idx="8">
                  <c:v>45566</c:v>
                </c:pt>
                <c:pt idx="9">
                  <c:v>45597</c:v>
                </c:pt>
                <c:pt idx="10">
                  <c:v>45627</c:v>
                </c:pt>
                <c:pt idx="11">
                  <c:v>45658</c:v>
                </c:pt>
                <c:pt idx="12">
                  <c:v>45689</c:v>
                </c:pt>
              </c:numCache>
            </c:numRef>
          </c:cat>
          <c:val>
            <c:numRef>
              <c:f>Area!$C$5:$C$17</c:f>
              <c:numCache>
                <c:formatCode>General</c:formatCode>
                <c:ptCount val="13"/>
                <c:pt idx="0">
                  <c:v>95</c:v>
                </c:pt>
                <c:pt idx="1">
                  <c:v>78</c:v>
                </c:pt>
                <c:pt idx="2">
                  <c:v>114</c:v>
                </c:pt>
                <c:pt idx="3">
                  <c:v>96</c:v>
                </c:pt>
                <c:pt idx="4">
                  <c:v>83</c:v>
                </c:pt>
                <c:pt idx="5">
                  <c:v>83</c:v>
                </c:pt>
                <c:pt idx="6">
                  <c:v>79</c:v>
                </c:pt>
                <c:pt idx="7">
                  <c:v>78</c:v>
                </c:pt>
                <c:pt idx="8">
                  <c:v>84</c:v>
                </c:pt>
                <c:pt idx="9">
                  <c:v>77</c:v>
                </c:pt>
                <c:pt idx="10">
                  <c:v>44</c:v>
                </c:pt>
                <c:pt idx="11">
                  <c:v>73</c:v>
                </c:pt>
                <c:pt idx="12">
                  <c:v>74</c:v>
                </c:pt>
              </c:numCache>
            </c:numRef>
          </c:val>
          <c:extLst>
            <c:ext xmlns:c16="http://schemas.microsoft.com/office/drawing/2014/chart" uri="{C3380CC4-5D6E-409C-BE32-E72D297353CC}">
              <c16:uniqueId val="{00000000-739C-47A4-B533-5E32C9C5EA0B}"/>
            </c:ext>
          </c:extLst>
        </c:ser>
        <c:ser>
          <c:idx val="5"/>
          <c:order val="5"/>
          <c:tx>
            <c:strRef>
              <c:f>Area!$G$2</c:f>
              <c:strCache>
                <c:ptCount val="1"/>
                <c:pt idx="0">
                  <c:v>W&amp;F</c:v>
                </c:pt>
              </c:strCache>
            </c:strRef>
          </c:tx>
          <c:spPr>
            <a:solidFill>
              <a:srgbClr val="26A6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Area!$A$5:$A$17</c:f>
              <c:numCache>
                <c:formatCode>mmm\-yy</c:formatCode>
                <c:ptCount val="13"/>
                <c:pt idx="0">
                  <c:v>45323</c:v>
                </c:pt>
                <c:pt idx="1">
                  <c:v>45352</c:v>
                </c:pt>
                <c:pt idx="2">
                  <c:v>45383</c:v>
                </c:pt>
                <c:pt idx="3">
                  <c:v>45413</c:v>
                </c:pt>
                <c:pt idx="4">
                  <c:v>45444</c:v>
                </c:pt>
                <c:pt idx="5">
                  <c:v>45474</c:v>
                </c:pt>
                <c:pt idx="6">
                  <c:v>45505</c:v>
                </c:pt>
                <c:pt idx="7">
                  <c:v>45536</c:v>
                </c:pt>
                <c:pt idx="8">
                  <c:v>45566</c:v>
                </c:pt>
                <c:pt idx="9">
                  <c:v>45597</c:v>
                </c:pt>
                <c:pt idx="10">
                  <c:v>45627</c:v>
                </c:pt>
                <c:pt idx="11">
                  <c:v>45658</c:v>
                </c:pt>
                <c:pt idx="12">
                  <c:v>45689</c:v>
                </c:pt>
              </c:numCache>
            </c:numRef>
          </c:cat>
          <c:val>
            <c:numRef>
              <c:f>Area!$G$5:$G$17</c:f>
              <c:numCache>
                <c:formatCode>General</c:formatCode>
                <c:ptCount val="13"/>
                <c:pt idx="0">
                  <c:v>79</c:v>
                </c:pt>
                <c:pt idx="1">
                  <c:v>90</c:v>
                </c:pt>
                <c:pt idx="2">
                  <c:v>72</c:v>
                </c:pt>
                <c:pt idx="3">
                  <c:v>81</c:v>
                </c:pt>
                <c:pt idx="4">
                  <c:v>91</c:v>
                </c:pt>
                <c:pt idx="5">
                  <c:v>70</c:v>
                </c:pt>
                <c:pt idx="6">
                  <c:v>78</c:v>
                </c:pt>
                <c:pt idx="7">
                  <c:v>67</c:v>
                </c:pt>
                <c:pt idx="8">
                  <c:v>84</c:v>
                </c:pt>
                <c:pt idx="9">
                  <c:v>69</c:v>
                </c:pt>
                <c:pt idx="10">
                  <c:v>37</c:v>
                </c:pt>
                <c:pt idx="11">
                  <c:v>70</c:v>
                </c:pt>
                <c:pt idx="12">
                  <c:v>70</c:v>
                </c:pt>
              </c:numCache>
            </c:numRef>
          </c:val>
          <c:extLst>
            <c:ext xmlns:c16="http://schemas.microsoft.com/office/drawing/2014/chart" uri="{C3380CC4-5D6E-409C-BE32-E72D297353CC}">
              <c16:uniqueId val="{00000001-739C-47A4-B533-5E32C9C5EA0B}"/>
            </c:ext>
          </c:extLst>
        </c:ser>
        <c:dLbls>
          <c:showLegendKey val="0"/>
          <c:showVal val="0"/>
          <c:showCatName val="0"/>
          <c:showSerName val="0"/>
          <c:showPercent val="0"/>
          <c:showBubbleSize val="0"/>
        </c:dLbls>
        <c:gapWidth val="50"/>
        <c:overlap val="100"/>
        <c:axId val="693365471"/>
        <c:axId val="693364031"/>
        <c:extLst>
          <c:ext xmlns:c15="http://schemas.microsoft.com/office/drawing/2012/chart" uri="{02D57815-91ED-43cb-92C2-25804820EDAC}">
            <c15:filteredBarSeries>
              <c15:ser>
                <c:idx val="0"/>
                <c:order val="0"/>
                <c:tx>
                  <c:strRef>
                    <c:extLst>
                      <c:ext uri="{02D57815-91ED-43cb-92C2-25804820EDAC}">
                        <c15:formulaRef>
                          <c15:sqref>Area!$B$2</c15:sqref>
                        </c15:formulaRef>
                      </c:ext>
                    </c:extLst>
                    <c:strCache>
                      <c:ptCount val="1"/>
                      <c:pt idx="0">
                        <c:v>Cumbria</c:v>
                      </c:pt>
                    </c:strCache>
                  </c:strRef>
                </c:tx>
                <c:spPr>
                  <a:solidFill>
                    <a:schemeClr val="accent1"/>
                  </a:solidFill>
                  <a:ln>
                    <a:noFill/>
                  </a:ln>
                  <a:effectLst/>
                </c:spPr>
                <c:invertIfNegative val="0"/>
                <c:cat>
                  <c:numRef>
                    <c:extLst>
                      <c:ext uri="{02D57815-91ED-43cb-92C2-25804820EDAC}">
                        <c15:formulaRef>
                          <c15:sqref>Area!$A$5:$A$17</c15:sqref>
                        </c15:formulaRef>
                      </c:ext>
                    </c:extLst>
                    <c:numCache>
                      <c:formatCode>mmm\-yy</c:formatCode>
                      <c:ptCount val="13"/>
                      <c:pt idx="0">
                        <c:v>45323</c:v>
                      </c:pt>
                      <c:pt idx="1">
                        <c:v>45352</c:v>
                      </c:pt>
                      <c:pt idx="2">
                        <c:v>45383</c:v>
                      </c:pt>
                      <c:pt idx="3">
                        <c:v>45413</c:v>
                      </c:pt>
                      <c:pt idx="4">
                        <c:v>45444</c:v>
                      </c:pt>
                      <c:pt idx="5">
                        <c:v>45474</c:v>
                      </c:pt>
                      <c:pt idx="6">
                        <c:v>45505</c:v>
                      </c:pt>
                      <c:pt idx="7">
                        <c:v>45536</c:v>
                      </c:pt>
                      <c:pt idx="8">
                        <c:v>45566</c:v>
                      </c:pt>
                      <c:pt idx="9">
                        <c:v>45597</c:v>
                      </c:pt>
                      <c:pt idx="10">
                        <c:v>45627</c:v>
                      </c:pt>
                      <c:pt idx="11">
                        <c:v>45658</c:v>
                      </c:pt>
                      <c:pt idx="12">
                        <c:v>45689</c:v>
                      </c:pt>
                    </c:numCache>
                  </c:numRef>
                </c:cat>
                <c:val>
                  <c:numRef>
                    <c:extLst>
                      <c:ext uri="{02D57815-91ED-43cb-92C2-25804820EDAC}">
                        <c15:formulaRef>
                          <c15:sqref>Area!$B$5:$B$17</c15:sqref>
                        </c15:formulaRef>
                      </c:ext>
                    </c:extLst>
                    <c:numCache>
                      <c:formatCode>General</c:formatCode>
                      <c:ptCount val="13"/>
                      <c:pt idx="0">
                        <c:v>174</c:v>
                      </c:pt>
                      <c:pt idx="1">
                        <c:v>168</c:v>
                      </c:pt>
                      <c:pt idx="2">
                        <c:v>186</c:v>
                      </c:pt>
                      <c:pt idx="3">
                        <c:v>177</c:v>
                      </c:pt>
                      <c:pt idx="4">
                        <c:v>174</c:v>
                      </c:pt>
                      <c:pt idx="5">
                        <c:v>153</c:v>
                      </c:pt>
                      <c:pt idx="6">
                        <c:v>157</c:v>
                      </c:pt>
                      <c:pt idx="7">
                        <c:v>145</c:v>
                      </c:pt>
                      <c:pt idx="8">
                        <c:v>168</c:v>
                      </c:pt>
                      <c:pt idx="9">
                        <c:v>146</c:v>
                      </c:pt>
                      <c:pt idx="10">
                        <c:v>81</c:v>
                      </c:pt>
                      <c:pt idx="11">
                        <c:v>143</c:v>
                      </c:pt>
                      <c:pt idx="12">
                        <c:v>144</c:v>
                      </c:pt>
                    </c:numCache>
                  </c:numRef>
                </c:val>
                <c:extLst>
                  <c:ext xmlns:c16="http://schemas.microsoft.com/office/drawing/2014/chart" uri="{C3380CC4-5D6E-409C-BE32-E72D297353CC}">
                    <c16:uniqueId val="{00000002-739C-47A4-B533-5E32C9C5EA0B}"/>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Area!$D$2</c15:sqref>
                        </c15:formulaRef>
                      </c:ext>
                    </c:extLst>
                    <c:strCache>
                      <c:ptCount val="1"/>
                      <c:pt idx="0">
                        <c:v>Allerdale</c:v>
                      </c:pt>
                    </c:strCache>
                  </c:strRef>
                </c:tx>
                <c:spPr>
                  <a:solidFill>
                    <a:schemeClr val="accent3"/>
                  </a:solidFill>
                  <a:ln>
                    <a:noFill/>
                  </a:ln>
                  <a:effectLst/>
                </c:spPr>
                <c:invertIfNegative val="0"/>
                <c:cat>
                  <c:numRef>
                    <c:extLst xmlns:c15="http://schemas.microsoft.com/office/drawing/2012/chart">
                      <c:ext xmlns:c15="http://schemas.microsoft.com/office/drawing/2012/chart" uri="{02D57815-91ED-43cb-92C2-25804820EDAC}">
                        <c15:formulaRef>
                          <c15:sqref>Area!$A$5:$A$17</c15:sqref>
                        </c15:formulaRef>
                      </c:ext>
                    </c:extLst>
                    <c:numCache>
                      <c:formatCode>mmm\-yy</c:formatCode>
                      <c:ptCount val="13"/>
                      <c:pt idx="0">
                        <c:v>45323</c:v>
                      </c:pt>
                      <c:pt idx="1">
                        <c:v>45352</c:v>
                      </c:pt>
                      <c:pt idx="2">
                        <c:v>45383</c:v>
                      </c:pt>
                      <c:pt idx="3">
                        <c:v>45413</c:v>
                      </c:pt>
                      <c:pt idx="4">
                        <c:v>45444</c:v>
                      </c:pt>
                      <c:pt idx="5">
                        <c:v>45474</c:v>
                      </c:pt>
                      <c:pt idx="6">
                        <c:v>45505</c:v>
                      </c:pt>
                      <c:pt idx="7">
                        <c:v>45536</c:v>
                      </c:pt>
                      <c:pt idx="8">
                        <c:v>45566</c:v>
                      </c:pt>
                      <c:pt idx="9">
                        <c:v>45597</c:v>
                      </c:pt>
                      <c:pt idx="10">
                        <c:v>45627</c:v>
                      </c:pt>
                      <c:pt idx="11">
                        <c:v>45658</c:v>
                      </c:pt>
                      <c:pt idx="12">
                        <c:v>45689</c:v>
                      </c:pt>
                    </c:numCache>
                  </c:numRef>
                </c:cat>
                <c:val>
                  <c:numRef>
                    <c:extLst xmlns:c15="http://schemas.microsoft.com/office/drawing/2012/chart">
                      <c:ext xmlns:c15="http://schemas.microsoft.com/office/drawing/2012/chart" uri="{02D57815-91ED-43cb-92C2-25804820EDAC}">
                        <c15:formulaRef>
                          <c15:sqref>Area!$D$5:$D$17</c15:sqref>
                        </c15:formulaRef>
                      </c:ext>
                    </c:extLst>
                    <c:numCache>
                      <c:formatCode>General</c:formatCode>
                      <c:ptCount val="13"/>
                      <c:pt idx="0">
                        <c:v>30</c:v>
                      </c:pt>
                      <c:pt idx="1">
                        <c:v>34</c:v>
                      </c:pt>
                      <c:pt idx="2">
                        <c:v>52</c:v>
                      </c:pt>
                      <c:pt idx="3">
                        <c:v>31</c:v>
                      </c:pt>
                      <c:pt idx="4">
                        <c:v>32</c:v>
                      </c:pt>
                      <c:pt idx="5">
                        <c:v>39</c:v>
                      </c:pt>
                      <c:pt idx="6">
                        <c:v>31</c:v>
                      </c:pt>
                      <c:pt idx="7">
                        <c:v>31</c:v>
                      </c:pt>
                      <c:pt idx="8">
                        <c:v>24</c:v>
                      </c:pt>
                      <c:pt idx="9">
                        <c:v>25</c:v>
                      </c:pt>
                      <c:pt idx="10">
                        <c:v>16</c:v>
                      </c:pt>
                      <c:pt idx="11">
                        <c:v>26</c:v>
                      </c:pt>
                      <c:pt idx="12">
                        <c:v>24</c:v>
                      </c:pt>
                    </c:numCache>
                  </c:numRef>
                </c:val>
                <c:extLst xmlns:c15="http://schemas.microsoft.com/office/drawing/2012/chart">
                  <c:ext xmlns:c16="http://schemas.microsoft.com/office/drawing/2014/chart" uri="{C3380CC4-5D6E-409C-BE32-E72D297353CC}">
                    <c16:uniqueId val="{00000003-739C-47A4-B533-5E32C9C5EA0B}"/>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Area!$E$2</c15:sqref>
                        </c15:formulaRef>
                      </c:ext>
                    </c:extLst>
                    <c:strCache>
                      <c:ptCount val="1"/>
                      <c:pt idx="0">
                        <c:v>Carlisle</c:v>
                      </c:pt>
                    </c:strCache>
                  </c:strRef>
                </c:tx>
                <c:spPr>
                  <a:solidFill>
                    <a:schemeClr val="accent4"/>
                  </a:solidFill>
                  <a:ln>
                    <a:noFill/>
                  </a:ln>
                  <a:effectLst/>
                </c:spPr>
                <c:invertIfNegative val="0"/>
                <c:cat>
                  <c:numRef>
                    <c:extLst xmlns:c15="http://schemas.microsoft.com/office/drawing/2012/chart">
                      <c:ext xmlns:c15="http://schemas.microsoft.com/office/drawing/2012/chart" uri="{02D57815-91ED-43cb-92C2-25804820EDAC}">
                        <c15:formulaRef>
                          <c15:sqref>Area!$A$5:$A$17</c15:sqref>
                        </c15:formulaRef>
                      </c:ext>
                    </c:extLst>
                    <c:numCache>
                      <c:formatCode>mmm\-yy</c:formatCode>
                      <c:ptCount val="13"/>
                      <c:pt idx="0">
                        <c:v>45323</c:v>
                      </c:pt>
                      <c:pt idx="1">
                        <c:v>45352</c:v>
                      </c:pt>
                      <c:pt idx="2">
                        <c:v>45383</c:v>
                      </c:pt>
                      <c:pt idx="3">
                        <c:v>45413</c:v>
                      </c:pt>
                      <c:pt idx="4">
                        <c:v>45444</c:v>
                      </c:pt>
                      <c:pt idx="5">
                        <c:v>45474</c:v>
                      </c:pt>
                      <c:pt idx="6">
                        <c:v>45505</c:v>
                      </c:pt>
                      <c:pt idx="7">
                        <c:v>45536</c:v>
                      </c:pt>
                      <c:pt idx="8">
                        <c:v>45566</c:v>
                      </c:pt>
                      <c:pt idx="9">
                        <c:v>45597</c:v>
                      </c:pt>
                      <c:pt idx="10">
                        <c:v>45627</c:v>
                      </c:pt>
                      <c:pt idx="11">
                        <c:v>45658</c:v>
                      </c:pt>
                      <c:pt idx="12">
                        <c:v>45689</c:v>
                      </c:pt>
                    </c:numCache>
                  </c:numRef>
                </c:cat>
                <c:val>
                  <c:numRef>
                    <c:extLst xmlns:c15="http://schemas.microsoft.com/office/drawing/2012/chart">
                      <c:ext xmlns:c15="http://schemas.microsoft.com/office/drawing/2012/chart" uri="{02D57815-91ED-43cb-92C2-25804820EDAC}">
                        <c15:formulaRef>
                          <c15:sqref>Area!$E$5:$E$17</c15:sqref>
                        </c15:formulaRef>
                      </c:ext>
                    </c:extLst>
                    <c:numCache>
                      <c:formatCode>General</c:formatCode>
                      <c:ptCount val="13"/>
                      <c:pt idx="0">
                        <c:v>39</c:v>
                      </c:pt>
                      <c:pt idx="1">
                        <c:v>25</c:v>
                      </c:pt>
                      <c:pt idx="2">
                        <c:v>36</c:v>
                      </c:pt>
                      <c:pt idx="3">
                        <c:v>45</c:v>
                      </c:pt>
                      <c:pt idx="4">
                        <c:v>39</c:v>
                      </c:pt>
                      <c:pt idx="5">
                        <c:v>37</c:v>
                      </c:pt>
                      <c:pt idx="6">
                        <c:v>32</c:v>
                      </c:pt>
                      <c:pt idx="7">
                        <c:v>38</c:v>
                      </c:pt>
                      <c:pt idx="8">
                        <c:v>39</c:v>
                      </c:pt>
                      <c:pt idx="9">
                        <c:v>36</c:v>
                      </c:pt>
                      <c:pt idx="10">
                        <c:v>21</c:v>
                      </c:pt>
                      <c:pt idx="11">
                        <c:v>34</c:v>
                      </c:pt>
                      <c:pt idx="12">
                        <c:v>35</c:v>
                      </c:pt>
                    </c:numCache>
                  </c:numRef>
                </c:val>
                <c:extLst xmlns:c15="http://schemas.microsoft.com/office/drawing/2012/chart">
                  <c:ext xmlns:c16="http://schemas.microsoft.com/office/drawing/2014/chart" uri="{C3380CC4-5D6E-409C-BE32-E72D297353CC}">
                    <c16:uniqueId val="{00000004-739C-47A4-B533-5E32C9C5EA0B}"/>
                  </c:ext>
                </c:extLst>
              </c15:ser>
            </c15:filteredBarSeries>
            <c15:filteredBarSeries>
              <c15:ser>
                <c:idx val="4"/>
                <c:order val="4"/>
                <c:tx>
                  <c:strRef>
                    <c:extLst xmlns:c15="http://schemas.microsoft.com/office/drawing/2012/chart">
                      <c:ext xmlns:c15="http://schemas.microsoft.com/office/drawing/2012/chart" uri="{02D57815-91ED-43cb-92C2-25804820EDAC}">
                        <c15:formulaRef>
                          <c15:sqref>Area!$F$2</c15:sqref>
                        </c15:formulaRef>
                      </c:ext>
                    </c:extLst>
                    <c:strCache>
                      <c:ptCount val="1"/>
                      <c:pt idx="0">
                        <c:v>Copeland</c:v>
                      </c:pt>
                    </c:strCache>
                  </c:strRef>
                </c:tx>
                <c:spPr>
                  <a:solidFill>
                    <a:schemeClr val="accent5"/>
                  </a:solidFill>
                  <a:ln>
                    <a:noFill/>
                  </a:ln>
                  <a:effectLst/>
                </c:spPr>
                <c:invertIfNegative val="0"/>
                <c:cat>
                  <c:numRef>
                    <c:extLst xmlns:c15="http://schemas.microsoft.com/office/drawing/2012/chart">
                      <c:ext xmlns:c15="http://schemas.microsoft.com/office/drawing/2012/chart" uri="{02D57815-91ED-43cb-92C2-25804820EDAC}">
                        <c15:formulaRef>
                          <c15:sqref>Area!$A$5:$A$17</c15:sqref>
                        </c15:formulaRef>
                      </c:ext>
                    </c:extLst>
                    <c:numCache>
                      <c:formatCode>mmm\-yy</c:formatCode>
                      <c:ptCount val="13"/>
                      <c:pt idx="0">
                        <c:v>45323</c:v>
                      </c:pt>
                      <c:pt idx="1">
                        <c:v>45352</c:v>
                      </c:pt>
                      <c:pt idx="2">
                        <c:v>45383</c:v>
                      </c:pt>
                      <c:pt idx="3">
                        <c:v>45413</c:v>
                      </c:pt>
                      <c:pt idx="4">
                        <c:v>45444</c:v>
                      </c:pt>
                      <c:pt idx="5">
                        <c:v>45474</c:v>
                      </c:pt>
                      <c:pt idx="6">
                        <c:v>45505</c:v>
                      </c:pt>
                      <c:pt idx="7">
                        <c:v>45536</c:v>
                      </c:pt>
                      <c:pt idx="8">
                        <c:v>45566</c:v>
                      </c:pt>
                      <c:pt idx="9">
                        <c:v>45597</c:v>
                      </c:pt>
                      <c:pt idx="10">
                        <c:v>45627</c:v>
                      </c:pt>
                      <c:pt idx="11">
                        <c:v>45658</c:v>
                      </c:pt>
                      <c:pt idx="12">
                        <c:v>45689</c:v>
                      </c:pt>
                    </c:numCache>
                  </c:numRef>
                </c:cat>
                <c:val>
                  <c:numRef>
                    <c:extLst xmlns:c15="http://schemas.microsoft.com/office/drawing/2012/chart">
                      <c:ext xmlns:c15="http://schemas.microsoft.com/office/drawing/2012/chart" uri="{02D57815-91ED-43cb-92C2-25804820EDAC}">
                        <c15:formulaRef>
                          <c15:sqref>Area!$F$5:$F$17</c15:sqref>
                        </c15:formulaRef>
                      </c:ext>
                    </c:extLst>
                    <c:numCache>
                      <c:formatCode>General</c:formatCode>
                      <c:ptCount val="13"/>
                      <c:pt idx="0">
                        <c:v>26</c:v>
                      </c:pt>
                      <c:pt idx="1">
                        <c:v>19</c:v>
                      </c:pt>
                      <c:pt idx="2">
                        <c:v>26</c:v>
                      </c:pt>
                      <c:pt idx="3">
                        <c:v>20</c:v>
                      </c:pt>
                      <c:pt idx="4">
                        <c:v>12</c:v>
                      </c:pt>
                      <c:pt idx="5">
                        <c:v>7</c:v>
                      </c:pt>
                      <c:pt idx="6">
                        <c:v>16</c:v>
                      </c:pt>
                      <c:pt idx="7">
                        <c:v>9</c:v>
                      </c:pt>
                      <c:pt idx="8">
                        <c:v>21</c:v>
                      </c:pt>
                      <c:pt idx="9">
                        <c:v>16</c:v>
                      </c:pt>
                      <c:pt idx="10">
                        <c:v>7</c:v>
                      </c:pt>
                      <c:pt idx="11">
                        <c:v>13</c:v>
                      </c:pt>
                      <c:pt idx="12">
                        <c:v>15</c:v>
                      </c:pt>
                    </c:numCache>
                  </c:numRef>
                </c:val>
                <c:extLst xmlns:c15="http://schemas.microsoft.com/office/drawing/2012/chart">
                  <c:ext xmlns:c16="http://schemas.microsoft.com/office/drawing/2014/chart" uri="{C3380CC4-5D6E-409C-BE32-E72D297353CC}">
                    <c16:uniqueId val="{00000005-739C-47A4-B533-5E32C9C5EA0B}"/>
                  </c:ext>
                </c:extLst>
              </c15:ser>
            </c15:filteredBarSeries>
          </c:ext>
        </c:extLst>
      </c:barChart>
      <c:dateAx>
        <c:axId val="693365471"/>
        <c:scaling>
          <c:orientation val="minMax"/>
        </c:scaling>
        <c:delete val="0"/>
        <c:axPos val="b"/>
        <c:numFmt formatCode="mmm\-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693364031"/>
        <c:crosses val="autoZero"/>
        <c:auto val="1"/>
        <c:lblOffset val="100"/>
        <c:baseTimeUnit val="months"/>
      </c:dateAx>
      <c:valAx>
        <c:axId val="693364031"/>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69336547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3175" cap="flat" cmpd="sng" algn="ctr">
      <a:solidFill>
        <a:schemeClr val="bg1">
          <a:lumMod val="50000"/>
        </a:schemeClr>
      </a:solidFill>
      <a:round/>
    </a:ln>
    <a:effectLst/>
  </c:spPr>
  <c:txPr>
    <a:bodyPr/>
    <a:lstStyle/>
    <a:p>
      <a:pPr>
        <a:defRPr>
          <a:solidFill>
            <a:sysClr val="windowText" lastClr="000000"/>
          </a:solidFill>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pPr>
            <a:r>
              <a:rPr lang="en-US" sz="1200" dirty="0"/>
              <a:t>Annual start-up rate per 10,000 working age pop</a:t>
            </a:r>
          </a:p>
        </c:rich>
      </c:tx>
      <c:overlay val="0"/>
    </c:title>
    <c:autoTitleDeleted val="0"/>
    <c:plotArea>
      <c:layout/>
      <c:barChart>
        <c:barDir val="col"/>
        <c:grouping val="clustered"/>
        <c:varyColors val="0"/>
        <c:ser>
          <c:idx val="0"/>
          <c:order val="0"/>
          <c:tx>
            <c:strRef>
              <c:f>Area!$A$40</c:f>
              <c:strCache>
                <c:ptCount val="1"/>
                <c:pt idx="0">
                  <c:v>Annual</c:v>
                </c:pt>
              </c:strCache>
            </c:strRef>
          </c:tx>
          <c:invertIfNegative val="0"/>
          <c:dPt>
            <c:idx val="0"/>
            <c:invertIfNegative val="0"/>
            <c:bubble3D val="0"/>
            <c:spPr>
              <a:solidFill>
                <a:srgbClr val="43296E"/>
              </a:solidFill>
            </c:spPr>
            <c:extLst>
              <c:ext xmlns:c16="http://schemas.microsoft.com/office/drawing/2014/chart" uri="{C3380CC4-5D6E-409C-BE32-E72D297353CC}">
                <c16:uniqueId val="{00000001-3F6E-4AC9-A2A2-CE6985EC47A2}"/>
              </c:ext>
            </c:extLst>
          </c:dPt>
          <c:dPt>
            <c:idx val="1"/>
            <c:invertIfNegative val="0"/>
            <c:bubble3D val="0"/>
            <c:spPr>
              <a:solidFill>
                <a:srgbClr val="00A04E"/>
              </a:solidFill>
            </c:spPr>
            <c:extLst>
              <c:ext xmlns:c16="http://schemas.microsoft.com/office/drawing/2014/chart" uri="{C3380CC4-5D6E-409C-BE32-E72D297353CC}">
                <c16:uniqueId val="{00000003-3F6E-4AC9-A2A2-CE6985EC47A2}"/>
              </c:ext>
            </c:extLst>
          </c:dPt>
          <c:dPt>
            <c:idx val="2"/>
            <c:invertIfNegative val="0"/>
            <c:bubble3D val="0"/>
            <c:spPr>
              <a:solidFill>
                <a:srgbClr val="00A04E"/>
              </a:solidFill>
            </c:spPr>
            <c:extLst>
              <c:ext xmlns:c16="http://schemas.microsoft.com/office/drawing/2014/chart" uri="{C3380CC4-5D6E-409C-BE32-E72D297353CC}">
                <c16:uniqueId val="{00000005-3F6E-4AC9-A2A2-CE6985EC47A2}"/>
              </c:ext>
            </c:extLst>
          </c:dPt>
          <c:dPt>
            <c:idx val="3"/>
            <c:invertIfNegative val="0"/>
            <c:bubble3D val="0"/>
            <c:spPr>
              <a:solidFill>
                <a:srgbClr val="00A04E"/>
              </a:solidFill>
            </c:spPr>
            <c:extLst>
              <c:ext xmlns:c16="http://schemas.microsoft.com/office/drawing/2014/chart" uri="{C3380CC4-5D6E-409C-BE32-E72D297353CC}">
                <c16:uniqueId val="{00000007-3F6E-4AC9-A2A2-CE6985EC47A2}"/>
              </c:ext>
            </c:extLst>
          </c:dPt>
          <c:dPt>
            <c:idx val="4"/>
            <c:invertIfNegative val="0"/>
            <c:bubble3D val="0"/>
            <c:spPr>
              <a:solidFill>
                <a:srgbClr val="00A04E"/>
              </a:solidFill>
            </c:spPr>
            <c:extLst>
              <c:ext xmlns:c16="http://schemas.microsoft.com/office/drawing/2014/chart" uri="{C3380CC4-5D6E-409C-BE32-E72D297353CC}">
                <c16:uniqueId val="{00000009-3F6E-4AC9-A2A2-CE6985EC47A2}"/>
              </c:ext>
            </c:extLst>
          </c:dPt>
          <c:dPt>
            <c:idx val="5"/>
            <c:invertIfNegative val="0"/>
            <c:bubble3D val="0"/>
            <c:spPr>
              <a:solidFill>
                <a:srgbClr val="26A699"/>
              </a:solidFill>
            </c:spPr>
            <c:extLst>
              <c:ext xmlns:c16="http://schemas.microsoft.com/office/drawing/2014/chart" uri="{C3380CC4-5D6E-409C-BE32-E72D297353CC}">
                <c16:uniqueId val="{0000000B-3F6E-4AC9-A2A2-CE6985EC47A2}"/>
              </c:ext>
            </c:extLst>
          </c:dPt>
          <c:dPt>
            <c:idx val="6"/>
            <c:invertIfNegative val="0"/>
            <c:bubble3D val="0"/>
            <c:spPr>
              <a:solidFill>
                <a:srgbClr val="26A699"/>
              </a:solidFill>
            </c:spPr>
            <c:extLst>
              <c:ext xmlns:c16="http://schemas.microsoft.com/office/drawing/2014/chart" uri="{C3380CC4-5D6E-409C-BE32-E72D297353CC}">
                <c16:uniqueId val="{0000000D-3F6E-4AC9-A2A2-CE6985EC47A2}"/>
              </c:ext>
            </c:extLst>
          </c:dPt>
          <c:dPt>
            <c:idx val="7"/>
            <c:invertIfNegative val="0"/>
            <c:bubble3D val="0"/>
            <c:spPr>
              <a:solidFill>
                <a:srgbClr val="26A699"/>
              </a:solidFill>
            </c:spPr>
            <c:extLst>
              <c:ext xmlns:c16="http://schemas.microsoft.com/office/drawing/2014/chart" uri="{C3380CC4-5D6E-409C-BE32-E72D297353CC}">
                <c16:uniqueId val="{0000000F-3F6E-4AC9-A2A2-CE6985EC47A2}"/>
              </c:ext>
            </c:extLst>
          </c:dPt>
          <c:dPt>
            <c:idx val="8"/>
            <c:invertIfNegative val="0"/>
            <c:bubble3D val="0"/>
            <c:spPr>
              <a:solidFill>
                <a:srgbClr val="26A699"/>
              </a:solidFill>
            </c:spPr>
            <c:extLst>
              <c:ext xmlns:c16="http://schemas.microsoft.com/office/drawing/2014/chart" uri="{C3380CC4-5D6E-409C-BE32-E72D297353CC}">
                <c16:uniqueId val="{00000011-3F6E-4AC9-A2A2-CE6985EC47A2}"/>
              </c:ext>
            </c:extLst>
          </c:dPt>
          <c:dPt>
            <c:idx val="9"/>
            <c:invertIfNegative val="0"/>
            <c:bubble3D val="0"/>
            <c:spPr>
              <a:solidFill>
                <a:schemeClr val="accent3"/>
              </a:solidFill>
            </c:spPr>
            <c:extLst>
              <c:ext xmlns:c16="http://schemas.microsoft.com/office/drawing/2014/chart" uri="{C3380CC4-5D6E-409C-BE32-E72D297353CC}">
                <c16:uniqueId val="{00000013-3F6E-4AC9-A2A2-CE6985EC47A2}"/>
              </c:ext>
            </c:extLst>
          </c:dPt>
          <c:dLbls>
            <c:spPr>
              <a:noFill/>
              <a:ln>
                <a:noFill/>
              </a:ln>
              <a:effectLst/>
            </c:spPr>
            <c:txPr>
              <a:bodyPr/>
              <a:lstStyle/>
              <a:p>
                <a:pPr>
                  <a:defRPr sz="800" b="1">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(Area!$B$39:$J$39,Area!$L$39)</c:f>
              <c:strCache>
                <c:ptCount val="10"/>
                <c:pt idx="0">
                  <c:v>Cumbria</c:v>
                </c:pt>
                <c:pt idx="1">
                  <c:v>Cumberland</c:v>
                </c:pt>
                <c:pt idx="2">
                  <c:v>Allerdale</c:v>
                </c:pt>
                <c:pt idx="3">
                  <c:v>Carlisle</c:v>
                </c:pt>
                <c:pt idx="4">
                  <c:v>Copeland</c:v>
                </c:pt>
                <c:pt idx="5">
                  <c:v>W&amp;F</c:v>
                </c:pt>
                <c:pt idx="6">
                  <c:v>Barrow</c:v>
                </c:pt>
                <c:pt idx="7">
                  <c:v>Eden</c:v>
                </c:pt>
                <c:pt idx="8">
                  <c:v>South Lakeland</c:v>
                </c:pt>
                <c:pt idx="9">
                  <c:v>England</c:v>
                </c:pt>
              </c:strCache>
              <c:extLst/>
            </c:strRef>
          </c:cat>
          <c:val>
            <c:numRef>
              <c:f>(Area!$B$40:$J$40,Area!$L$40)</c:f>
              <c:numCache>
                <c:formatCode>0</c:formatCode>
                <c:ptCount val="10"/>
                <c:pt idx="0">
                  <c:v>61.583107105125912</c:v>
                </c:pt>
                <c:pt idx="1">
                  <c:v>58.372834507255689</c:v>
                </c:pt>
                <c:pt idx="2">
                  <c:v>64.438677329943687</c:v>
                </c:pt>
                <c:pt idx="3">
                  <c:v>61.489007181090287</c:v>
                </c:pt>
                <c:pt idx="4">
                  <c:v>44.75987932143034</c:v>
                </c:pt>
                <c:pt idx="5">
                  <c:v>65.531483441931201</c:v>
                </c:pt>
                <c:pt idx="6">
                  <c:v>56.639395846444302</c:v>
                </c:pt>
                <c:pt idx="7">
                  <c:v>68.642172034443661</c:v>
                </c:pt>
                <c:pt idx="8">
                  <c:v>69.792115646032968</c:v>
                </c:pt>
                <c:pt idx="9">
                  <c:v>95.212798319286478</c:v>
                </c:pt>
              </c:numCache>
              <c:extLst/>
            </c:numRef>
          </c:val>
          <c:extLst>
            <c:ext xmlns:c16="http://schemas.microsoft.com/office/drawing/2014/chart" uri="{C3380CC4-5D6E-409C-BE32-E72D297353CC}">
              <c16:uniqueId val="{00000014-3F6E-4AC9-A2A2-CE6985EC47A2}"/>
            </c:ext>
          </c:extLst>
        </c:ser>
        <c:dLbls>
          <c:showLegendKey val="0"/>
          <c:showVal val="0"/>
          <c:showCatName val="0"/>
          <c:showSerName val="0"/>
          <c:showPercent val="0"/>
          <c:showBubbleSize val="0"/>
        </c:dLbls>
        <c:gapWidth val="40"/>
        <c:axId val="93472256"/>
        <c:axId val="93474176"/>
      </c:barChart>
      <c:catAx>
        <c:axId val="93472256"/>
        <c:scaling>
          <c:orientation val="minMax"/>
        </c:scaling>
        <c:delete val="0"/>
        <c:axPos val="b"/>
        <c:numFmt formatCode="General" sourceLinked="0"/>
        <c:majorTickMark val="out"/>
        <c:minorTickMark val="none"/>
        <c:tickLblPos val="nextTo"/>
        <c:txPr>
          <a:bodyPr/>
          <a:lstStyle/>
          <a:p>
            <a:pPr>
              <a:defRPr sz="900">
                <a:solidFill>
                  <a:sysClr val="windowText" lastClr="000000"/>
                </a:solidFill>
              </a:defRPr>
            </a:pPr>
            <a:endParaRPr lang="en-US"/>
          </a:p>
        </c:txPr>
        <c:crossAx val="93474176"/>
        <c:crosses val="autoZero"/>
        <c:auto val="1"/>
        <c:lblAlgn val="ctr"/>
        <c:lblOffset val="100"/>
        <c:noMultiLvlLbl val="0"/>
      </c:catAx>
      <c:valAx>
        <c:axId val="93474176"/>
        <c:scaling>
          <c:orientation val="minMax"/>
        </c:scaling>
        <c:delete val="0"/>
        <c:axPos val="l"/>
        <c:majorGridlines>
          <c:spPr>
            <a:ln>
              <a:solidFill>
                <a:schemeClr val="bg1">
                  <a:lumMod val="85000"/>
                </a:schemeClr>
              </a:solidFill>
            </a:ln>
          </c:spPr>
        </c:majorGridlines>
        <c:title>
          <c:tx>
            <c:rich>
              <a:bodyPr rot="-5400000" vert="horz"/>
              <a:lstStyle/>
              <a:p>
                <a:pPr>
                  <a:defRPr sz="800" b="0"/>
                </a:pPr>
                <a:r>
                  <a:rPr lang="en-US" sz="800" b="0" dirty="0"/>
                  <a:t>starts per 10,000 WA</a:t>
                </a:r>
                <a:r>
                  <a:rPr lang="en-US" sz="800" b="0" baseline="0" dirty="0"/>
                  <a:t> </a:t>
                </a:r>
                <a:r>
                  <a:rPr lang="en-US" sz="800" b="0" dirty="0"/>
                  <a:t>pop</a:t>
                </a:r>
              </a:p>
            </c:rich>
          </c:tx>
          <c:overlay val="0"/>
        </c:title>
        <c:numFmt formatCode="0" sourceLinked="1"/>
        <c:majorTickMark val="out"/>
        <c:minorTickMark val="none"/>
        <c:tickLblPos val="nextTo"/>
        <c:spPr>
          <a:ln>
            <a:noFill/>
          </a:ln>
        </c:spPr>
        <c:txPr>
          <a:bodyPr/>
          <a:lstStyle/>
          <a:p>
            <a:pPr>
              <a:defRPr sz="900"/>
            </a:pPr>
            <a:endParaRPr lang="en-US"/>
          </a:p>
        </c:txPr>
        <c:crossAx val="93472256"/>
        <c:crosses val="autoZero"/>
        <c:crossBetween val="between"/>
      </c:valAx>
    </c:plotArea>
    <c:plotVisOnly val="1"/>
    <c:dispBlanksAs val="gap"/>
    <c:showDLblsOverMax val="0"/>
  </c:chart>
  <c:spPr>
    <a:ln w="3175">
      <a:solidFill>
        <a:schemeClr val="bg1">
          <a:lumMod val="50000"/>
        </a:schemeClr>
      </a:solidFill>
    </a:ln>
  </c:sp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r>
              <a:rPr lang="en-GB" sz="1400" b="1" dirty="0"/>
              <a:t>% businesses</a:t>
            </a:r>
            <a:r>
              <a:rPr lang="en-GB" sz="1400" b="1" baseline="0" dirty="0"/>
              <a:t> reportin</a:t>
            </a:r>
            <a:r>
              <a:rPr lang="en-GB" sz="1400" b="1" dirty="0"/>
              <a:t>g annual growth / decline</a:t>
            </a:r>
          </a:p>
          <a:p>
            <a:pPr>
              <a:defRPr/>
            </a:pPr>
            <a:r>
              <a:rPr lang="en-GB" sz="1200" i="1" dirty="0"/>
              <a:t>(10% or more in employment and/or turnover)</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tx>
            <c:strRef>
              <c:f>FAME!$A$19</c:f>
              <c:strCache>
                <c:ptCount val="1"/>
                <c:pt idx="0">
                  <c:v>UK</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FAME!$B$18:$C$18</c:f>
              <c:strCache>
                <c:ptCount val="2"/>
                <c:pt idx="0">
                  <c:v>Growing</c:v>
                </c:pt>
                <c:pt idx="1">
                  <c:v>Declining</c:v>
                </c:pt>
              </c:strCache>
            </c:strRef>
          </c:cat>
          <c:val>
            <c:numRef>
              <c:f>FAME!$B$19:$C$19</c:f>
              <c:numCache>
                <c:formatCode>0.0%</c:formatCode>
                <c:ptCount val="2"/>
                <c:pt idx="0">
                  <c:v>5.033740578917064E-2</c:v>
                </c:pt>
                <c:pt idx="1">
                  <c:v>3.8182410892452931E-2</c:v>
                </c:pt>
              </c:numCache>
            </c:numRef>
          </c:val>
          <c:extLst>
            <c:ext xmlns:c16="http://schemas.microsoft.com/office/drawing/2014/chart" uri="{C3380CC4-5D6E-409C-BE32-E72D297353CC}">
              <c16:uniqueId val="{00000000-C342-42A9-86BE-C70B088BEB04}"/>
            </c:ext>
          </c:extLst>
        </c:ser>
        <c:ser>
          <c:idx val="1"/>
          <c:order val="1"/>
          <c:tx>
            <c:strRef>
              <c:f>FAME!$A$20</c:f>
              <c:strCache>
                <c:ptCount val="1"/>
                <c:pt idx="0">
                  <c:v>Cumbria</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FAME!$B$18:$C$18</c:f>
              <c:strCache>
                <c:ptCount val="2"/>
                <c:pt idx="0">
                  <c:v>Growing</c:v>
                </c:pt>
                <c:pt idx="1">
                  <c:v>Declining</c:v>
                </c:pt>
              </c:strCache>
            </c:strRef>
          </c:cat>
          <c:val>
            <c:numRef>
              <c:f>FAME!$B$20:$C$20</c:f>
              <c:numCache>
                <c:formatCode>0.0%</c:formatCode>
                <c:ptCount val="2"/>
                <c:pt idx="0">
                  <c:v>5.7355559151966336E-2</c:v>
                </c:pt>
                <c:pt idx="1">
                  <c:v>4.7321573070076062E-2</c:v>
                </c:pt>
              </c:numCache>
            </c:numRef>
          </c:val>
          <c:extLst>
            <c:ext xmlns:c16="http://schemas.microsoft.com/office/drawing/2014/chart" uri="{C3380CC4-5D6E-409C-BE32-E72D297353CC}">
              <c16:uniqueId val="{00000001-C342-42A9-86BE-C70B088BEB04}"/>
            </c:ext>
          </c:extLst>
        </c:ser>
        <c:dLbls>
          <c:showLegendKey val="0"/>
          <c:showVal val="0"/>
          <c:showCatName val="0"/>
          <c:showSerName val="0"/>
          <c:showPercent val="0"/>
          <c:showBubbleSize val="0"/>
        </c:dLbls>
        <c:gapWidth val="40"/>
        <c:overlap val="-10"/>
        <c:axId val="1069107968"/>
        <c:axId val="1069117952"/>
        <c:extLst>
          <c:ext xmlns:c15="http://schemas.microsoft.com/office/drawing/2012/chart" uri="{02D57815-91ED-43cb-92C2-25804820EDAC}">
            <c15:filteredBarSeries>
              <c15:ser>
                <c:idx val="2"/>
                <c:order val="2"/>
                <c:tx>
                  <c:strRef>
                    <c:extLst>
                      <c:ext uri="{02D57815-91ED-43cb-92C2-25804820EDAC}">
                        <c15:formulaRef>
                          <c15:sqref>FAME!$A$21</c15:sqref>
                        </c15:formulaRef>
                      </c:ext>
                    </c:extLst>
                    <c:strCache>
                      <c:ptCount val="1"/>
                      <c:pt idx="0">
                        <c:v>Cumberland</c:v>
                      </c:pt>
                    </c:strCache>
                  </c:strRef>
                </c:tx>
                <c:spPr>
                  <a:solidFill>
                    <a:schemeClr val="accent3"/>
                  </a:solidFill>
                  <a:ln>
                    <a:noFill/>
                  </a:ln>
                  <a:effectLst/>
                </c:spPr>
                <c:invertIfNegative val="0"/>
                <c:cat>
                  <c:strRef>
                    <c:extLst>
                      <c:ext uri="{02D57815-91ED-43cb-92C2-25804820EDAC}">
                        <c15:formulaRef>
                          <c15:sqref>FAME!$B$18:$C$18</c15:sqref>
                        </c15:formulaRef>
                      </c:ext>
                    </c:extLst>
                    <c:strCache>
                      <c:ptCount val="2"/>
                      <c:pt idx="0">
                        <c:v>Growing</c:v>
                      </c:pt>
                      <c:pt idx="1">
                        <c:v>Declining</c:v>
                      </c:pt>
                    </c:strCache>
                  </c:strRef>
                </c:cat>
                <c:val>
                  <c:numRef>
                    <c:extLst>
                      <c:ext uri="{02D57815-91ED-43cb-92C2-25804820EDAC}">
                        <c15:formulaRef>
                          <c15:sqref>FAME!$B$21:$C$21</c15:sqref>
                        </c15:formulaRef>
                      </c:ext>
                    </c:extLst>
                    <c:numCache>
                      <c:formatCode>0.0%</c:formatCode>
                      <c:ptCount val="2"/>
                      <c:pt idx="0">
                        <c:v>5.6810631229235881E-2</c:v>
                      </c:pt>
                      <c:pt idx="1">
                        <c:v>4.6179401993355483E-2</c:v>
                      </c:pt>
                    </c:numCache>
                  </c:numRef>
                </c:val>
                <c:extLst>
                  <c:ext xmlns:c16="http://schemas.microsoft.com/office/drawing/2014/chart" uri="{C3380CC4-5D6E-409C-BE32-E72D297353CC}">
                    <c16:uniqueId val="{00000002-C342-42A9-86BE-C70B088BEB04}"/>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FAME!$A$22</c15:sqref>
                        </c15:formulaRef>
                      </c:ext>
                    </c:extLst>
                    <c:strCache>
                      <c:ptCount val="1"/>
                      <c:pt idx="0">
                        <c:v>Allerdale</c:v>
                      </c:pt>
                    </c:strCache>
                  </c:strRef>
                </c:tx>
                <c:spPr>
                  <a:solidFill>
                    <a:schemeClr val="accent4"/>
                  </a:solidFill>
                  <a:ln>
                    <a:noFill/>
                  </a:ln>
                  <a:effectLst/>
                </c:spPr>
                <c:invertIfNegative val="0"/>
                <c:cat>
                  <c:strRef>
                    <c:extLst xmlns:c15="http://schemas.microsoft.com/office/drawing/2012/chart">
                      <c:ext xmlns:c15="http://schemas.microsoft.com/office/drawing/2012/chart" uri="{02D57815-91ED-43cb-92C2-25804820EDAC}">
                        <c15:formulaRef>
                          <c15:sqref>FAME!$B$18:$C$18</c15:sqref>
                        </c15:formulaRef>
                      </c:ext>
                    </c:extLst>
                    <c:strCache>
                      <c:ptCount val="2"/>
                      <c:pt idx="0">
                        <c:v>Growing</c:v>
                      </c:pt>
                      <c:pt idx="1">
                        <c:v>Declining</c:v>
                      </c:pt>
                    </c:strCache>
                  </c:strRef>
                </c:cat>
                <c:val>
                  <c:numRef>
                    <c:extLst xmlns:c15="http://schemas.microsoft.com/office/drawing/2012/chart">
                      <c:ext xmlns:c15="http://schemas.microsoft.com/office/drawing/2012/chart" uri="{02D57815-91ED-43cb-92C2-25804820EDAC}">
                        <c15:formulaRef>
                          <c15:sqref>FAME!$B$22:$C$22</c15:sqref>
                        </c15:formulaRef>
                      </c:ext>
                    </c:extLst>
                    <c:numCache>
                      <c:formatCode>0.0%</c:formatCode>
                      <c:ptCount val="2"/>
                      <c:pt idx="0">
                        <c:v>5.2384393063583813E-2</c:v>
                      </c:pt>
                      <c:pt idx="1">
                        <c:v>4.1907514450867052E-2</c:v>
                      </c:pt>
                    </c:numCache>
                  </c:numRef>
                </c:val>
                <c:extLst xmlns:c15="http://schemas.microsoft.com/office/drawing/2012/chart">
                  <c:ext xmlns:c16="http://schemas.microsoft.com/office/drawing/2014/chart" uri="{C3380CC4-5D6E-409C-BE32-E72D297353CC}">
                    <c16:uniqueId val="{00000003-C342-42A9-86BE-C70B088BEB04}"/>
                  </c:ext>
                </c:extLst>
              </c15:ser>
            </c15:filteredBarSeries>
            <c15:filteredBarSeries>
              <c15:ser>
                <c:idx val="4"/>
                <c:order val="4"/>
                <c:tx>
                  <c:strRef>
                    <c:extLst xmlns:c15="http://schemas.microsoft.com/office/drawing/2012/chart">
                      <c:ext xmlns:c15="http://schemas.microsoft.com/office/drawing/2012/chart" uri="{02D57815-91ED-43cb-92C2-25804820EDAC}">
                        <c15:formulaRef>
                          <c15:sqref>FAME!$A$23</c15:sqref>
                        </c15:formulaRef>
                      </c:ext>
                    </c:extLst>
                    <c:strCache>
                      <c:ptCount val="1"/>
                      <c:pt idx="0">
                        <c:v>Carlisle</c:v>
                      </c:pt>
                    </c:strCache>
                  </c:strRef>
                </c:tx>
                <c:spPr>
                  <a:solidFill>
                    <a:schemeClr val="accent5"/>
                  </a:solidFill>
                  <a:ln>
                    <a:noFill/>
                  </a:ln>
                  <a:effectLst/>
                </c:spPr>
                <c:invertIfNegative val="0"/>
                <c:cat>
                  <c:strRef>
                    <c:extLst xmlns:c15="http://schemas.microsoft.com/office/drawing/2012/chart">
                      <c:ext xmlns:c15="http://schemas.microsoft.com/office/drawing/2012/chart" uri="{02D57815-91ED-43cb-92C2-25804820EDAC}">
                        <c15:formulaRef>
                          <c15:sqref>FAME!$B$18:$C$18</c15:sqref>
                        </c15:formulaRef>
                      </c:ext>
                    </c:extLst>
                    <c:strCache>
                      <c:ptCount val="2"/>
                      <c:pt idx="0">
                        <c:v>Growing</c:v>
                      </c:pt>
                      <c:pt idx="1">
                        <c:v>Declining</c:v>
                      </c:pt>
                    </c:strCache>
                  </c:strRef>
                </c:cat>
                <c:val>
                  <c:numRef>
                    <c:extLst xmlns:c15="http://schemas.microsoft.com/office/drawing/2012/chart">
                      <c:ext xmlns:c15="http://schemas.microsoft.com/office/drawing/2012/chart" uri="{02D57815-91ED-43cb-92C2-25804820EDAC}">
                        <c15:formulaRef>
                          <c15:sqref>FAME!$B$23:$C$23</c15:sqref>
                        </c15:formulaRef>
                      </c:ext>
                    </c:extLst>
                    <c:numCache>
                      <c:formatCode>0.0%</c:formatCode>
                      <c:ptCount val="2"/>
                      <c:pt idx="0">
                        <c:v>6.4502226691567299E-2</c:v>
                      </c:pt>
                      <c:pt idx="1">
                        <c:v>5.200402241057319E-2</c:v>
                      </c:pt>
                    </c:numCache>
                  </c:numRef>
                </c:val>
                <c:extLst xmlns:c15="http://schemas.microsoft.com/office/drawing/2012/chart">
                  <c:ext xmlns:c16="http://schemas.microsoft.com/office/drawing/2014/chart" uri="{C3380CC4-5D6E-409C-BE32-E72D297353CC}">
                    <c16:uniqueId val="{00000004-C342-42A9-86BE-C70B088BEB04}"/>
                  </c:ext>
                </c:extLst>
              </c15:ser>
            </c15:filteredBarSeries>
            <c15:filteredBarSeries>
              <c15:ser>
                <c:idx val="5"/>
                <c:order val="5"/>
                <c:tx>
                  <c:strRef>
                    <c:extLst xmlns:c15="http://schemas.microsoft.com/office/drawing/2012/chart">
                      <c:ext xmlns:c15="http://schemas.microsoft.com/office/drawing/2012/chart" uri="{02D57815-91ED-43cb-92C2-25804820EDAC}">
                        <c15:formulaRef>
                          <c15:sqref>FAME!$A$24</c15:sqref>
                        </c15:formulaRef>
                      </c:ext>
                    </c:extLst>
                    <c:strCache>
                      <c:ptCount val="1"/>
                      <c:pt idx="0">
                        <c:v>Copeland</c:v>
                      </c:pt>
                    </c:strCache>
                  </c:strRef>
                </c:tx>
                <c:spPr>
                  <a:solidFill>
                    <a:schemeClr val="accent6"/>
                  </a:solidFill>
                  <a:ln>
                    <a:noFill/>
                  </a:ln>
                  <a:effectLst/>
                </c:spPr>
                <c:invertIfNegative val="0"/>
                <c:cat>
                  <c:strRef>
                    <c:extLst xmlns:c15="http://schemas.microsoft.com/office/drawing/2012/chart">
                      <c:ext xmlns:c15="http://schemas.microsoft.com/office/drawing/2012/chart" uri="{02D57815-91ED-43cb-92C2-25804820EDAC}">
                        <c15:formulaRef>
                          <c15:sqref>FAME!$B$18:$C$18</c15:sqref>
                        </c15:formulaRef>
                      </c:ext>
                    </c:extLst>
                    <c:strCache>
                      <c:ptCount val="2"/>
                      <c:pt idx="0">
                        <c:v>Growing</c:v>
                      </c:pt>
                      <c:pt idx="1">
                        <c:v>Declining</c:v>
                      </c:pt>
                    </c:strCache>
                  </c:strRef>
                </c:cat>
                <c:val>
                  <c:numRef>
                    <c:extLst xmlns:c15="http://schemas.microsoft.com/office/drawing/2012/chart">
                      <c:ext xmlns:c15="http://schemas.microsoft.com/office/drawing/2012/chart" uri="{02D57815-91ED-43cb-92C2-25804820EDAC}">
                        <c15:formulaRef>
                          <c15:sqref>FAME!$B$24:$C$24</c15:sqref>
                        </c15:formulaRef>
                      </c:ext>
                    </c:extLst>
                    <c:numCache>
                      <c:formatCode>0.0%</c:formatCode>
                      <c:ptCount val="2"/>
                      <c:pt idx="0">
                        <c:v>4.5436741088915003E-2</c:v>
                      </c:pt>
                      <c:pt idx="1">
                        <c:v>3.9561300430865649E-2</c:v>
                      </c:pt>
                    </c:numCache>
                  </c:numRef>
                </c:val>
                <c:extLst xmlns:c15="http://schemas.microsoft.com/office/drawing/2012/chart">
                  <c:ext xmlns:c16="http://schemas.microsoft.com/office/drawing/2014/chart" uri="{C3380CC4-5D6E-409C-BE32-E72D297353CC}">
                    <c16:uniqueId val="{00000005-C342-42A9-86BE-C70B088BEB04}"/>
                  </c:ext>
                </c:extLst>
              </c15:ser>
            </c15:filteredBarSeries>
            <c15:filteredBarSeries>
              <c15:ser>
                <c:idx val="6"/>
                <c:order val="6"/>
                <c:tx>
                  <c:strRef>
                    <c:extLst xmlns:c15="http://schemas.microsoft.com/office/drawing/2012/chart">
                      <c:ext xmlns:c15="http://schemas.microsoft.com/office/drawing/2012/chart" uri="{02D57815-91ED-43cb-92C2-25804820EDAC}">
                        <c15:formulaRef>
                          <c15:sqref>FAME!$A$25</c15:sqref>
                        </c15:formulaRef>
                      </c:ext>
                    </c:extLst>
                    <c:strCache>
                      <c:ptCount val="1"/>
                      <c:pt idx="0">
                        <c:v>W&amp;F</c:v>
                      </c:pt>
                    </c:strCache>
                  </c:strRef>
                </c:tx>
                <c:spPr>
                  <a:solidFill>
                    <a:schemeClr val="accent1">
                      <a:lumMod val="60000"/>
                    </a:schemeClr>
                  </a:solidFill>
                  <a:ln>
                    <a:noFill/>
                  </a:ln>
                  <a:effectLst/>
                </c:spPr>
                <c:invertIfNegative val="0"/>
                <c:cat>
                  <c:strRef>
                    <c:extLst xmlns:c15="http://schemas.microsoft.com/office/drawing/2012/chart">
                      <c:ext xmlns:c15="http://schemas.microsoft.com/office/drawing/2012/chart" uri="{02D57815-91ED-43cb-92C2-25804820EDAC}">
                        <c15:formulaRef>
                          <c15:sqref>FAME!$B$18:$C$18</c15:sqref>
                        </c15:formulaRef>
                      </c:ext>
                    </c:extLst>
                    <c:strCache>
                      <c:ptCount val="2"/>
                      <c:pt idx="0">
                        <c:v>Growing</c:v>
                      </c:pt>
                      <c:pt idx="1">
                        <c:v>Declining</c:v>
                      </c:pt>
                    </c:strCache>
                  </c:strRef>
                </c:cat>
                <c:val>
                  <c:numRef>
                    <c:extLst xmlns:c15="http://schemas.microsoft.com/office/drawing/2012/chart">
                      <c:ext xmlns:c15="http://schemas.microsoft.com/office/drawing/2012/chart" uri="{02D57815-91ED-43cb-92C2-25804820EDAC}">
                        <c15:formulaRef>
                          <c15:sqref>FAME!$B$25:$C$25</c15:sqref>
                        </c15:formulaRef>
                      </c:ext>
                    </c:extLst>
                    <c:numCache>
                      <c:formatCode>0.0%</c:formatCode>
                      <c:ptCount val="2"/>
                      <c:pt idx="0">
                        <c:v>5.7873146102871566E-2</c:v>
                      </c:pt>
                      <c:pt idx="1">
                        <c:v>4.8406437361943833E-2</c:v>
                      </c:pt>
                    </c:numCache>
                  </c:numRef>
                </c:val>
                <c:extLst xmlns:c15="http://schemas.microsoft.com/office/drawing/2012/chart">
                  <c:ext xmlns:c16="http://schemas.microsoft.com/office/drawing/2014/chart" uri="{C3380CC4-5D6E-409C-BE32-E72D297353CC}">
                    <c16:uniqueId val="{00000006-C342-42A9-86BE-C70B088BEB04}"/>
                  </c:ext>
                </c:extLst>
              </c15:ser>
            </c15:filteredBarSeries>
            <c15:filteredBarSeries>
              <c15:ser>
                <c:idx val="7"/>
                <c:order val="7"/>
                <c:tx>
                  <c:strRef>
                    <c:extLst xmlns:c15="http://schemas.microsoft.com/office/drawing/2012/chart">
                      <c:ext xmlns:c15="http://schemas.microsoft.com/office/drawing/2012/chart" uri="{02D57815-91ED-43cb-92C2-25804820EDAC}">
                        <c15:formulaRef>
                          <c15:sqref>FAME!$A$26</c15:sqref>
                        </c15:formulaRef>
                      </c:ext>
                    </c:extLst>
                    <c:strCache>
                      <c:ptCount val="1"/>
                      <c:pt idx="0">
                        <c:v>Barrow</c:v>
                      </c:pt>
                    </c:strCache>
                  </c:strRef>
                </c:tx>
                <c:spPr>
                  <a:solidFill>
                    <a:schemeClr val="accent2">
                      <a:lumMod val="60000"/>
                    </a:schemeClr>
                  </a:solidFill>
                  <a:ln>
                    <a:noFill/>
                  </a:ln>
                  <a:effectLst/>
                </c:spPr>
                <c:invertIfNegative val="0"/>
                <c:cat>
                  <c:strRef>
                    <c:extLst xmlns:c15="http://schemas.microsoft.com/office/drawing/2012/chart">
                      <c:ext xmlns:c15="http://schemas.microsoft.com/office/drawing/2012/chart" uri="{02D57815-91ED-43cb-92C2-25804820EDAC}">
                        <c15:formulaRef>
                          <c15:sqref>FAME!$B$18:$C$18</c15:sqref>
                        </c15:formulaRef>
                      </c:ext>
                    </c:extLst>
                    <c:strCache>
                      <c:ptCount val="2"/>
                      <c:pt idx="0">
                        <c:v>Growing</c:v>
                      </c:pt>
                      <c:pt idx="1">
                        <c:v>Declining</c:v>
                      </c:pt>
                    </c:strCache>
                  </c:strRef>
                </c:cat>
                <c:val>
                  <c:numRef>
                    <c:extLst xmlns:c15="http://schemas.microsoft.com/office/drawing/2012/chart">
                      <c:ext xmlns:c15="http://schemas.microsoft.com/office/drawing/2012/chart" uri="{02D57815-91ED-43cb-92C2-25804820EDAC}">
                        <c15:formulaRef>
                          <c15:sqref>FAME!$B$26:$C$26</c15:sqref>
                        </c15:formulaRef>
                      </c:ext>
                    </c:extLst>
                    <c:numCache>
                      <c:formatCode>0.0%</c:formatCode>
                      <c:ptCount val="2"/>
                      <c:pt idx="0">
                        <c:v>5.6250000000000001E-2</c:v>
                      </c:pt>
                      <c:pt idx="1">
                        <c:v>4.9652777777777775E-2</c:v>
                      </c:pt>
                    </c:numCache>
                  </c:numRef>
                </c:val>
                <c:extLst xmlns:c15="http://schemas.microsoft.com/office/drawing/2012/chart">
                  <c:ext xmlns:c16="http://schemas.microsoft.com/office/drawing/2014/chart" uri="{C3380CC4-5D6E-409C-BE32-E72D297353CC}">
                    <c16:uniqueId val="{00000007-C342-42A9-86BE-C70B088BEB04}"/>
                  </c:ext>
                </c:extLst>
              </c15:ser>
            </c15:filteredBarSeries>
            <c15:filteredBarSeries>
              <c15:ser>
                <c:idx val="8"/>
                <c:order val="8"/>
                <c:tx>
                  <c:strRef>
                    <c:extLst xmlns:c15="http://schemas.microsoft.com/office/drawing/2012/chart">
                      <c:ext xmlns:c15="http://schemas.microsoft.com/office/drawing/2012/chart" uri="{02D57815-91ED-43cb-92C2-25804820EDAC}">
                        <c15:formulaRef>
                          <c15:sqref>FAME!$A$27</c15:sqref>
                        </c15:formulaRef>
                      </c:ext>
                    </c:extLst>
                    <c:strCache>
                      <c:ptCount val="1"/>
                      <c:pt idx="0">
                        <c:v>Eden</c:v>
                      </c:pt>
                    </c:strCache>
                  </c:strRef>
                </c:tx>
                <c:spPr>
                  <a:solidFill>
                    <a:schemeClr val="accent3">
                      <a:lumMod val="60000"/>
                    </a:schemeClr>
                  </a:solidFill>
                  <a:ln>
                    <a:noFill/>
                  </a:ln>
                  <a:effectLst/>
                </c:spPr>
                <c:invertIfNegative val="0"/>
                <c:cat>
                  <c:strRef>
                    <c:extLst xmlns:c15="http://schemas.microsoft.com/office/drawing/2012/chart">
                      <c:ext xmlns:c15="http://schemas.microsoft.com/office/drawing/2012/chart" uri="{02D57815-91ED-43cb-92C2-25804820EDAC}">
                        <c15:formulaRef>
                          <c15:sqref>FAME!$B$18:$C$18</c15:sqref>
                        </c15:formulaRef>
                      </c:ext>
                    </c:extLst>
                    <c:strCache>
                      <c:ptCount val="2"/>
                      <c:pt idx="0">
                        <c:v>Growing</c:v>
                      </c:pt>
                      <c:pt idx="1">
                        <c:v>Declining</c:v>
                      </c:pt>
                    </c:strCache>
                  </c:strRef>
                </c:cat>
                <c:val>
                  <c:numRef>
                    <c:extLst xmlns:c15="http://schemas.microsoft.com/office/drawing/2012/chart">
                      <c:ext xmlns:c15="http://schemas.microsoft.com/office/drawing/2012/chart" uri="{02D57815-91ED-43cb-92C2-25804820EDAC}">
                        <c15:formulaRef>
                          <c15:sqref>FAME!$B$27:$C$27</c15:sqref>
                        </c15:formulaRef>
                      </c:ext>
                    </c:extLst>
                    <c:numCache>
                      <c:formatCode>0.0%</c:formatCode>
                      <c:ptCount val="2"/>
                      <c:pt idx="0">
                        <c:v>5.4897218863361547E-2</c:v>
                      </c:pt>
                      <c:pt idx="1">
                        <c:v>5.1269649334945586E-2</c:v>
                      </c:pt>
                    </c:numCache>
                  </c:numRef>
                </c:val>
                <c:extLst xmlns:c15="http://schemas.microsoft.com/office/drawing/2012/chart">
                  <c:ext xmlns:c16="http://schemas.microsoft.com/office/drawing/2014/chart" uri="{C3380CC4-5D6E-409C-BE32-E72D297353CC}">
                    <c16:uniqueId val="{00000008-C342-42A9-86BE-C70B088BEB04}"/>
                  </c:ext>
                </c:extLst>
              </c15:ser>
            </c15:filteredBarSeries>
            <c15:filteredBarSeries>
              <c15:ser>
                <c:idx val="9"/>
                <c:order val="9"/>
                <c:tx>
                  <c:strRef>
                    <c:extLst xmlns:c15="http://schemas.microsoft.com/office/drawing/2012/chart">
                      <c:ext xmlns:c15="http://schemas.microsoft.com/office/drawing/2012/chart" uri="{02D57815-91ED-43cb-92C2-25804820EDAC}">
                        <c15:formulaRef>
                          <c15:sqref>FAME!$A$28</c15:sqref>
                        </c15:formulaRef>
                      </c:ext>
                    </c:extLst>
                    <c:strCache>
                      <c:ptCount val="1"/>
                      <c:pt idx="0">
                        <c:v>South Lakeland</c:v>
                      </c:pt>
                    </c:strCache>
                  </c:strRef>
                </c:tx>
                <c:spPr>
                  <a:solidFill>
                    <a:schemeClr val="accent4">
                      <a:lumMod val="60000"/>
                    </a:schemeClr>
                  </a:solidFill>
                  <a:ln>
                    <a:noFill/>
                  </a:ln>
                  <a:effectLst/>
                </c:spPr>
                <c:invertIfNegative val="0"/>
                <c:cat>
                  <c:strRef>
                    <c:extLst xmlns:c15="http://schemas.microsoft.com/office/drawing/2012/chart">
                      <c:ext xmlns:c15="http://schemas.microsoft.com/office/drawing/2012/chart" uri="{02D57815-91ED-43cb-92C2-25804820EDAC}">
                        <c15:formulaRef>
                          <c15:sqref>FAME!$B$18:$C$18</c15:sqref>
                        </c15:formulaRef>
                      </c:ext>
                    </c:extLst>
                    <c:strCache>
                      <c:ptCount val="2"/>
                      <c:pt idx="0">
                        <c:v>Growing</c:v>
                      </c:pt>
                      <c:pt idx="1">
                        <c:v>Declining</c:v>
                      </c:pt>
                    </c:strCache>
                  </c:strRef>
                </c:cat>
                <c:val>
                  <c:numRef>
                    <c:extLst xmlns:c15="http://schemas.microsoft.com/office/drawing/2012/chart">
                      <c:ext xmlns:c15="http://schemas.microsoft.com/office/drawing/2012/chart" uri="{02D57815-91ED-43cb-92C2-25804820EDAC}">
                        <c15:formulaRef>
                          <c15:sqref>FAME!$B$28:$C$28</c15:sqref>
                        </c15:formulaRef>
                      </c:ext>
                    </c:extLst>
                    <c:numCache>
                      <c:formatCode>0.0%</c:formatCode>
                      <c:ptCount val="2"/>
                      <c:pt idx="0">
                        <c:v>5.9796149490373728E-2</c:v>
                      </c:pt>
                      <c:pt idx="1">
                        <c:v>4.6659116647791619E-2</c:v>
                      </c:pt>
                    </c:numCache>
                  </c:numRef>
                </c:val>
                <c:extLst xmlns:c15="http://schemas.microsoft.com/office/drawing/2012/chart">
                  <c:ext xmlns:c16="http://schemas.microsoft.com/office/drawing/2014/chart" uri="{C3380CC4-5D6E-409C-BE32-E72D297353CC}">
                    <c16:uniqueId val="{00000009-C342-42A9-86BE-C70B088BEB04}"/>
                  </c:ext>
                </c:extLst>
              </c15:ser>
            </c15:filteredBarSeries>
            <c15:filteredBarSeries>
              <c15:ser>
                <c:idx val="10"/>
                <c:order val="10"/>
                <c:tx>
                  <c:strRef>
                    <c:extLst xmlns:c15="http://schemas.microsoft.com/office/drawing/2012/chart">
                      <c:ext xmlns:c15="http://schemas.microsoft.com/office/drawing/2012/chart" uri="{02D57815-91ED-43cb-92C2-25804820EDAC}">
                        <c15:formulaRef>
                          <c15:sqref>FAME!$A$29</c15:sqref>
                        </c15:formulaRef>
                      </c:ext>
                    </c:extLst>
                    <c:strCache>
                      <c:ptCount val="1"/>
                      <c:pt idx="0">
                        <c:v>LDNPA</c:v>
                      </c:pt>
                    </c:strCache>
                  </c:strRef>
                </c:tx>
                <c:spPr>
                  <a:solidFill>
                    <a:schemeClr val="accent5">
                      <a:lumMod val="60000"/>
                    </a:schemeClr>
                  </a:solidFill>
                  <a:ln>
                    <a:noFill/>
                  </a:ln>
                  <a:effectLst/>
                </c:spPr>
                <c:invertIfNegative val="0"/>
                <c:cat>
                  <c:strRef>
                    <c:extLst xmlns:c15="http://schemas.microsoft.com/office/drawing/2012/chart">
                      <c:ext xmlns:c15="http://schemas.microsoft.com/office/drawing/2012/chart" uri="{02D57815-91ED-43cb-92C2-25804820EDAC}">
                        <c15:formulaRef>
                          <c15:sqref>FAME!$B$18:$C$18</c15:sqref>
                        </c15:formulaRef>
                      </c:ext>
                    </c:extLst>
                    <c:strCache>
                      <c:ptCount val="2"/>
                      <c:pt idx="0">
                        <c:v>Growing</c:v>
                      </c:pt>
                      <c:pt idx="1">
                        <c:v>Declining</c:v>
                      </c:pt>
                    </c:strCache>
                  </c:strRef>
                </c:cat>
                <c:val>
                  <c:numRef>
                    <c:extLst xmlns:c15="http://schemas.microsoft.com/office/drawing/2012/chart">
                      <c:ext xmlns:c15="http://schemas.microsoft.com/office/drawing/2012/chart" uri="{02D57815-91ED-43cb-92C2-25804820EDAC}">
                        <c15:formulaRef>
                          <c15:sqref>FAME!$B$29:$C$29</c15:sqref>
                        </c15:formulaRef>
                      </c:ext>
                    </c:extLst>
                    <c:numCache>
                      <c:formatCode>0.0%</c:formatCode>
                      <c:ptCount val="2"/>
                      <c:pt idx="0">
                        <c:v>4.9183592194344886E-2</c:v>
                      </c:pt>
                      <c:pt idx="1">
                        <c:v>4.5997610513739545E-2</c:v>
                      </c:pt>
                    </c:numCache>
                  </c:numRef>
                </c:val>
                <c:extLst xmlns:c15="http://schemas.microsoft.com/office/drawing/2012/chart">
                  <c:ext xmlns:c16="http://schemas.microsoft.com/office/drawing/2014/chart" uri="{C3380CC4-5D6E-409C-BE32-E72D297353CC}">
                    <c16:uniqueId val="{0000000A-C342-42A9-86BE-C70B088BEB04}"/>
                  </c:ext>
                </c:extLst>
              </c15:ser>
            </c15:filteredBarSeries>
          </c:ext>
        </c:extLst>
      </c:barChart>
      <c:catAx>
        <c:axId val="10691079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crossAx val="1069117952"/>
        <c:crosses val="autoZero"/>
        <c:auto val="1"/>
        <c:lblAlgn val="ctr"/>
        <c:lblOffset val="100"/>
        <c:noMultiLvlLbl val="0"/>
      </c:catAx>
      <c:valAx>
        <c:axId val="1069117952"/>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106910796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3175" cap="flat" cmpd="sng" algn="ctr">
      <a:solidFill>
        <a:schemeClr val="bg1">
          <a:lumMod val="50000"/>
        </a:schemeClr>
      </a:solidFill>
      <a:round/>
    </a:ln>
    <a:effectLst/>
  </c:spPr>
  <c:txPr>
    <a:bodyPr/>
    <a:lstStyle/>
    <a:p>
      <a:pPr>
        <a:defRPr>
          <a:solidFill>
            <a:schemeClr val="tx1"/>
          </a:solidFill>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0" baseline="0">
                <a:solidFill>
                  <a:sysClr val="windowText" lastClr="000000"/>
                </a:solidFill>
                <a:latin typeface="+mn-lt"/>
                <a:ea typeface="+mn-ea"/>
                <a:cs typeface="+mn-cs"/>
              </a:defRPr>
            </a:pPr>
            <a:r>
              <a:rPr lang="en-GB" sz="1200" b="1" dirty="0"/>
              <a:t>Company dissolutions/liquidations, Cumbria</a:t>
            </a:r>
          </a:p>
        </c:rich>
      </c:tx>
      <c:overlay val="0"/>
      <c:spPr>
        <a:noFill/>
        <a:ln>
          <a:noFill/>
        </a:ln>
        <a:effectLst/>
      </c:spPr>
      <c:txPr>
        <a:bodyPr rot="0" spcFirstLastPara="1" vertOverflow="ellipsis" vert="horz" wrap="square" anchor="ctr" anchorCtr="1"/>
        <a:lstStyle/>
        <a:p>
          <a:pPr>
            <a:defRPr sz="1200" b="1" i="0" u="none" strike="noStrike" kern="1200" spc="0" baseline="0">
              <a:solidFill>
                <a:sysClr val="windowText" lastClr="000000"/>
              </a:solidFill>
              <a:latin typeface="+mn-lt"/>
              <a:ea typeface="+mn-ea"/>
              <a:cs typeface="+mn-cs"/>
            </a:defRPr>
          </a:pPr>
          <a:endParaRPr lang="en-US"/>
        </a:p>
      </c:txPr>
    </c:title>
    <c:autoTitleDeleted val="0"/>
    <c:plotArea>
      <c:layout/>
      <c:lineChart>
        <c:grouping val="standard"/>
        <c:varyColors val="0"/>
        <c:ser>
          <c:idx val="0"/>
          <c:order val="0"/>
          <c:spPr>
            <a:ln w="28575" cap="rnd">
              <a:solidFill>
                <a:schemeClr val="accent2"/>
              </a:solidFill>
              <a:round/>
            </a:ln>
            <a:effectLst/>
          </c:spPr>
          <c:marker>
            <c:symbol val="none"/>
          </c:marker>
          <c:cat>
            <c:numRef>
              <c:f>FAME!$A$83:$A$107</c:f>
              <c:numCache>
                <c:formatCode>mmm\-yy</c:formatCode>
                <c:ptCount val="25"/>
                <c:pt idx="0">
                  <c:v>44958</c:v>
                </c:pt>
                <c:pt idx="1">
                  <c:v>44986</c:v>
                </c:pt>
                <c:pt idx="2">
                  <c:v>45017</c:v>
                </c:pt>
                <c:pt idx="3">
                  <c:v>45047</c:v>
                </c:pt>
                <c:pt idx="4">
                  <c:v>45078</c:v>
                </c:pt>
                <c:pt idx="5">
                  <c:v>45108</c:v>
                </c:pt>
                <c:pt idx="6">
                  <c:v>45139</c:v>
                </c:pt>
                <c:pt idx="7">
                  <c:v>45170</c:v>
                </c:pt>
                <c:pt idx="8">
                  <c:v>45200</c:v>
                </c:pt>
                <c:pt idx="9">
                  <c:v>45231</c:v>
                </c:pt>
                <c:pt idx="10">
                  <c:v>45261</c:v>
                </c:pt>
                <c:pt idx="11">
                  <c:v>45292</c:v>
                </c:pt>
                <c:pt idx="12">
                  <c:v>45323</c:v>
                </c:pt>
                <c:pt idx="13">
                  <c:v>45352</c:v>
                </c:pt>
                <c:pt idx="14">
                  <c:v>45383</c:v>
                </c:pt>
                <c:pt idx="15">
                  <c:v>45413</c:v>
                </c:pt>
                <c:pt idx="16">
                  <c:v>45444</c:v>
                </c:pt>
                <c:pt idx="17">
                  <c:v>45474</c:v>
                </c:pt>
                <c:pt idx="18">
                  <c:v>45505</c:v>
                </c:pt>
                <c:pt idx="19">
                  <c:v>45536</c:v>
                </c:pt>
                <c:pt idx="20">
                  <c:v>45566</c:v>
                </c:pt>
                <c:pt idx="21">
                  <c:v>45597</c:v>
                </c:pt>
                <c:pt idx="22">
                  <c:v>45627</c:v>
                </c:pt>
                <c:pt idx="23">
                  <c:v>45658</c:v>
                </c:pt>
                <c:pt idx="24">
                  <c:v>45689</c:v>
                </c:pt>
              </c:numCache>
            </c:numRef>
          </c:cat>
          <c:val>
            <c:numRef>
              <c:f>FAME!$C$83:$C$107</c:f>
              <c:numCache>
                <c:formatCode>General</c:formatCode>
                <c:ptCount val="25"/>
                <c:pt idx="0">
                  <c:v>185</c:v>
                </c:pt>
                <c:pt idx="1">
                  <c:v>151</c:v>
                </c:pt>
                <c:pt idx="2">
                  <c:v>175</c:v>
                </c:pt>
                <c:pt idx="3">
                  <c:v>193</c:v>
                </c:pt>
                <c:pt idx="4">
                  <c:v>187</c:v>
                </c:pt>
                <c:pt idx="5">
                  <c:v>168</c:v>
                </c:pt>
                <c:pt idx="6">
                  <c:v>184</c:v>
                </c:pt>
                <c:pt idx="7">
                  <c:v>154</c:v>
                </c:pt>
                <c:pt idx="8">
                  <c:v>179</c:v>
                </c:pt>
                <c:pt idx="9">
                  <c:v>143</c:v>
                </c:pt>
                <c:pt idx="10">
                  <c:v>162</c:v>
                </c:pt>
                <c:pt idx="11">
                  <c:v>157</c:v>
                </c:pt>
                <c:pt idx="12">
                  <c:v>157</c:v>
                </c:pt>
                <c:pt idx="13" formatCode="#,##0">
                  <c:v>169</c:v>
                </c:pt>
                <c:pt idx="14" formatCode="#,##0">
                  <c:v>189</c:v>
                </c:pt>
                <c:pt idx="15" formatCode="#,##0">
                  <c:v>186</c:v>
                </c:pt>
                <c:pt idx="16" formatCode="#,##0">
                  <c:v>139</c:v>
                </c:pt>
                <c:pt idx="17" formatCode="#,##0">
                  <c:v>201</c:v>
                </c:pt>
                <c:pt idx="18" formatCode="#,##0">
                  <c:v>160</c:v>
                </c:pt>
                <c:pt idx="19" formatCode="#,##0">
                  <c:v>161</c:v>
                </c:pt>
                <c:pt idx="20" formatCode="#,##0">
                  <c:v>225</c:v>
                </c:pt>
                <c:pt idx="21" formatCode="#,##0">
                  <c:v>169</c:v>
                </c:pt>
                <c:pt idx="22" formatCode="#,##0">
                  <c:v>218</c:v>
                </c:pt>
                <c:pt idx="23" formatCode="#,##0">
                  <c:v>149</c:v>
                </c:pt>
                <c:pt idx="24" formatCode="#,##0">
                  <c:v>160</c:v>
                </c:pt>
              </c:numCache>
            </c:numRef>
          </c:val>
          <c:smooth val="0"/>
          <c:extLst>
            <c:ext xmlns:c16="http://schemas.microsoft.com/office/drawing/2014/chart" uri="{C3380CC4-5D6E-409C-BE32-E72D297353CC}">
              <c16:uniqueId val="{00000000-1F03-42A8-820E-DE16337A0F98}"/>
            </c:ext>
          </c:extLst>
        </c:ser>
        <c:dLbls>
          <c:showLegendKey val="0"/>
          <c:showVal val="0"/>
          <c:showCatName val="0"/>
          <c:showSerName val="0"/>
          <c:showPercent val="0"/>
          <c:showBubbleSize val="0"/>
        </c:dLbls>
        <c:smooth val="0"/>
        <c:axId val="1245046688"/>
        <c:axId val="1004421120"/>
      </c:lineChart>
      <c:dateAx>
        <c:axId val="1245046688"/>
        <c:scaling>
          <c:orientation val="minMax"/>
        </c:scaling>
        <c:delete val="0"/>
        <c:axPos val="b"/>
        <c:numFmt formatCode="mmm\-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1004421120"/>
        <c:crosses val="autoZero"/>
        <c:auto val="1"/>
        <c:lblOffset val="100"/>
        <c:baseTimeUnit val="months"/>
      </c:dateAx>
      <c:valAx>
        <c:axId val="100442112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r>
                  <a:rPr lang="en-US" dirty="0"/>
                  <a:t>Number</a:t>
                </a:r>
              </a:p>
            </c:rich>
          </c:tx>
          <c:overlay val="0"/>
          <c:spPr>
            <a:noFill/>
            <a:ln>
              <a:noFill/>
            </a:ln>
            <a:effectLst/>
          </c:spPr>
          <c:txPr>
            <a:bodyPr rot="-54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124504668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3175" cap="flat" cmpd="sng" algn="ctr">
      <a:solidFill>
        <a:schemeClr val="bg1">
          <a:lumMod val="50000"/>
        </a:schemeClr>
      </a:solidFill>
      <a:round/>
    </a:ln>
    <a:effectLst/>
  </c:spPr>
  <c:txPr>
    <a:bodyPr/>
    <a:lstStyle/>
    <a:p>
      <a:pPr>
        <a:defRPr>
          <a:solidFill>
            <a:sysClr val="windowText" lastClr="000000"/>
          </a:solidFill>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0" baseline="0">
                <a:solidFill>
                  <a:sysClr val="windowText" lastClr="000000"/>
                </a:solidFill>
                <a:latin typeface="+mn-lt"/>
                <a:ea typeface="+mn-ea"/>
                <a:cs typeface="+mn-cs"/>
              </a:defRPr>
            </a:pPr>
            <a:r>
              <a:rPr lang="en-GB" sz="1200" b="1" dirty="0"/>
              <a:t>CPI - all items / core, year on year</a:t>
            </a:r>
          </a:p>
        </c:rich>
      </c:tx>
      <c:overlay val="0"/>
      <c:spPr>
        <a:noFill/>
        <a:ln>
          <a:noFill/>
        </a:ln>
        <a:effectLst/>
      </c:spPr>
      <c:txPr>
        <a:bodyPr rot="0" spcFirstLastPara="1" vertOverflow="ellipsis" vert="horz" wrap="square" anchor="ctr" anchorCtr="1"/>
        <a:lstStyle/>
        <a:p>
          <a:pPr>
            <a:defRPr sz="1200" b="1" i="0" u="none" strike="noStrike" kern="1200" spc="0" baseline="0">
              <a:solidFill>
                <a:sysClr val="windowText" lastClr="000000"/>
              </a:solidFill>
              <a:latin typeface="+mn-lt"/>
              <a:ea typeface="+mn-ea"/>
              <a:cs typeface="+mn-cs"/>
            </a:defRPr>
          </a:pPr>
          <a:endParaRPr lang="en-US"/>
        </a:p>
      </c:txPr>
    </c:title>
    <c:autoTitleDeleted val="0"/>
    <c:plotArea>
      <c:layout/>
      <c:lineChart>
        <c:grouping val="standard"/>
        <c:varyColors val="0"/>
        <c:ser>
          <c:idx val="0"/>
          <c:order val="0"/>
          <c:tx>
            <c:strRef>
              <c:f>Inflation!$B$6</c:f>
              <c:strCache>
                <c:ptCount val="1"/>
                <c:pt idx="0">
                  <c:v>CPI All items</c:v>
                </c:pt>
              </c:strCache>
            </c:strRef>
          </c:tx>
          <c:spPr>
            <a:ln w="34925" cap="rnd">
              <a:solidFill>
                <a:schemeClr val="accent2"/>
              </a:solidFill>
              <a:round/>
            </a:ln>
            <a:effectLst/>
          </c:spPr>
          <c:marker>
            <c:symbol val="none"/>
          </c:marker>
          <c:dLbls>
            <c:dLbl>
              <c:idx val="36"/>
              <c:layout>
                <c:manualLayout>
                  <c:x val="-1.9820457881381412E-2"/>
                  <c:y val="4.906976943442461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A02-4E74-BDA2-BB6A0B0022E5}"/>
                </c:ext>
              </c:extLst>
            </c:dLbl>
            <c:spPr>
              <a:noFill/>
              <a:ln>
                <a:solidFill>
                  <a:schemeClr val="accent2"/>
                </a:solid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Inflation!$C$4:$AM$4</c:f>
              <c:numCache>
                <c:formatCode>mmm\-yy</c:formatCode>
                <c:ptCount val="37"/>
                <c:pt idx="0">
                  <c:v>44621</c:v>
                </c:pt>
                <c:pt idx="1">
                  <c:v>44652</c:v>
                </c:pt>
                <c:pt idx="2">
                  <c:v>44682</c:v>
                </c:pt>
                <c:pt idx="3">
                  <c:v>44713</c:v>
                </c:pt>
                <c:pt idx="4">
                  <c:v>44743</c:v>
                </c:pt>
                <c:pt idx="5">
                  <c:v>44774</c:v>
                </c:pt>
                <c:pt idx="6">
                  <c:v>44805</c:v>
                </c:pt>
                <c:pt idx="7">
                  <c:v>44835</c:v>
                </c:pt>
                <c:pt idx="8">
                  <c:v>44866</c:v>
                </c:pt>
                <c:pt idx="9">
                  <c:v>44896</c:v>
                </c:pt>
                <c:pt idx="10">
                  <c:v>44927</c:v>
                </c:pt>
                <c:pt idx="11">
                  <c:v>44958</c:v>
                </c:pt>
                <c:pt idx="12">
                  <c:v>44986</c:v>
                </c:pt>
                <c:pt idx="13">
                  <c:v>45017</c:v>
                </c:pt>
                <c:pt idx="14">
                  <c:v>45047</c:v>
                </c:pt>
                <c:pt idx="15">
                  <c:v>45078</c:v>
                </c:pt>
                <c:pt idx="16">
                  <c:v>45108</c:v>
                </c:pt>
                <c:pt idx="17">
                  <c:v>45139</c:v>
                </c:pt>
                <c:pt idx="18">
                  <c:v>45170</c:v>
                </c:pt>
                <c:pt idx="19">
                  <c:v>45200</c:v>
                </c:pt>
                <c:pt idx="20">
                  <c:v>45231</c:v>
                </c:pt>
                <c:pt idx="21">
                  <c:v>45261</c:v>
                </c:pt>
                <c:pt idx="22">
                  <c:v>45292</c:v>
                </c:pt>
                <c:pt idx="23">
                  <c:v>45323</c:v>
                </c:pt>
                <c:pt idx="24">
                  <c:v>45352</c:v>
                </c:pt>
                <c:pt idx="25">
                  <c:v>45383</c:v>
                </c:pt>
                <c:pt idx="26">
                  <c:v>45413</c:v>
                </c:pt>
                <c:pt idx="27">
                  <c:v>45444</c:v>
                </c:pt>
                <c:pt idx="28">
                  <c:v>45474</c:v>
                </c:pt>
                <c:pt idx="29">
                  <c:v>45505</c:v>
                </c:pt>
                <c:pt idx="30">
                  <c:v>45536</c:v>
                </c:pt>
                <c:pt idx="31">
                  <c:v>45566</c:v>
                </c:pt>
                <c:pt idx="32">
                  <c:v>45597</c:v>
                </c:pt>
                <c:pt idx="33">
                  <c:v>45627</c:v>
                </c:pt>
                <c:pt idx="34">
                  <c:v>45658</c:v>
                </c:pt>
                <c:pt idx="35">
                  <c:v>45689</c:v>
                </c:pt>
                <c:pt idx="36">
                  <c:v>45717</c:v>
                </c:pt>
              </c:numCache>
            </c:numRef>
          </c:cat>
          <c:val>
            <c:numRef>
              <c:f>Inflation!$C$6:$AM$6</c:f>
              <c:numCache>
                <c:formatCode>0.0</c:formatCode>
                <c:ptCount val="37"/>
                <c:pt idx="0">
                  <c:v>7</c:v>
                </c:pt>
                <c:pt idx="1">
                  <c:v>9</c:v>
                </c:pt>
                <c:pt idx="2">
                  <c:v>9.1</c:v>
                </c:pt>
                <c:pt idx="3">
                  <c:v>9.4</c:v>
                </c:pt>
                <c:pt idx="4">
                  <c:v>10.1</c:v>
                </c:pt>
                <c:pt idx="5">
                  <c:v>9.9</c:v>
                </c:pt>
                <c:pt idx="6">
                  <c:v>10.1</c:v>
                </c:pt>
                <c:pt idx="7">
                  <c:v>11.1</c:v>
                </c:pt>
                <c:pt idx="8">
                  <c:v>10.7</c:v>
                </c:pt>
                <c:pt idx="9">
                  <c:v>10.5</c:v>
                </c:pt>
                <c:pt idx="10">
                  <c:v>10.1</c:v>
                </c:pt>
                <c:pt idx="11">
                  <c:v>10.4</c:v>
                </c:pt>
                <c:pt idx="12">
                  <c:v>10.1</c:v>
                </c:pt>
                <c:pt idx="13">
                  <c:v>8.6999999999999993</c:v>
                </c:pt>
                <c:pt idx="14">
                  <c:v>8.6999999999999993</c:v>
                </c:pt>
                <c:pt idx="15">
                  <c:v>7.9</c:v>
                </c:pt>
                <c:pt idx="16">
                  <c:v>6.8</c:v>
                </c:pt>
                <c:pt idx="17">
                  <c:v>6.7</c:v>
                </c:pt>
                <c:pt idx="18">
                  <c:v>6.7</c:v>
                </c:pt>
                <c:pt idx="19">
                  <c:v>4.5999999999999996</c:v>
                </c:pt>
                <c:pt idx="20">
                  <c:v>3.9</c:v>
                </c:pt>
                <c:pt idx="21">
                  <c:v>4</c:v>
                </c:pt>
                <c:pt idx="22">
                  <c:v>4</c:v>
                </c:pt>
                <c:pt idx="23">
                  <c:v>3.4</c:v>
                </c:pt>
                <c:pt idx="24">
                  <c:v>3.2</c:v>
                </c:pt>
                <c:pt idx="25">
                  <c:v>2.2999999999999998</c:v>
                </c:pt>
                <c:pt idx="26">
                  <c:v>2</c:v>
                </c:pt>
                <c:pt idx="27">
                  <c:v>2</c:v>
                </c:pt>
                <c:pt idx="28">
                  <c:v>2.2000000000000002</c:v>
                </c:pt>
                <c:pt idx="29">
                  <c:v>2.2000000000000002</c:v>
                </c:pt>
                <c:pt idx="30">
                  <c:v>1.7</c:v>
                </c:pt>
                <c:pt idx="31">
                  <c:v>2.2999999999999998</c:v>
                </c:pt>
                <c:pt idx="32">
                  <c:v>2.6</c:v>
                </c:pt>
                <c:pt idx="33">
                  <c:v>2.5</c:v>
                </c:pt>
                <c:pt idx="34">
                  <c:v>3</c:v>
                </c:pt>
                <c:pt idx="35">
                  <c:v>2.8</c:v>
                </c:pt>
                <c:pt idx="36">
                  <c:v>2.6</c:v>
                </c:pt>
              </c:numCache>
            </c:numRef>
          </c:val>
          <c:smooth val="0"/>
          <c:extLst>
            <c:ext xmlns:c16="http://schemas.microsoft.com/office/drawing/2014/chart" uri="{C3380CC4-5D6E-409C-BE32-E72D297353CC}">
              <c16:uniqueId val="{00000001-4A02-4E74-BDA2-BB6A0B0022E5}"/>
            </c:ext>
          </c:extLst>
        </c:ser>
        <c:ser>
          <c:idx val="3"/>
          <c:order val="3"/>
          <c:tx>
            <c:strRef>
              <c:f>Inflation!$B$9</c:f>
              <c:strCache>
                <c:ptCount val="1"/>
                <c:pt idx="0">
                  <c:v>CPI Core</c:v>
                </c:pt>
              </c:strCache>
            </c:strRef>
          </c:tx>
          <c:spPr>
            <a:ln w="34925" cap="rnd">
              <a:solidFill>
                <a:schemeClr val="accent1"/>
              </a:solidFill>
              <a:round/>
            </a:ln>
            <a:effectLst/>
          </c:spPr>
          <c:marker>
            <c:symbol val="none"/>
          </c:marker>
          <c:dLbls>
            <c:dLbl>
              <c:idx val="36"/>
              <c:layout>
                <c:manualLayout>
                  <c:x val="-1.9832702569907636E-2"/>
                  <c:y val="-8.801932946629771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A02-4E74-BDA2-BB6A0B0022E5}"/>
                </c:ext>
              </c:extLst>
            </c:dLbl>
            <c:spPr>
              <a:noFill/>
              <a:ln>
                <a:solidFill>
                  <a:schemeClr val="accent1"/>
                </a:solid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Inflation!$C$4:$AM$4</c:f>
              <c:numCache>
                <c:formatCode>mmm\-yy</c:formatCode>
                <c:ptCount val="37"/>
                <c:pt idx="0">
                  <c:v>44621</c:v>
                </c:pt>
                <c:pt idx="1">
                  <c:v>44652</c:v>
                </c:pt>
                <c:pt idx="2">
                  <c:v>44682</c:v>
                </c:pt>
                <c:pt idx="3">
                  <c:v>44713</c:v>
                </c:pt>
                <c:pt idx="4">
                  <c:v>44743</c:v>
                </c:pt>
                <c:pt idx="5">
                  <c:v>44774</c:v>
                </c:pt>
                <c:pt idx="6">
                  <c:v>44805</c:v>
                </c:pt>
                <c:pt idx="7">
                  <c:v>44835</c:v>
                </c:pt>
                <c:pt idx="8">
                  <c:v>44866</c:v>
                </c:pt>
                <c:pt idx="9">
                  <c:v>44896</c:v>
                </c:pt>
                <c:pt idx="10">
                  <c:v>44927</c:v>
                </c:pt>
                <c:pt idx="11">
                  <c:v>44958</c:v>
                </c:pt>
                <c:pt idx="12">
                  <c:v>44986</c:v>
                </c:pt>
                <c:pt idx="13">
                  <c:v>45017</c:v>
                </c:pt>
                <c:pt idx="14">
                  <c:v>45047</c:v>
                </c:pt>
                <c:pt idx="15">
                  <c:v>45078</c:v>
                </c:pt>
                <c:pt idx="16">
                  <c:v>45108</c:v>
                </c:pt>
                <c:pt idx="17">
                  <c:v>45139</c:v>
                </c:pt>
                <c:pt idx="18">
                  <c:v>45170</c:v>
                </c:pt>
                <c:pt idx="19">
                  <c:v>45200</c:v>
                </c:pt>
                <c:pt idx="20">
                  <c:v>45231</c:v>
                </c:pt>
                <c:pt idx="21">
                  <c:v>45261</c:v>
                </c:pt>
                <c:pt idx="22">
                  <c:v>45292</c:v>
                </c:pt>
                <c:pt idx="23">
                  <c:v>45323</c:v>
                </c:pt>
                <c:pt idx="24">
                  <c:v>45352</c:v>
                </c:pt>
                <c:pt idx="25">
                  <c:v>45383</c:v>
                </c:pt>
                <c:pt idx="26">
                  <c:v>45413</c:v>
                </c:pt>
                <c:pt idx="27">
                  <c:v>45444</c:v>
                </c:pt>
                <c:pt idx="28">
                  <c:v>45474</c:v>
                </c:pt>
                <c:pt idx="29">
                  <c:v>45505</c:v>
                </c:pt>
                <c:pt idx="30">
                  <c:v>45536</c:v>
                </c:pt>
                <c:pt idx="31">
                  <c:v>45566</c:v>
                </c:pt>
                <c:pt idx="32">
                  <c:v>45597</c:v>
                </c:pt>
                <c:pt idx="33">
                  <c:v>45627</c:v>
                </c:pt>
                <c:pt idx="34">
                  <c:v>45658</c:v>
                </c:pt>
                <c:pt idx="35">
                  <c:v>45689</c:v>
                </c:pt>
                <c:pt idx="36">
                  <c:v>45717</c:v>
                </c:pt>
              </c:numCache>
            </c:numRef>
          </c:cat>
          <c:val>
            <c:numRef>
              <c:f>Inflation!$C$9:$AM$9</c:f>
              <c:numCache>
                <c:formatCode>0.0</c:formatCode>
                <c:ptCount val="37"/>
                <c:pt idx="0">
                  <c:v>5.7</c:v>
                </c:pt>
                <c:pt idx="1">
                  <c:v>6.2</c:v>
                </c:pt>
                <c:pt idx="2">
                  <c:v>5.9</c:v>
                </c:pt>
                <c:pt idx="3">
                  <c:v>5.8</c:v>
                </c:pt>
                <c:pt idx="4">
                  <c:v>6.2</c:v>
                </c:pt>
                <c:pt idx="5">
                  <c:v>6.3</c:v>
                </c:pt>
                <c:pt idx="6">
                  <c:v>6.5</c:v>
                </c:pt>
                <c:pt idx="7">
                  <c:v>6.5</c:v>
                </c:pt>
                <c:pt idx="8">
                  <c:v>6.3</c:v>
                </c:pt>
                <c:pt idx="9">
                  <c:v>6.3</c:v>
                </c:pt>
                <c:pt idx="10">
                  <c:v>5.8</c:v>
                </c:pt>
                <c:pt idx="11">
                  <c:v>6.2</c:v>
                </c:pt>
                <c:pt idx="12">
                  <c:v>6.2</c:v>
                </c:pt>
                <c:pt idx="13">
                  <c:v>6.8</c:v>
                </c:pt>
                <c:pt idx="14">
                  <c:v>7.1</c:v>
                </c:pt>
                <c:pt idx="15">
                  <c:v>6.9</c:v>
                </c:pt>
                <c:pt idx="16">
                  <c:v>6.9</c:v>
                </c:pt>
                <c:pt idx="17">
                  <c:v>6.2</c:v>
                </c:pt>
                <c:pt idx="18">
                  <c:v>6.1</c:v>
                </c:pt>
                <c:pt idx="19">
                  <c:v>5.7</c:v>
                </c:pt>
                <c:pt idx="20">
                  <c:v>5.0999999999999996</c:v>
                </c:pt>
                <c:pt idx="21">
                  <c:v>5.0999999999999996</c:v>
                </c:pt>
                <c:pt idx="22">
                  <c:v>5.0999999999999996</c:v>
                </c:pt>
                <c:pt idx="23">
                  <c:v>4.5</c:v>
                </c:pt>
                <c:pt idx="24">
                  <c:v>4.2</c:v>
                </c:pt>
                <c:pt idx="25">
                  <c:v>3.9</c:v>
                </c:pt>
                <c:pt idx="26">
                  <c:v>3.5</c:v>
                </c:pt>
                <c:pt idx="27">
                  <c:v>3.5</c:v>
                </c:pt>
                <c:pt idx="28">
                  <c:v>3.3</c:v>
                </c:pt>
                <c:pt idx="29">
                  <c:v>3.6</c:v>
                </c:pt>
                <c:pt idx="30">
                  <c:v>3.2</c:v>
                </c:pt>
                <c:pt idx="31">
                  <c:v>3.3</c:v>
                </c:pt>
                <c:pt idx="32">
                  <c:v>3.5</c:v>
                </c:pt>
                <c:pt idx="33">
                  <c:v>3.2</c:v>
                </c:pt>
                <c:pt idx="34">
                  <c:v>3.7</c:v>
                </c:pt>
                <c:pt idx="35">
                  <c:v>3.5</c:v>
                </c:pt>
                <c:pt idx="36">
                  <c:v>3.4</c:v>
                </c:pt>
              </c:numCache>
            </c:numRef>
          </c:val>
          <c:smooth val="0"/>
          <c:extLst>
            <c:ext xmlns:c16="http://schemas.microsoft.com/office/drawing/2014/chart" uri="{C3380CC4-5D6E-409C-BE32-E72D297353CC}">
              <c16:uniqueId val="{00000003-4A02-4E74-BDA2-BB6A0B0022E5}"/>
            </c:ext>
          </c:extLst>
        </c:ser>
        <c:dLbls>
          <c:showLegendKey val="0"/>
          <c:showVal val="0"/>
          <c:showCatName val="0"/>
          <c:showSerName val="0"/>
          <c:showPercent val="0"/>
          <c:showBubbleSize val="0"/>
        </c:dLbls>
        <c:smooth val="0"/>
        <c:axId val="1316044447"/>
        <c:axId val="1316045695"/>
        <c:extLst>
          <c:ext xmlns:c15="http://schemas.microsoft.com/office/drawing/2012/chart" uri="{02D57815-91ED-43cb-92C2-25804820EDAC}">
            <c15:filteredLineSeries>
              <c15:ser>
                <c:idx val="1"/>
                <c:order val="1"/>
                <c:tx>
                  <c:strRef>
                    <c:extLst>
                      <c:ext uri="{02D57815-91ED-43cb-92C2-25804820EDAC}">
                        <c15:formulaRef>
                          <c15:sqref>Inflation!$B$7</c15:sqref>
                        </c15:formulaRef>
                      </c:ext>
                    </c:extLst>
                    <c:strCache>
                      <c:ptCount val="1"/>
                      <c:pt idx="0">
                        <c:v>CPI Goods</c:v>
                      </c:pt>
                    </c:strCache>
                  </c:strRef>
                </c:tx>
                <c:spPr>
                  <a:ln w="28575" cap="rnd">
                    <a:solidFill>
                      <a:schemeClr val="accent2"/>
                    </a:solidFill>
                    <a:round/>
                  </a:ln>
                  <a:effectLst/>
                </c:spPr>
                <c:marker>
                  <c:symbol val="none"/>
                </c:marker>
                <c:cat>
                  <c:numRef>
                    <c:extLst>
                      <c:ext uri="{02D57815-91ED-43cb-92C2-25804820EDAC}">
                        <c15:formulaRef>
                          <c15:sqref>Inflation!$C$4:$AM$4</c15:sqref>
                        </c15:formulaRef>
                      </c:ext>
                    </c:extLst>
                    <c:numCache>
                      <c:formatCode>mmm\-yy</c:formatCode>
                      <c:ptCount val="37"/>
                      <c:pt idx="0">
                        <c:v>44621</c:v>
                      </c:pt>
                      <c:pt idx="1">
                        <c:v>44652</c:v>
                      </c:pt>
                      <c:pt idx="2">
                        <c:v>44682</c:v>
                      </c:pt>
                      <c:pt idx="3">
                        <c:v>44713</c:v>
                      </c:pt>
                      <c:pt idx="4">
                        <c:v>44743</c:v>
                      </c:pt>
                      <c:pt idx="5">
                        <c:v>44774</c:v>
                      </c:pt>
                      <c:pt idx="6">
                        <c:v>44805</c:v>
                      </c:pt>
                      <c:pt idx="7">
                        <c:v>44835</c:v>
                      </c:pt>
                      <c:pt idx="8">
                        <c:v>44866</c:v>
                      </c:pt>
                      <c:pt idx="9">
                        <c:v>44896</c:v>
                      </c:pt>
                      <c:pt idx="10">
                        <c:v>44927</c:v>
                      </c:pt>
                      <c:pt idx="11">
                        <c:v>44958</c:v>
                      </c:pt>
                      <c:pt idx="12">
                        <c:v>44986</c:v>
                      </c:pt>
                      <c:pt idx="13">
                        <c:v>45017</c:v>
                      </c:pt>
                      <c:pt idx="14">
                        <c:v>45047</c:v>
                      </c:pt>
                      <c:pt idx="15">
                        <c:v>45078</c:v>
                      </c:pt>
                      <c:pt idx="16">
                        <c:v>45108</c:v>
                      </c:pt>
                      <c:pt idx="17">
                        <c:v>45139</c:v>
                      </c:pt>
                      <c:pt idx="18">
                        <c:v>45170</c:v>
                      </c:pt>
                      <c:pt idx="19">
                        <c:v>45200</c:v>
                      </c:pt>
                      <c:pt idx="20">
                        <c:v>45231</c:v>
                      </c:pt>
                      <c:pt idx="21">
                        <c:v>45261</c:v>
                      </c:pt>
                      <c:pt idx="22">
                        <c:v>45292</c:v>
                      </c:pt>
                      <c:pt idx="23">
                        <c:v>45323</c:v>
                      </c:pt>
                      <c:pt idx="24">
                        <c:v>45352</c:v>
                      </c:pt>
                      <c:pt idx="25">
                        <c:v>45383</c:v>
                      </c:pt>
                      <c:pt idx="26">
                        <c:v>45413</c:v>
                      </c:pt>
                      <c:pt idx="27">
                        <c:v>45444</c:v>
                      </c:pt>
                      <c:pt idx="28">
                        <c:v>45474</c:v>
                      </c:pt>
                      <c:pt idx="29">
                        <c:v>45505</c:v>
                      </c:pt>
                      <c:pt idx="30">
                        <c:v>45536</c:v>
                      </c:pt>
                      <c:pt idx="31">
                        <c:v>45566</c:v>
                      </c:pt>
                      <c:pt idx="32">
                        <c:v>45597</c:v>
                      </c:pt>
                      <c:pt idx="33">
                        <c:v>45627</c:v>
                      </c:pt>
                      <c:pt idx="34">
                        <c:v>45658</c:v>
                      </c:pt>
                      <c:pt idx="35">
                        <c:v>45689</c:v>
                      </c:pt>
                      <c:pt idx="36">
                        <c:v>45717</c:v>
                      </c:pt>
                    </c:numCache>
                  </c:numRef>
                </c:cat>
                <c:val>
                  <c:numRef>
                    <c:extLst>
                      <c:ext uri="{02D57815-91ED-43cb-92C2-25804820EDAC}">
                        <c15:formulaRef>
                          <c15:sqref>Inflation!$C$7:$AM$7</c15:sqref>
                        </c15:formulaRef>
                      </c:ext>
                    </c:extLst>
                    <c:numCache>
                      <c:formatCode>0.0</c:formatCode>
                      <c:ptCount val="37"/>
                      <c:pt idx="0">
                        <c:v>9.4</c:v>
                      </c:pt>
                      <c:pt idx="1">
                        <c:v>12.4</c:v>
                      </c:pt>
                      <c:pt idx="2">
                        <c:v>12.4</c:v>
                      </c:pt>
                      <c:pt idx="3">
                        <c:v>12.7</c:v>
                      </c:pt>
                      <c:pt idx="4">
                        <c:v>13.5</c:v>
                      </c:pt>
                      <c:pt idx="5">
                        <c:v>12.9</c:v>
                      </c:pt>
                      <c:pt idx="6">
                        <c:v>13.2</c:v>
                      </c:pt>
                      <c:pt idx="7">
                        <c:v>14.8</c:v>
                      </c:pt>
                      <c:pt idx="8">
                        <c:v>14</c:v>
                      </c:pt>
                      <c:pt idx="9">
                        <c:v>13.4</c:v>
                      </c:pt>
                      <c:pt idx="10">
                        <c:v>13.3</c:v>
                      </c:pt>
                      <c:pt idx="11">
                        <c:v>13.4</c:v>
                      </c:pt>
                      <c:pt idx="12">
                        <c:v>12.8</c:v>
                      </c:pt>
                      <c:pt idx="13">
                        <c:v>10</c:v>
                      </c:pt>
                      <c:pt idx="14">
                        <c:v>9.6999999999999993</c:v>
                      </c:pt>
                      <c:pt idx="15">
                        <c:v>8.5</c:v>
                      </c:pt>
                      <c:pt idx="16">
                        <c:v>6.1</c:v>
                      </c:pt>
                      <c:pt idx="17">
                        <c:v>6.3</c:v>
                      </c:pt>
                      <c:pt idx="18">
                        <c:v>6.2</c:v>
                      </c:pt>
                      <c:pt idx="19">
                        <c:v>2.9</c:v>
                      </c:pt>
                      <c:pt idx="20">
                        <c:v>2</c:v>
                      </c:pt>
                      <c:pt idx="21">
                        <c:v>1.9</c:v>
                      </c:pt>
                      <c:pt idx="22">
                        <c:v>1.8</c:v>
                      </c:pt>
                      <c:pt idx="23">
                        <c:v>1.1000000000000001</c:v>
                      </c:pt>
                      <c:pt idx="24">
                        <c:v>0.8</c:v>
                      </c:pt>
                      <c:pt idx="25">
                        <c:v>-0.8</c:v>
                      </c:pt>
                      <c:pt idx="26">
                        <c:v>-1.3</c:v>
                      </c:pt>
                      <c:pt idx="27">
                        <c:v>-1.4</c:v>
                      </c:pt>
                      <c:pt idx="28">
                        <c:v>-0.6</c:v>
                      </c:pt>
                      <c:pt idx="29">
                        <c:v>-0.9</c:v>
                      </c:pt>
                      <c:pt idx="30">
                        <c:v>-1.4</c:v>
                      </c:pt>
                      <c:pt idx="31">
                        <c:v>-0.3</c:v>
                      </c:pt>
                      <c:pt idx="32">
                        <c:v>0.4</c:v>
                      </c:pt>
                      <c:pt idx="33">
                        <c:v>0.7</c:v>
                      </c:pt>
                      <c:pt idx="34">
                        <c:v>1</c:v>
                      </c:pt>
                      <c:pt idx="35">
                        <c:v>0.8</c:v>
                      </c:pt>
                      <c:pt idx="36">
                        <c:v>0.6</c:v>
                      </c:pt>
                    </c:numCache>
                  </c:numRef>
                </c:val>
                <c:smooth val="0"/>
                <c:extLst>
                  <c:ext xmlns:c16="http://schemas.microsoft.com/office/drawing/2014/chart" uri="{C3380CC4-5D6E-409C-BE32-E72D297353CC}">
                    <c16:uniqueId val="{00000004-4A02-4E74-BDA2-BB6A0B0022E5}"/>
                  </c:ext>
                </c:extLst>
              </c15:ser>
            </c15:filteredLineSeries>
            <c15:filteredLineSeries>
              <c15:ser>
                <c:idx val="2"/>
                <c:order val="2"/>
                <c:tx>
                  <c:strRef>
                    <c:extLst xmlns:c15="http://schemas.microsoft.com/office/drawing/2012/chart">
                      <c:ext xmlns:c15="http://schemas.microsoft.com/office/drawing/2012/chart" uri="{02D57815-91ED-43cb-92C2-25804820EDAC}">
                        <c15:formulaRef>
                          <c15:sqref>Inflation!$B$8</c15:sqref>
                        </c15:formulaRef>
                      </c:ext>
                    </c:extLst>
                    <c:strCache>
                      <c:ptCount val="1"/>
                      <c:pt idx="0">
                        <c:v>CPI Services</c:v>
                      </c:pt>
                    </c:strCache>
                  </c:strRef>
                </c:tx>
                <c:spPr>
                  <a:ln w="28575" cap="rnd">
                    <a:solidFill>
                      <a:schemeClr val="accent3"/>
                    </a:solidFill>
                    <a:round/>
                  </a:ln>
                  <a:effectLst/>
                </c:spPr>
                <c:marker>
                  <c:symbol val="none"/>
                </c:marker>
                <c:cat>
                  <c:numRef>
                    <c:extLst xmlns:c15="http://schemas.microsoft.com/office/drawing/2012/chart">
                      <c:ext xmlns:c15="http://schemas.microsoft.com/office/drawing/2012/chart" uri="{02D57815-91ED-43cb-92C2-25804820EDAC}">
                        <c15:formulaRef>
                          <c15:sqref>Inflation!$C$4:$AM$4</c15:sqref>
                        </c15:formulaRef>
                      </c:ext>
                    </c:extLst>
                    <c:numCache>
                      <c:formatCode>mmm\-yy</c:formatCode>
                      <c:ptCount val="37"/>
                      <c:pt idx="0">
                        <c:v>44621</c:v>
                      </c:pt>
                      <c:pt idx="1">
                        <c:v>44652</c:v>
                      </c:pt>
                      <c:pt idx="2">
                        <c:v>44682</c:v>
                      </c:pt>
                      <c:pt idx="3">
                        <c:v>44713</c:v>
                      </c:pt>
                      <c:pt idx="4">
                        <c:v>44743</c:v>
                      </c:pt>
                      <c:pt idx="5">
                        <c:v>44774</c:v>
                      </c:pt>
                      <c:pt idx="6">
                        <c:v>44805</c:v>
                      </c:pt>
                      <c:pt idx="7">
                        <c:v>44835</c:v>
                      </c:pt>
                      <c:pt idx="8">
                        <c:v>44866</c:v>
                      </c:pt>
                      <c:pt idx="9">
                        <c:v>44896</c:v>
                      </c:pt>
                      <c:pt idx="10">
                        <c:v>44927</c:v>
                      </c:pt>
                      <c:pt idx="11">
                        <c:v>44958</c:v>
                      </c:pt>
                      <c:pt idx="12">
                        <c:v>44986</c:v>
                      </c:pt>
                      <c:pt idx="13">
                        <c:v>45017</c:v>
                      </c:pt>
                      <c:pt idx="14">
                        <c:v>45047</c:v>
                      </c:pt>
                      <c:pt idx="15">
                        <c:v>45078</c:v>
                      </c:pt>
                      <c:pt idx="16">
                        <c:v>45108</c:v>
                      </c:pt>
                      <c:pt idx="17">
                        <c:v>45139</c:v>
                      </c:pt>
                      <c:pt idx="18">
                        <c:v>45170</c:v>
                      </c:pt>
                      <c:pt idx="19">
                        <c:v>45200</c:v>
                      </c:pt>
                      <c:pt idx="20">
                        <c:v>45231</c:v>
                      </c:pt>
                      <c:pt idx="21">
                        <c:v>45261</c:v>
                      </c:pt>
                      <c:pt idx="22">
                        <c:v>45292</c:v>
                      </c:pt>
                      <c:pt idx="23">
                        <c:v>45323</c:v>
                      </c:pt>
                      <c:pt idx="24">
                        <c:v>45352</c:v>
                      </c:pt>
                      <c:pt idx="25">
                        <c:v>45383</c:v>
                      </c:pt>
                      <c:pt idx="26">
                        <c:v>45413</c:v>
                      </c:pt>
                      <c:pt idx="27">
                        <c:v>45444</c:v>
                      </c:pt>
                      <c:pt idx="28">
                        <c:v>45474</c:v>
                      </c:pt>
                      <c:pt idx="29">
                        <c:v>45505</c:v>
                      </c:pt>
                      <c:pt idx="30">
                        <c:v>45536</c:v>
                      </c:pt>
                      <c:pt idx="31">
                        <c:v>45566</c:v>
                      </c:pt>
                      <c:pt idx="32">
                        <c:v>45597</c:v>
                      </c:pt>
                      <c:pt idx="33">
                        <c:v>45627</c:v>
                      </c:pt>
                      <c:pt idx="34">
                        <c:v>45658</c:v>
                      </c:pt>
                      <c:pt idx="35">
                        <c:v>45689</c:v>
                      </c:pt>
                      <c:pt idx="36">
                        <c:v>45717</c:v>
                      </c:pt>
                    </c:numCache>
                  </c:numRef>
                </c:cat>
                <c:val>
                  <c:numRef>
                    <c:extLst xmlns:c15="http://schemas.microsoft.com/office/drawing/2012/chart">
                      <c:ext xmlns:c15="http://schemas.microsoft.com/office/drawing/2012/chart" uri="{02D57815-91ED-43cb-92C2-25804820EDAC}">
                        <c15:formulaRef>
                          <c15:sqref>Inflation!$C$8:$AM$8</c15:sqref>
                        </c15:formulaRef>
                      </c:ext>
                    </c:extLst>
                    <c:numCache>
                      <c:formatCode>0.0</c:formatCode>
                      <c:ptCount val="37"/>
                      <c:pt idx="0">
                        <c:v>4</c:v>
                      </c:pt>
                      <c:pt idx="1">
                        <c:v>4.7</c:v>
                      </c:pt>
                      <c:pt idx="2">
                        <c:v>4.9000000000000004</c:v>
                      </c:pt>
                      <c:pt idx="3">
                        <c:v>5.2</c:v>
                      </c:pt>
                      <c:pt idx="4">
                        <c:v>5.7</c:v>
                      </c:pt>
                      <c:pt idx="5">
                        <c:v>5.9</c:v>
                      </c:pt>
                      <c:pt idx="6">
                        <c:v>6.1</c:v>
                      </c:pt>
                      <c:pt idx="7">
                        <c:v>6.3</c:v>
                      </c:pt>
                      <c:pt idx="8">
                        <c:v>6.3</c:v>
                      </c:pt>
                      <c:pt idx="9">
                        <c:v>6.8</c:v>
                      </c:pt>
                      <c:pt idx="10">
                        <c:v>6</c:v>
                      </c:pt>
                      <c:pt idx="11">
                        <c:v>6.6</c:v>
                      </c:pt>
                      <c:pt idx="12">
                        <c:v>6.6</c:v>
                      </c:pt>
                      <c:pt idx="13">
                        <c:v>6.9</c:v>
                      </c:pt>
                      <c:pt idx="14">
                        <c:v>7.4</c:v>
                      </c:pt>
                      <c:pt idx="15">
                        <c:v>7.2</c:v>
                      </c:pt>
                      <c:pt idx="16">
                        <c:v>7.4</c:v>
                      </c:pt>
                      <c:pt idx="17">
                        <c:v>6.8</c:v>
                      </c:pt>
                      <c:pt idx="18">
                        <c:v>6.9</c:v>
                      </c:pt>
                      <c:pt idx="19">
                        <c:v>6.6</c:v>
                      </c:pt>
                      <c:pt idx="20">
                        <c:v>6.3</c:v>
                      </c:pt>
                      <c:pt idx="21">
                        <c:v>6.4</c:v>
                      </c:pt>
                      <c:pt idx="22">
                        <c:v>6.5</c:v>
                      </c:pt>
                      <c:pt idx="23">
                        <c:v>6.1</c:v>
                      </c:pt>
                      <c:pt idx="24">
                        <c:v>6</c:v>
                      </c:pt>
                      <c:pt idx="25">
                        <c:v>5.9</c:v>
                      </c:pt>
                      <c:pt idx="26">
                        <c:v>5.7</c:v>
                      </c:pt>
                      <c:pt idx="27">
                        <c:v>5.7</c:v>
                      </c:pt>
                      <c:pt idx="28">
                        <c:v>5.2</c:v>
                      </c:pt>
                      <c:pt idx="29">
                        <c:v>5.6</c:v>
                      </c:pt>
                      <c:pt idx="30">
                        <c:v>4.9000000000000004</c:v>
                      </c:pt>
                      <c:pt idx="31">
                        <c:v>5</c:v>
                      </c:pt>
                      <c:pt idx="32">
                        <c:v>5</c:v>
                      </c:pt>
                      <c:pt idx="33">
                        <c:v>4.4000000000000004</c:v>
                      </c:pt>
                      <c:pt idx="34">
                        <c:v>5</c:v>
                      </c:pt>
                      <c:pt idx="35">
                        <c:v>5</c:v>
                      </c:pt>
                      <c:pt idx="36">
                        <c:v>4.7</c:v>
                      </c:pt>
                    </c:numCache>
                  </c:numRef>
                </c:val>
                <c:smooth val="0"/>
                <c:extLst xmlns:c15="http://schemas.microsoft.com/office/drawing/2012/chart">
                  <c:ext xmlns:c16="http://schemas.microsoft.com/office/drawing/2014/chart" uri="{C3380CC4-5D6E-409C-BE32-E72D297353CC}">
                    <c16:uniqueId val="{00000005-4A02-4E74-BDA2-BB6A0B0022E5}"/>
                  </c:ext>
                </c:extLst>
              </c15:ser>
            </c15:filteredLineSeries>
          </c:ext>
        </c:extLst>
      </c:lineChart>
      <c:dateAx>
        <c:axId val="1316044447"/>
        <c:scaling>
          <c:orientation val="minMax"/>
        </c:scaling>
        <c:delete val="0"/>
        <c:axPos val="b"/>
        <c:numFmt formatCode="mmm\-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1316045695"/>
        <c:crosses val="autoZero"/>
        <c:auto val="1"/>
        <c:lblOffset val="100"/>
        <c:baseTimeUnit val="months"/>
      </c:dateAx>
      <c:valAx>
        <c:axId val="1316045695"/>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r>
                  <a:rPr lang="en-US" dirty="0"/>
                  <a:t>Annual change</a:t>
                </a:r>
              </a:p>
            </c:rich>
          </c:tx>
          <c:overlay val="0"/>
          <c:spPr>
            <a:noFill/>
            <a:ln>
              <a:noFill/>
            </a:ln>
            <a:effectLst/>
          </c:spPr>
          <c:txPr>
            <a:bodyPr rot="-54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131604444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3175" cap="flat" cmpd="sng" algn="ctr">
      <a:solidFill>
        <a:schemeClr val="bg1">
          <a:lumMod val="50000"/>
        </a:schemeClr>
      </a:solidFill>
      <a:round/>
    </a:ln>
    <a:effectLst/>
  </c:spPr>
  <c:txPr>
    <a:bodyPr/>
    <a:lstStyle/>
    <a:p>
      <a:pPr>
        <a:defRPr>
          <a:solidFill>
            <a:sysClr val="windowText" lastClr="000000"/>
          </a:solidFill>
        </a:defRPr>
      </a:pPr>
      <a:endParaRPr lang="en-US"/>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r>
              <a:rPr lang="en-US" b="1" dirty="0"/>
              <a:t>Rate of businesses with high risk credit score</a:t>
            </a:r>
          </a:p>
          <a:p>
            <a:pPr>
              <a:defRPr/>
            </a:pPr>
            <a:r>
              <a:rPr lang="en-US" sz="1200" i="1" dirty="0"/>
              <a:t>(as % all firms with a score</a:t>
            </a:r>
            <a:r>
              <a:rPr lang="en-US" sz="1200" i="1" baseline="0" dirty="0"/>
              <a:t>)</a:t>
            </a:r>
            <a:endParaRPr lang="en-US" sz="1200" i="1" dirty="0"/>
          </a:p>
        </c:rich>
      </c:tx>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endParaRPr lang="en-US"/>
        </a:p>
      </c:txPr>
    </c:title>
    <c:autoTitleDeleted val="0"/>
    <c:plotArea>
      <c:layout/>
      <c:barChart>
        <c:barDir val="col"/>
        <c:grouping val="clustered"/>
        <c:varyColors val="0"/>
        <c:ser>
          <c:idx val="0"/>
          <c:order val="0"/>
          <c:tx>
            <c:strRef>
              <c:f>FAME!$O$3</c:f>
              <c:strCache>
                <c:ptCount val="1"/>
                <c:pt idx="0">
                  <c:v>% Firms with score</c:v>
                </c:pt>
              </c:strCache>
            </c:strRef>
          </c:tx>
          <c:spPr>
            <a:solidFill>
              <a:schemeClr val="accent1"/>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1-2438-4F43-876F-43D49FA2CCBF}"/>
              </c:ext>
            </c:extLst>
          </c:dPt>
          <c:dPt>
            <c:idx val="2"/>
            <c:invertIfNegative val="0"/>
            <c:bubble3D val="0"/>
            <c:spPr>
              <a:solidFill>
                <a:schemeClr val="accent3"/>
              </a:solidFill>
              <a:ln>
                <a:noFill/>
              </a:ln>
              <a:effectLst/>
            </c:spPr>
            <c:extLst>
              <c:ext xmlns:c16="http://schemas.microsoft.com/office/drawing/2014/chart" uri="{C3380CC4-5D6E-409C-BE32-E72D297353CC}">
                <c16:uniqueId val="{00000003-2438-4F43-876F-43D49FA2CCBF}"/>
              </c:ext>
            </c:extLst>
          </c:dPt>
          <c:dPt>
            <c:idx val="3"/>
            <c:invertIfNegative val="0"/>
            <c:bubble3D val="0"/>
            <c:spPr>
              <a:solidFill>
                <a:schemeClr val="accent3"/>
              </a:solidFill>
              <a:ln>
                <a:noFill/>
              </a:ln>
              <a:effectLst/>
            </c:spPr>
            <c:extLst>
              <c:ext xmlns:c16="http://schemas.microsoft.com/office/drawing/2014/chart" uri="{C3380CC4-5D6E-409C-BE32-E72D297353CC}">
                <c16:uniqueId val="{00000005-2438-4F43-876F-43D49FA2CCBF}"/>
              </c:ext>
            </c:extLst>
          </c:dPt>
          <c:dPt>
            <c:idx val="4"/>
            <c:invertIfNegative val="0"/>
            <c:bubble3D val="0"/>
            <c:spPr>
              <a:solidFill>
                <a:schemeClr val="accent3"/>
              </a:solidFill>
              <a:ln>
                <a:noFill/>
              </a:ln>
              <a:effectLst/>
            </c:spPr>
            <c:extLst>
              <c:ext xmlns:c16="http://schemas.microsoft.com/office/drawing/2014/chart" uri="{C3380CC4-5D6E-409C-BE32-E72D297353CC}">
                <c16:uniqueId val="{00000007-2438-4F43-876F-43D49FA2CCBF}"/>
              </c:ext>
            </c:extLst>
          </c:dPt>
          <c:dPt>
            <c:idx val="5"/>
            <c:invertIfNegative val="0"/>
            <c:bubble3D val="0"/>
            <c:spPr>
              <a:solidFill>
                <a:srgbClr val="00B050"/>
              </a:solidFill>
              <a:ln>
                <a:noFill/>
              </a:ln>
              <a:effectLst/>
            </c:spPr>
            <c:extLst>
              <c:ext xmlns:c16="http://schemas.microsoft.com/office/drawing/2014/chart" uri="{C3380CC4-5D6E-409C-BE32-E72D297353CC}">
                <c16:uniqueId val="{00000009-2438-4F43-876F-43D49FA2CCBF}"/>
              </c:ext>
            </c:extLst>
          </c:dPt>
          <c:dPt>
            <c:idx val="6"/>
            <c:invertIfNegative val="0"/>
            <c:bubble3D val="0"/>
            <c:spPr>
              <a:solidFill>
                <a:schemeClr val="accent6"/>
              </a:solidFill>
              <a:ln>
                <a:noFill/>
              </a:ln>
              <a:effectLst/>
            </c:spPr>
            <c:extLst>
              <c:ext xmlns:c16="http://schemas.microsoft.com/office/drawing/2014/chart" uri="{C3380CC4-5D6E-409C-BE32-E72D297353CC}">
                <c16:uniqueId val="{0000000B-2438-4F43-876F-43D49FA2CCBF}"/>
              </c:ext>
            </c:extLst>
          </c:dPt>
          <c:dPt>
            <c:idx val="7"/>
            <c:invertIfNegative val="0"/>
            <c:bubble3D val="0"/>
            <c:spPr>
              <a:solidFill>
                <a:schemeClr val="accent6"/>
              </a:solidFill>
              <a:ln>
                <a:noFill/>
              </a:ln>
              <a:effectLst/>
            </c:spPr>
            <c:extLst>
              <c:ext xmlns:c16="http://schemas.microsoft.com/office/drawing/2014/chart" uri="{C3380CC4-5D6E-409C-BE32-E72D297353CC}">
                <c16:uniqueId val="{0000000D-2438-4F43-876F-43D49FA2CCBF}"/>
              </c:ext>
            </c:extLst>
          </c:dPt>
          <c:dPt>
            <c:idx val="8"/>
            <c:invertIfNegative val="0"/>
            <c:bubble3D val="0"/>
            <c:spPr>
              <a:solidFill>
                <a:schemeClr val="accent6"/>
              </a:solidFill>
              <a:ln>
                <a:noFill/>
              </a:ln>
              <a:effectLst/>
            </c:spPr>
            <c:extLst>
              <c:ext xmlns:c16="http://schemas.microsoft.com/office/drawing/2014/chart" uri="{C3380CC4-5D6E-409C-BE32-E72D297353CC}">
                <c16:uniqueId val="{0000000F-2438-4F43-876F-43D49FA2CCBF}"/>
              </c:ext>
            </c:extLst>
          </c:dPt>
          <c:dPt>
            <c:idx val="9"/>
            <c:invertIfNegative val="0"/>
            <c:bubble3D val="0"/>
            <c:spPr>
              <a:solidFill>
                <a:schemeClr val="accent6"/>
              </a:solidFill>
              <a:ln>
                <a:noFill/>
              </a:ln>
              <a:effectLst/>
            </c:spPr>
            <c:extLst>
              <c:ext xmlns:c16="http://schemas.microsoft.com/office/drawing/2014/chart" uri="{C3380CC4-5D6E-409C-BE32-E72D297353CC}">
                <c16:uniqueId val="{00000011-2438-4F43-876F-43D49FA2CCBF}"/>
              </c:ext>
            </c:extLst>
          </c:dPt>
          <c:dPt>
            <c:idx val="10"/>
            <c:invertIfNegative val="0"/>
            <c:bubble3D val="0"/>
            <c:spPr>
              <a:solidFill>
                <a:schemeClr val="accent2">
                  <a:lumMod val="40000"/>
                  <a:lumOff val="60000"/>
                </a:schemeClr>
              </a:solidFill>
              <a:ln>
                <a:noFill/>
              </a:ln>
              <a:effectLst/>
            </c:spPr>
            <c:extLst>
              <c:ext xmlns:c16="http://schemas.microsoft.com/office/drawing/2014/chart" uri="{C3380CC4-5D6E-409C-BE32-E72D297353CC}">
                <c16:uniqueId val="{00000013-2438-4F43-876F-43D49FA2CCBF}"/>
              </c:ext>
            </c:extLst>
          </c:dPt>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FAME!$N$4:$N$14</c:f>
              <c:strCache>
                <c:ptCount val="11"/>
                <c:pt idx="0">
                  <c:v>UK</c:v>
                </c:pt>
                <c:pt idx="1">
                  <c:v>Cumbria</c:v>
                </c:pt>
                <c:pt idx="2">
                  <c:v>Cumberland</c:v>
                </c:pt>
                <c:pt idx="3">
                  <c:v>Allerdale</c:v>
                </c:pt>
                <c:pt idx="4">
                  <c:v>Carlisle</c:v>
                </c:pt>
                <c:pt idx="5">
                  <c:v>Copeland</c:v>
                </c:pt>
                <c:pt idx="6">
                  <c:v>W&amp;F</c:v>
                </c:pt>
                <c:pt idx="7">
                  <c:v>Barrow</c:v>
                </c:pt>
                <c:pt idx="8">
                  <c:v>Eden</c:v>
                </c:pt>
                <c:pt idx="9">
                  <c:v>South Lakeland</c:v>
                </c:pt>
                <c:pt idx="10">
                  <c:v>LDNPA</c:v>
                </c:pt>
              </c:strCache>
            </c:strRef>
          </c:cat>
          <c:val>
            <c:numRef>
              <c:f>FAME!$O$4:$O$14</c:f>
              <c:numCache>
                <c:formatCode>0.0%</c:formatCode>
                <c:ptCount val="11"/>
                <c:pt idx="0">
                  <c:v>6.8673993315037693E-2</c:v>
                </c:pt>
                <c:pt idx="1">
                  <c:v>4.2843779232927967E-2</c:v>
                </c:pt>
                <c:pt idx="2">
                  <c:v>4.5944866160607271E-2</c:v>
                </c:pt>
                <c:pt idx="3">
                  <c:v>4.065040650406504E-2</c:v>
                </c:pt>
                <c:pt idx="4">
                  <c:v>4.7464940668824167E-2</c:v>
                </c:pt>
                <c:pt idx="5">
                  <c:v>5.3881278538812784E-2</c:v>
                </c:pt>
                <c:pt idx="6">
                  <c:v>4.0112596762843067E-2</c:v>
                </c:pt>
                <c:pt idx="7">
                  <c:v>7.1335927367055768E-2</c:v>
                </c:pt>
                <c:pt idx="8">
                  <c:v>3.0420086914534041E-2</c:v>
                </c:pt>
                <c:pt idx="9">
                  <c:v>3.4398534500305313E-2</c:v>
                </c:pt>
                <c:pt idx="10">
                  <c:v>3.3239887865438529E-2</c:v>
                </c:pt>
              </c:numCache>
            </c:numRef>
          </c:val>
          <c:extLst>
            <c:ext xmlns:c16="http://schemas.microsoft.com/office/drawing/2014/chart" uri="{C3380CC4-5D6E-409C-BE32-E72D297353CC}">
              <c16:uniqueId val="{00000014-2438-4F43-876F-43D49FA2CCBF}"/>
            </c:ext>
          </c:extLst>
        </c:ser>
        <c:dLbls>
          <c:showLegendKey val="0"/>
          <c:showVal val="0"/>
          <c:showCatName val="0"/>
          <c:showSerName val="0"/>
          <c:showPercent val="0"/>
          <c:showBubbleSize val="0"/>
        </c:dLbls>
        <c:gapWidth val="40"/>
        <c:overlap val="-27"/>
        <c:axId val="1225954527"/>
        <c:axId val="1739104175"/>
      </c:barChart>
      <c:catAx>
        <c:axId val="122595452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1739104175"/>
        <c:crosses val="autoZero"/>
        <c:auto val="1"/>
        <c:lblAlgn val="ctr"/>
        <c:lblOffset val="100"/>
        <c:noMultiLvlLbl val="0"/>
      </c:catAx>
      <c:valAx>
        <c:axId val="1739104175"/>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r>
                  <a:rPr lang="en-US" sz="900" dirty="0"/>
                  <a:t>% of those with score</a:t>
                </a:r>
              </a:p>
            </c:rich>
          </c:tx>
          <c:overlay val="0"/>
          <c:spPr>
            <a:noFill/>
            <a:ln>
              <a:noFill/>
            </a:ln>
            <a:effectLst/>
          </c:spPr>
          <c:txPr>
            <a:bodyPr rot="-54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12259545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3175" cap="flat" cmpd="sng" algn="ctr">
      <a:solidFill>
        <a:schemeClr val="bg1">
          <a:lumMod val="50000"/>
        </a:schemeClr>
      </a:solidFill>
      <a:round/>
    </a:ln>
    <a:effectLst/>
  </c:spPr>
  <c:txPr>
    <a:bodyPr/>
    <a:lstStyle/>
    <a:p>
      <a:pPr>
        <a:defRPr>
          <a:solidFill>
            <a:sysClr val="windowText" lastClr="000000"/>
          </a:solidFill>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spc="0" baseline="0">
                <a:solidFill>
                  <a:sysClr val="windowText" lastClr="000000"/>
                </a:solidFill>
                <a:latin typeface="+mn-lt"/>
                <a:ea typeface="+mn-ea"/>
                <a:cs typeface="+mn-cs"/>
              </a:defRPr>
            </a:pPr>
            <a:r>
              <a:rPr lang="en-GB" b="1" dirty="0"/>
              <a:t>Working age population change</a:t>
            </a:r>
            <a:r>
              <a:rPr lang="en-GB" b="1" baseline="0" dirty="0"/>
              <a:t> from 2013 base (%)</a:t>
            </a:r>
            <a:endParaRPr lang="en-GB" b="1" dirty="0"/>
          </a:p>
        </c:rich>
      </c:tx>
      <c:overlay val="0"/>
      <c:spPr>
        <a:noFill/>
        <a:ln>
          <a:noFill/>
        </a:ln>
        <a:effectLst/>
      </c:spPr>
      <c:txPr>
        <a:bodyPr rot="0" spcFirstLastPara="1" vertOverflow="ellipsis" vert="horz" wrap="square" anchor="ctr" anchorCtr="1"/>
        <a:lstStyle/>
        <a:p>
          <a:pPr>
            <a:defRPr sz="1400" b="1" i="0" u="none" strike="noStrike" kern="1200" spc="0" baseline="0">
              <a:solidFill>
                <a:sysClr val="windowText" lastClr="000000"/>
              </a:solidFill>
              <a:latin typeface="+mn-lt"/>
              <a:ea typeface="+mn-ea"/>
              <a:cs typeface="+mn-cs"/>
            </a:defRPr>
          </a:pPr>
          <a:endParaRPr lang="en-US"/>
        </a:p>
      </c:txPr>
    </c:title>
    <c:autoTitleDeleted val="0"/>
    <c:plotArea>
      <c:layout/>
      <c:lineChart>
        <c:grouping val="standard"/>
        <c:varyColors val="0"/>
        <c:ser>
          <c:idx val="0"/>
          <c:order val="0"/>
          <c:tx>
            <c:strRef>
              <c:f>Data!$A$40</c:f>
              <c:strCache>
                <c:ptCount val="1"/>
                <c:pt idx="0">
                  <c:v>England</c:v>
                </c:pt>
              </c:strCache>
            </c:strRef>
          </c:tx>
          <c:spPr>
            <a:ln w="28575" cap="rnd">
              <a:solidFill>
                <a:schemeClr val="accent1"/>
              </a:solidFill>
              <a:round/>
            </a:ln>
            <a:effectLst/>
          </c:spPr>
          <c:marker>
            <c:symbol val="none"/>
          </c:marker>
          <c:cat>
            <c:numRef>
              <c:f>Data!$B$39:$L$39</c:f>
              <c:numCache>
                <c:formatCode>General</c:formatCode>
                <c:ptCount val="11"/>
                <c:pt idx="0">
                  <c:v>2013</c:v>
                </c:pt>
                <c:pt idx="1">
                  <c:v>2014</c:v>
                </c:pt>
                <c:pt idx="2">
                  <c:v>2015</c:v>
                </c:pt>
                <c:pt idx="3">
                  <c:v>2016</c:v>
                </c:pt>
                <c:pt idx="4">
                  <c:v>2017</c:v>
                </c:pt>
                <c:pt idx="5">
                  <c:v>2018</c:v>
                </c:pt>
                <c:pt idx="6">
                  <c:v>2019</c:v>
                </c:pt>
                <c:pt idx="7">
                  <c:v>2020</c:v>
                </c:pt>
                <c:pt idx="8">
                  <c:v>2021</c:v>
                </c:pt>
                <c:pt idx="9">
                  <c:v>2022</c:v>
                </c:pt>
                <c:pt idx="10">
                  <c:v>2023</c:v>
                </c:pt>
              </c:numCache>
            </c:numRef>
          </c:cat>
          <c:val>
            <c:numRef>
              <c:f>Data!$B$40:$L$40</c:f>
              <c:numCache>
                <c:formatCode>0.0%</c:formatCode>
                <c:ptCount val="11"/>
                <c:pt idx="0">
                  <c:v>0</c:v>
                </c:pt>
                <c:pt idx="1">
                  <c:v>4.5432449981987469E-3</c:v>
                </c:pt>
                <c:pt idx="2">
                  <c:v>1.0475219734909846E-2</c:v>
                </c:pt>
                <c:pt idx="3">
                  <c:v>1.7131091652389571E-2</c:v>
                </c:pt>
                <c:pt idx="4">
                  <c:v>2.0701961711728185E-2</c:v>
                </c:pt>
                <c:pt idx="5">
                  <c:v>2.4318777372171675E-2</c:v>
                </c:pt>
                <c:pt idx="6">
                  <c:v>2.8105443732340838E-2</c:v>
                </c:pt>
                <c:pt idx="7">
                  <c:v>2.9478093961685721E-2</c:v>
                </c:pt>
                <c:pt idx="8">
                  <c:v>3.3791436808051412E-2</c:v>
                </c:pt>
                <c:pt idx="9">
                  <c:v>4.2415191037920123E-2</c:v>
                </c:pt>
                <c:pt idx="10">
                  <c:v>5.2391858915484125E-2</c:v>
                </c:pt>
              </c:numCache>
            </c:numRef>
          </c:val>
          <c:smooth val="0"/>
          <c:extLst>
            <c:ext xmlns:c16="http://schemas.microsoft.com/office/drawing/2014/chart" uri="{C3380CC4-5D6E-409C-BE32-E72D297353CC}">
              <c16:uniqueId val="{00000000-5421-4E55-BECF-C36574A2666B}"/>
            </c:ext>
          </c:extLst>
        </c:ser>
        <c:ser>
          <c:idx val="1"/>
          <c:order val="1"/>
          <c:tx>
            <c:strRef>
              <c:f>Data!$A$41</c:f>
              <c:strCache>
                <c:ptCount val="1"/>
                <c:pt idx="0">
                  <c:v>Cumbria</c:v>
                </c:pt>
              </c:strCache>
            </c:strRef>
          </c:tx>
          <c:spPr>
            <a:ln w="28575" cap="rnd">
              <a:solidFill>
                <a:schemeClr val="accent2"/>
              </a:solidFill>
              <a:round/>
            </a:ln>
            <a:effectLst/>
          </c:spPr>
          <c:marker>
            <c:symbol val="none"/>
          </c:marker>
          <c:cat>
            <c:numRef>
              <c:f>Data!$B$39:$L$39</c:f>
              <c:numCache>
                <c:formatCode>General</c:formatCode>
                <c:ptCount val="11"/>
                <c:pt idx="0">
                  <c:v>2013</c:v>
                </c:pt>
                <c:pt idx="1">
                  <c:v>2014</c:v>
                </c:pt>
                <c:pt idx="2">
                  <c:v>2015</c:v>
                </c:pt>
                <c:pt idx="3">
                  <c:v>2016</c:v>
                </c:pt>
                <c:pt idx="4">
                  <c:v>2017</c:v>
                </c:pt>
                <c:pt idx="5">
                  <c:v>2018</c:v>
                </c:pt>
                <c:pt idx="6">
                  <c:v>2019</c:v>
                </c:pt>
                <c:pt idx="7">
                  <c:v>2020</c:v>
                </c:pt>
                <c:pt idx="8">
                  <c:v>2021</c:v>
                </c:pt>
                <c:pt idx="9">
                  <c:v>2022</c:v>
                </c:pt>
                <c:pt idx="10">
                  <c:v>2023</c:v>
                </c:pt>
              </c:numCache>
            </c:numRef>
          </c:cat>
          <c:val>
            <c:numRef>
              <c:f>Data!$B$41:$L$41</c:f>
              <c:numCache>
                <c:formatCode>0.0%</c:formatCode>
                <c:ptCount val="11"/>
                <c:pt idx="0">
                  <c:v>0</c:v>
                </c:pt>
                <c:pt idx="1">
                  <c:v>-5.823524032243314E-3</c:v>
                </c:pt>
                <c:pt idx="2">
                  <c:v>-9.8572044471734836E-3</c:v>
                </c:pt>
                <c:pt idx="3">
                  <c:v>-1.4789072808748024E-2</c:v>
                </c:pt>
                <c:pt idx="4">
                  <c:v>-1.869863998014188E-2</c:v>
                </c:pt>
                <c:pt idx="5">
                  <c:v>-2.1200501678794927E-2</c:v>
                </c:pt>
                <c:pt idx="6">
                  <c:v>-2.5567328168480462E-2</c:v>
                </c:pt>
                <c:pt idx="7">
                  <c:v>-2.839253752792548E-2</c:v>
                </c:pt>
                <c:pt idx="8">
                  <c:v>-2.4015912624276551E-2</c:v>
                </c:pt>
                <c:pt idx="9">
                  <c:v>-2.2879296604522949E-2</c:v>
                </c:pt>
                <c:pt idx="10">
                  <c:v>-2.3071998745803013E-2</c:v>
                </c:pt>
              </c:numCache>
            </c:numRef>
          </c:val>
          <c:smooth val="0"/>
          <c:extLst>
            <c:ext xmlns:c16="http://schemas.microsoft.com/office/drawing/2014/chart" uri="{C3380CC4-5D6E-409C-BE32-E72D297353CC}">
              <c16:uniqueId val="{00000001-5421-4E55-BECF-C36574A2666B}"/>
            </c:ext>
          </c:extLst>
        </c:ser>
        <c:ser>
          <c:idx val="2"/>
          <c:order val="2"/>
          <c:tx>
            <c:strRef>
              <c:f>Data!$A$42</c:f>
              <c:strCache>
                <c:ptCount val="1"/>
                <c:pt idx="0">
                  <c:v>Cumberland</c:v>
                </c:pt>
              </c:strCache>
            </c:strRef>
          </c:tx>
          <c:spPr>
            <a:ln w="28575" cap="rnd">
              <a:solidFill>
                <a:schemeClr val="accent3"/>
              </a:solidFill>
              <a:round/>
            </a:ln>
            <a:effectLst/>
          </c:spPr>
          <c:marker>
            <c:symbol val="none"/>
          </c:marker>
          <c:cat>
            <c:numRef>
              <c:f>Data!$B$39:$L$39</c:f>
              <c:numCache>
                <c:formatCode>General</c:formatCode>
                <c:ptCount val="11"/>
                <c:pt idx="0">
                  <c:v>2013</c:v>
                </c:pt>
                <c:pt idx="1">
                  <c:v>2014</c:v>
                </c:pt>
                <c:pt idx="2">
                  <c:v>2015</c:v>
                </c:pt>
                <c:pt idx="3">
                  <c:v>2016</c:v>
                </c:pt>
                <c:pt idx="4">
                  <c:v>2017</c:v>
                </c:pt>
                <c:pt idx="5">
                  <c:v>2018</c:v>
                </c:pt>
                <c:pt idx="6">
                  <c:v>2019</c:v>
                </c:pt>
                <c:pt idx="7">
                  <c:v>2020</c:v>
                </c:pt>
                <c:pt idx="8">
                  <c:v>2021</c:v>
                </c:pt>
                <c:pt idx="9">
                  <c:v>2022</c:v>
                </c:pt>
                <c:pt idx="10">
                  <c:v>2023</c:v>
                </c:pt>
              </c:numCache>
            </c:numRef>
          </c:cat>
          <c:val>
            <c:numRef>
              <c:f>Data!$B$42:$L$42</c:f>
              <c:numCache>
                <c:formatCode>0.0%</c:formatCode>
                <c:ptCount val="11"/>
                <c:pt idx="0">
                  <c:v>0</c:v>
                </c:pt>
                <c:pt idx="1">
                  <c:v>-6.8808680299788372E-3</c:v>
                </c:pt>
                <c:pt idx="2">
                  <c:v>-1.1879289581067968E-2</c:v>
                </c:pt>
                <c:pt idx="3">
                  <c:v>-1.8736773182737615E-2</c:v>
                </c:pt>
                <c:pt idx="4">
                  <c:v>-2.6137944742595905E-2</c:v>
                </c:pt>
                <c:pt idx="5">
                  <c:v>-3.0978521402598009E-2</c:v>
                </c:pt>
                <c:pt idx="6">
                  <c:v>-3.6181556701392545E-2</c:v>
                </c:pt>
                <c:pt idx="7">
                  <c:v>-4.0718135793375194E-2</c:v>
                </c:pt>
                <c:pt idx="8">
                  <c:v>-3.7333239795620095E-2</c:v>
                </c:pt>
                <c:pt idx="9">
                  <c:v>-3.5988635167841732E-2</c:v>
                </c:pt>
                <c:pt idx="10">
                  <c:v>-3.5544331029967145E-2</c:v>
                </c:pt>
              </c:numCache>
            </c:numRef>
          </c:val>
          <c:smooth val="0"/>
          <c:extLst>
            <c:ext xmlns:c16="http://schemas.microsoft.com/office/drawing/2014/chart" uri="{C3380CC4-5D6E-409C-BE32-E72D297353CC}">
              <c16:uniqueId val="{00000002-5421-4E55-BECF-C36574A2666B}"/>
            </c:ext>
          </c:extLst>
        </c:ser>
        <c:ser>
          <c:idx val="3"/>
          <c:order val="3"/>
          <c:tx>
            <c:strRef>
              <c:f>Data!$A$43</c:f>
              <c:strCache>
                <c:ptCount val="1"/>
                <c:pt idx="0">
                  <c:v>W&amp;F</c:v>
                </c:pt>
              </c:strCache>
            </c:strRef>
          </c:tx>
          <c:spPr>
            <a:ln w="28575" cap="rnd">
              <a:solidFill>
                <a:schemeClr val="accent6"/>
              </a:solidFill>
              <a:round/>
            </a:ln>
            <a:effectLst/>
          </c:spPr>
          <c:marker>
            <c:symbol val="none"/>
          </c:marker>
          <c:cat>
            <c:numRef>
              <c:f>Data!$B$39:$L$39</c:f>
              <c:numCache>
                <c:formatCode>General</c:formatCode>
                <c:ptCount val="11"/>
                <c:pt idx="0">
                  <c:v>2013</c:v>
                </c:pt>
                <c:pt idx="1">
                  <c:v>2014</c:v>
                </c:pt>
                <c:pt idx="2">
                  <c:v>2015</c:v>
                </c:pt>
                <c:pt idx="3">
                  <c:v>2016</c:v>
                </c:pt>
                <c:pt idx="4">
                  <c:v>2017</c:v>
                </c:pt>
                <c:pt idx="5">
                  <c:v>2018</c:v>
                </c:pt>
                <c:pt idx="6">
                  <c:v>2019</c:v>
                </c:pt>
                <c:pt idx="7">
                  <c:v>2020</c:v>
                </c:pt>
                <c:pt idx="8">
                  <c:v>2021</c:v>
                </c:pt>
                <c:pt idx="9">
                  <c:v>2022</c:v>
                </c:pt>
                <c:pt idx="10">
                  <c:v>2023</c:v>
                </c:pt>
              </c:numCache>
            </c:numRef>
          </c:cat>
          <c:val>
            <c:numRef>
              <c:f>Data!$B$43:$L$43</c:f>
              <c:numCache>
                <c:formatCode>0.0%</c:formatCode>
                <c:ptCount val="11"/>
                <c:pt idx="0">
                  <c:v>0</c:v>
                </c:pt>
                <c:pt idx="1">
                  <c:v>-4.4849686940304032E-3</c:v>
                </c:pt>
                <c:pt idx="2">
                  <c:v>-7.2973253008481479E-3</c:v>
                </c:pt>
                <c:pt idx="3">
                  <c:v>-9.7914415547891466E-3</c:v>
                </c:pt>
                <c:pt idx="4">
                  <c:v>-9.2807768024985565E-3</c:v>
                </c:pt>
                <c:pt idx="5">
                  <c:v>-8.8219186192809249E-3</c:v>
                </c:pt>
                <c:pt idx="6">
                  <c:v>-1.2130138101511272E-2</c:v>
                </c:pt>
                <c:pt idx="7">
                  <c:v>-1.2788821622581744E-2</c:v>
                </c:pt>
                <c:pt idx="8">
                  <c:v>-7.1567074705072599E-3</c:v>
                </c:pt>
                <c:pt idx="9">
                  <c:v>-6.2833967347059611E-3</c:v>
                </c:pt>
                <c:pt idx="10">
                  <c:v>-7.2825234239701593E-3</c:v>
                </c:pt>
              </c:numCache>
            </c:numRef>
          </c:val>
          <c:smooth val="0"/>
          <c:extLst>
            <c:ext xmlns:c16="http://schemas.microsoft.com/office/drawing/2014/chart" uri="{C3380CC4-5D6E-409C-BE32-E72D297353CC}">
              <c16:uniqueId val="{00000003-5421-4E55-BECF-C36574A2666B}"/>
            </c:ext>
          </c:extLst>
        </c:ser>
        <c:dLbls>
          <c:showLegendKey val="0"/>
          <c:showVal val="0"/>
          <c:showCatName val="0"/>
          <c:showSerName val="0"/>
          <c:showPercent val="0"/>
          <c:showBubbleSize val="0"/>
        </c:dLbls>
        <c:smooth val="0"/>
        <c:axId val="841046399"/>
        <c:axId val="841047839"/>
      </c:lineChart>
      <c:catAx>
        <c:axId val="841046399"/>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841047839"/>
        <c:crosses val="autoZero"/>
        <c:auto val="1"/>
        <c:lblAlgn val="ctr"/>
        <c:lblOffset val="100"/>
        <c:noMultiLvlLbl val="0"/>
      </c:catAx>
      <c:valAx>
        <c:axId val="841047839"/>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endParaRPr lang="en-US"/>
          </a:p>
        </c:txPr>
        <c:crossAx val="84104639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3175">
      <a:solidFill>
        <a:sysClr val="window" lastClr="FFFFFF">
          <a:lumMod val="50000"/>
        </a:sysClr>
      </a:solidFill>
    </a:ln>
    <a:effectLst/>
  </c:spPr>
  <c:txPr>
    <a:bodyPr/>
    <a:lstStyle/>
    <a:p>
      <a:pPr>
        <a:defRPr>
          <a:solidFill>
            <a:sysClr val="windowText" lastClr="000000"/>
          </a:solidFill>
        </a:defRPr>
      </a:pPr>
      <a:endParaRPr lang="en-US"/>
    </a:p>
  </c:txPr>
  <c:externalData r:id="rId4">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spc="0" baseline="0">
                <a:solidFill>
                  <a:sysClr val="windowText" lastClr="000000"/>
                </a:solidFill>
                <a:latin typeface="+mn-lt"/>
                <a:ea typeface="+mn-ea"/>
                <a:cs typeface="+mn-cs"/>
              </a:defRPr>
            </a:pPr>
            <a:r>
              <a:rPr lang="en-US" sz="1400" b="1" dirty="0"/>
              <a:t>Working age population - Cumberland</a:t>
            </a:r>
          </a:p>
        </c:rich>
      </c:tx>
      <c:overlay val="0"/>
      <c:spPr>
        <a:noFill/>
        <a:ln>
          <a:noFill/>
        </a:ln>
        <a:effectLst/>
      </c:spPr>
      <c:txPr>
        <a:bodyPr rot="0" spcFirstLastPara="1" vertOverflow="ellipsis" vert="horz" wrap="square" anchor="ctr" anchorCtr="1"/>
        <a:lstStyle/>
        <a:p>
          <a:pPr>
            <a:defRPr sz="1400" b="1" i="0" u="none" strike="noStrike" kern="1200" spc="0" baseline="0">
              <a:solidFill>
                <a:sysClr val="windowText" lastClr="000000"/>
              </a:solidFill>
              <a:latin typeface="+mn-lt"/>
              <a:ea typeface="+mn-ea"/>
              <a:cs typeface="+mn-cs"/>
            </a:defRPr>
          </a:pPr>
          <a:endParaRPr lang="en-US"/>
        </a:p>
      </c:txPr>
    </c:title>
    <c:autoTitleDeleted val="0"/>
    <c:plotArea>
      <c:layout/>
      <c:barChart>
        <c:barDir val="col"/>
        <c:grouping val="clustered"/>
        <c:varyColors val="0"/>
        <c:ser>
          <c:idx val="0"/>
          <c:order val="0"/>
          <c:tx>
            <c:strRef>
              <c:f>Data!$A$34</c:f>
              <c:strCache>
                <c:ptCount val="1"/>
                <c:pt idx="0">
                  <c:v>Cumberland</c:v>
                </c:pt>
              </c:strCache>
            </c:strRef>
          </c:tx>
          <c:spPr>
            <a:solidFill>
              <a:schemeClr val="accent3"/>
            </a:solidFill>
            <a:ln>
              <a:noFill/>
            </a:ln>
            <a:effectLst/>
          </c:spPr>
          <c:invertIfNegative val="0"/>
          <c:dLbls>
            <c:spPr>
              <a:noFill/>
              <a:ln>
                <a:noFill/>
              </a:ln>
              <a:effectLst/>
            </c:spPr>
            <c:txPr>
              <a:bodyPr rot="-5400000" spcFirstLastPara="1" vertOverflow="ellipsis" wrap="square" anchor="ctr" anchorCtr="1"/>
              <a:lstStyle/>
              <a:p>
                <a:pPr>
                  <a:defRPr sz="1100" b="0" i="0" u="none" strike="noStrike" kern="1200" baseline="0">
                    <a:solidFill>
                      <a:sysClr val="windowText" lastClr="000000"/>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Data!$B$33:$L$33</c:f>
              <c:numCache>
                <c:formatCode>General</c:formatCode>
                <c:ptCount val="11"/>
                <c:pt idx="0">
                  <c:v>2013</c:v>
                </c:pt>
                <c:pt idx="1">
                  <c:v>2014</c:v>
                </c:pt>
                <c:pt idx="2">
                  <c:v>2015</c:v>
                </c:pt>
                <c:pt idx="3">
                  <c:v>2016</c:v>
                </c:pt>
                <c:pt idx="4">
                  <c:v>2017</c:v>
                </c:pt>
                <c:pt idx="5">
                  <c:v>2018</c:v>
                </c:pt>
                <c:pt idx="6">
                  <c:v>2019</c:v>
                </c:pt>
                <c:pt idx="7">
                  <c:v>2020</c:v>
                </c:pt>
                <c:pt idx="8">
                  <c:v>2021</c:v>
                </c:pt>
                <c:pt idx="9">
                  <c:v>2022</c:v>
                </c:pt>
                <c:pt idx="10">
                  <c:v>2023</c:v>
                </c:pt>
              </c:numCache>
            </c:numRef>
          </c:cat>
          <c:val>
            <c:numRef>
              <c:f>Data!$B$34:$L$34</c:f>
              <c:numCache>
                <c:formatCode>#,##0</c:formatCode>
                <c:ptCount val="11"/>
                <c:pt idx="0">
                  <c:v>171054</c:v>
                </c:pt>
                <c:pt idx="1">
                  <c:v>169877</c:v>
                </c:pt>
                <c:pt idx="2">
                  <c:v>169022</c:v>
                </c:pt>
                <c:pt idx="3">
                  <c:v>167849</c:v>
                </c:pt>
                <c:pt idx="4">
                  <c:v>166583</c:v>
                </c:pt>
                <c:pt idx="5">
                  <c:v>165755</c:v>
                </c:pt>
                <c:pt idx="6">
                  <c:v>164865</c:v>
                </c:pt>
                <c:pt idx="7">
                  <c:v>164089</c:v>
                </c:pt>
                <c:pt idx="8">
                  <c:v>164668</c:v>
                </c:pt>
                <c:pt idx="9">
                  <c:v>164898</c:v>
                </c:pt>
                <c:pt idx="10">
                  <c:v>164974</c:v>
                </c:pt>
              </c:numCache>
            </c:numRef>
          </c:val>
          <c:extLst>
            <c:ext xmlns:c16="http://schemas.microsoft.com/office/drawing/2014/chart" uri="{C3380CC4-5D6E-409C-BE32-E72D297353CC}">
              <c16:uniqueId val="{00000000-FE4C-44E1-8432-1F323403DA5E}"/>
            </c:ext>
          </c:extLst>
        </c:ser>
        <c:dLbls>
          <c:showLegendKey val="0"/>
          <c:showVal val="0"/>
          <c:showCatName val="0"/>
          <c:showSerName val="0"/>
          <c:showPercent val="0"/>
          <c:showBubbleSize val="0"/>
        </c:dLbls>
        <c:gapWidth val="40"/>
        <c:overlap val="-27"/>
        <c:axId val="841057919"/>
        <c:axId val="841079039"/>
      </c:barChart>
      <c:catAx>
        <c:axId val="84105791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841079039"/>
        <c:crosses val="autoZero"/>
        <c:auto val="1"/>
        <c:lblAlgn val="ctr"/>
        <c:lblOffset val="100"/>
        <c:noMultiLvlLbl val="0"/>
      </c:catAx>
      <c:valAx>
        <c:axId val="841079039"/>
        <c:scaling>
          <c:orientation val="minMax"/>
          <c:min val="1200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r>
                  <a:rPr lang="en-US" dirty="0"/>
                  <a:t>Pop aged 16-64</a:t>
                </a:r>
              </a:p>
            </c:rich>
          </c:tx>
          <c:overlay val="0"/>
          <c:spPr>
            <a:noFill/>
            <a:ln>
              <a:noFill/>
            </a:ln>
            <a:effectLst/>
          </c:spPr>
          <c:txPr>
            <a:bodyPr rot="-54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en-US"/>
          </a:p>
        </c:txPr>
        <c:crossAx val="84105791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3175" cap="flat" cmpd="sng" algn="ctr">
      <a:solidFill>
        <a:schemeClr val="bg1">
          <a:lumMod val="50000"/>
        </a:schemeClr>
      </a:solidFill>
      <a:round/>
    </a:ln>
    <a:effectLst/>
  </c:spPr>
  <c:txPr>
    <a:bodyPr/>
    <a:lstStyle/>
    <a:p>
      <a:pPr>
        <a:defRPr>
          <a:solidFill>
            <a:sysClr val="windowText" lastClr="000000"/>
          </a:solidFill>
        </a:defRPr>
      </a:pPr>
      <a:endParaRPr lang="en-US"/>
    </a:p>
  </c:txPr>
  <c:externalData r:id="rId4">
    <c:autoUpdate val="0"/>
  </c:externalData>
  <c:userShapes r:id="rId5"/>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spc="0" baseline="0">
                <a:solidFill>
                  <a:sysClr val="windowText" lastClr="000000"/>
                </a:solidFill>
                <a:latin typeface="+mn-lt"/>
                <a:ea typeface="+mn-ea"/>
                <a:cs typeface="+mn-cs"/>
              </a:defRPr>
            </a:pPr>
            <a:r>
              <a:rPr lang="en-US" sz="1400" b="1" dirty="0"/>
              <a:t>Working age population - Westmorland &amp; Furness</a:t>
            </a:r>
          </a:p>
        </c:rich>
      </c:tx>
      <c:overlay val="0"/>
      <c:spPr>
        <a:noFill/>
        <a:ln>
          <a:noFill/>
        </a:ln>
        <a:effectLst/>
      </c:spPr>
      <c:txPr>
        <a:bodyPr rot="0" spcFirstLastPara="1" vertOverflow="ellipsis" vert="horz" wrap="square" anchor="ctr" anchorCtr="1"/>
        <a:lstStyle/>
        <a:p>
          <a:pPr>
            <a:defRPr sz="1400" b="1" i="0" u="none" strike="noStrike" kern="1200" spc="0" baseline="0">
              <a:solidFill>
                <a:sysClr val="windowText" lastClr="000000"/>
              </a:solidFill>
              <a:latin typeface="+mn-lt"/>
              <a:ea typeface="+mn-ea"/>
              <a:cs typeface="+mn-cs"/>
            </a:defRPr>
          </a:pPr>
          <a:endParaRPr lang="en-US"/>
        </a:p>
      </c:txPr>
    </c:title>
    <c:autoTitleDeleted val="0"/>
    <c:plotArea>
      <c:layout/>
      <c:barChart>
        <c:barDir val="col"/>
        <c:grouping val="clustered"/>
        <c:varyColors val="0"/>
        <c:ser>
          <c:idx val="0"/>
          <c:order val="0"/>
          <c:tx>
            <c:strRef>
              <c:f>Data!$A$35</c:f>
              <c:strCache>
                <c:ptCount val="1"/>
                <c:pt idx="0">
                  <c:v>W&amp;F</c:v>
                </c:pt>
              </c:strCache>
            </c:strRef>
          </c:tx>
          <c:spPr>
            <a:solidFill>
              <a:schemeClr val="accent6"/>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100" b="0" i="0" u="none" strike="noStrike" kern="1200" baseline="0">
                    <a:solidFill>
                      <a:sysClr val="windowText" lastClr="000000"/>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Data!$B$33:$L$33</c:f>
              <c:numCache>
                <c:formatCode>General</c:formatCode>
                <c:ptCount val="11"/>
                <c:pt idx="0">
                  <c:v>2013</c:v>
                </c:pt>
                <c:pt idx="1">
                  <c:v>2014</c:v>
                </c:pt>
                <c:pt idx="2">
                  <c:v>2015</c:v>
                </c:pt>
                <c:pt idx="3">
                  <c:v>2016</c:v>
                </c:pt>
                <c:pt idx="4">
                  <c:v>2017</c:v>
                </c:pt>
                <c:pt idx="5">
                  <c:v>2018</c:v>
                </c:pt>
                <c:pt idx="6">
                  <c:v>2019</c:v>
                </c:pt>
                <c:pt idx="7">
                  <c:v>2020</c:v>
                </c:pt>
                <c:pt idx="8">
                  <c:v>2021</c:v>
                </c:pt>
                <c:pt idx="9">
                  <c:v>2022</c:v>
                </c:pt>
                <c:pt idx="10">
                  <c:v>2023</c:v>
                </c:pt>
              </c:numCache>
            </c:numRef>
          </c:cat>
          <c:val>
            <c:numRef>
              <c:f>Data!$B$35:$L$35</c:f>
              <c:numCache>
                <c:formatCode>#,##0</c:formatCode>
                <c:ptCount val="11"/>
                <c:pt idx="0">
                  <c:v>135118</c:v>
                </c:pt>
                <c:pt idx="1">
                  <c:v>134512</c:v>
                </c:pt>
                <c:pt idx="2">
                  <c:v>134132</c:v>
                </c:pt>
                <c:pt idx="3">
                  <c:v>133795</c:v>
                </c:pt>
                <c:pt idx="4">
                  <c:v>133864</c:v>
                </c:pt>
                <c:pt idx="5">
                  <c:v>133926</c:v>
                </c:pt>
                <c:pt idx="6">
                  <c:v>133479</c:v>
                </c:pt>
                <c:pt idx="7">
                  <c:v>133390</c:v>
                </c:pt>
                <c:pt idx="8">
                  <c:v>134151</c:v>
                </c:pt>
                <c:pt idx="9">
                  <c:v>134269</c:v>
                </c:pt>
                <c:pt idx="10">
                  <c:v>134134</c:v>
                </c:pt>
              </c:numCache>
            </c:numRef>
          </c:val>
          <c:extLst>
            <c:ext xmlns:c16="http://schemas.microsoft.com/office/drawing/2014/chart" uri="{C3380CC4-5D6E-409C-BE32-E72D297353CC}">
              <c16:uniqueId val="{00000000-B6AB-4F7E-AC04-3DEE373B8FAD}"/>
            </c:ext>
          </c:extLst>
        </c:ser>
        <c:dLbls>
          <c:showLegendKey val="0"/>
          <c:showVal val="0"/>
          <c:showCatName val="0"/>
          <c:showSerName val="0"/>
          <c:showPercent val="0"/>
          <c:showBubbleSize val="0"/>
        </c:dLbls>
        <c:gapWidth val="40"/>
        <c:overlap val="-27"/>
        <c:axId val="841065599"/>
        <c:axId val="841081439"/>
      </c:barChart>
      <c:catAx>
        <c:axId val="84106559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841081439"/>
        <c:crosses val="autoZero"/>
        <c:auto val="1"/>
        <c:lblAlgn val="ctr"/>
        <c:lblOffset val="100"/>
        <c:noMultiLvlLbl val="0"/>
      </c:catAx>
      <c:valAx>
        <c:axId val="841081439"/>
        <c:scaling>
          <c:orientation val="minMax"/>
          <c:max val="140000"/>
          <c:min val="1000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r>
                  <a:rPr lang="en-US" dirty="0"/>
                  <a:t>Pop aged 16-64</a:t>
                </a:r>
              </a:p>
            </c:rich>
          </c:tx>
          <c:overlay val="0"/>
          <c:spPr>
            <a:noFill/>
            <a:ln>
              <a:noFill/>
            </a:ln>
            <a:effectLst/>
          </c:spPr>
          <c:txPr>
            <a:bodyPr rot="-54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en-US"/>
          </a:p>
        </c:txPr>
        <c:crossAx val="84106559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3175" cap="flat" cmpd="sng" algn="ctr">
      <a:solidFill>
        <a:schemeClr val="bg1">
          <a:lumMod val="50000"/>
        </a:schemeClr>
      </a:solidFill>
      <a:round/>
    </a:ln>
    <a:effectLst/>
  </c:spPr>
  <c:txPr>
    <a:bodyPr/>
    <a:lstStyle/>
    <a:p>
      <a:pPr>
        <a:defRPr>
          <a:solidFill>
            <a:sysClr val="windowText" lastClr="000000"/>
          </a:solidFill>
        </a:defRPr>
      </a:pPr>
      <a:endParaRPr lang="en-US"/>
    </a:p>
  </c:txPr>
  <c:externalData r:id="rId4">
    <c:autoUpdate val="0"/>
  </c:externalData>
  <c:userShapes r:id="rId5"/>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ysClr val="windowText" lastClr="000000"/>
                </a:solidFill>
                <a:latin typeface="+mn-lt"/>
                <a:ea typeface="+mn-ea"/>
                <a:cs typeface="+mn-cs"/>
              </a:defRPr>
            </a:pPr>
            <a:r>
              <a:rPr lang="en-US" sz="1400" b="1" dirty="0"/>
              <a:t>Working age net migration to Cumbria, 2013-2023</a:t>
            </a:r>
          </a:p>
          <a:p>
            <a:pPr>
              <a:defRPr b="1"/>
            </a:pPr>
            <a:r>
              <a:rPr lang="en-US" sz="1400" b="0" i="1" dirty="0"/>
              <a:t>(internal + international)</a:t>
            </a:r>
          </a:p>
        </c:rich>
      </c:tx>
      <c:overlay val="0"/>
      <c:spPr>
        <a:noFill/>
        <a:ln>
          <a:noFill/>
        </a:ln>
        <a:effectLst/>
      </c:spPr>
      <c:txPr>
        <a:bodyPr rot="0" spcFirstLastPara="1" vertOverflow="ellipsis" vert="horz" wrap="square" anchor="ctr" anchorCtr="1"/>
        <a:lstStyle/>
        <a:p>
          <a:pPr>
            <a:defRPr sz="1400" b="1" i="0" u="none" strike="noStrike" kern="1200" spc="0" baseline="0">
              <a:solidFill>
                <a:sysClr val="windowText" lastClr="000000"/>
              </a:solidFill>
              <a:latin typeface="+mn-lt"/>
              <a:ea typeface="+mn-ea"/>
              <a:cs typeface="+mn-cs"/>
            </a:defRPr>
          </a:pPr>
          <a:endParaRPr lang="en-US"/>
        </a:p>
      </c:txPr>
    </c:title>
    <c:autoTitleDeleted val="0"/>
    <c:plotArea>
      <c:layout/>
      <c:barChart>
        <c:barDir val="col"/>
        <c:grouping val="clustered"/>
        <c:varyColors val="0"/>
        <c:ser>
          <c:idx val="0"/>
          <c:order val="0"/>
          <c:tx>
            <c:strRef>
              <c:f>'Combined + charts'!$A$33</c:f>
              <c:strCache>
                <c:ptCount val="1"/>
                <c:pt idx="0">
                  <c:v>Aged 16-64</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'Combined + charts'!$B$27:$L$27</c:f>
              <c:numCache>
                <c:formatCode>General</c:formatCode>
                <c:ptCount val="11"/>
                <c:pt idx="0">
                  <c:v>2013</c:v>
                </c:pt>
                <c:pt idx="1">
                  <c:v>2014</c:v>
                </c:pt>
                <c:pt idx="2">
                  <c:v>2015</c:v>
                </c:pt>
                <c:pt idx="3">
                  <c:v>2016</c:v>
                </c:pt>
                <c:pt idx="4">
                  <c:v>2017</c:v>
                </c:pt>
                <c:pt idx="5">
                  <c:v>2018</c:v>
                </c:pt>
                <c:pt idx="6">
                  <c:v>2019</c:v>
                </c:pt>
                <c:pt idx="7">
                  <c:v>2020</c:v>
                </c:pt>
                <c:pt idx="8">
                  <c:v>2021</c:v>
                </c:pt>
                <c:pt idx="9">
                  <c:v>2022</c:v>
                </c:pt>
                <c:pt idx="10">
                  <c:v>2023</c:v>
                </c:pt>
              </c:numCache>
            </c:numRef>
          </c:cat>
          <c:val>
            <c:numRef>
              <c:f>'Combined + charts'!$B$33:$L$33</c:f>
              <c:numCache>
                <c:formatCode>#,##0</c:formatCode>
                <c:ptCount val="11"/>
                <c:pt idx="0">
                  <c:v>-119</c:v>
                </c:pt>
                <c:pt idx="1">
                  <c:v>565</c:v>
                </c:pt>
                <c:pt idx="2">
                  <c:v>1008</c:v>
                </c:pt>
                <c:pt idx="3">
                  <c:v>798</c:v>
                </c:pt>
                <c:pt idx="4">
                  <c:v>1060</c:v>
                </c:pt>
                <c:pt idx="5">
                  <c:v>1335</c:v>
                </c:pt>
                <c:pt idx="6">
                  <c:v>652</c:v>
                </c:pt>
                <c:pt idx="7">
                  <c:v>932</c:v>
                </c:pt>
                <c:pt idx="8">
                  <c:v>3277</c:v>
                </c:pt>
                <c:pt idx="9">
                  <c:v>2752</c:v>
                </c:pt>
                <c:pt idx="10">
                  <c:v>2677</c:v>
                </c:pt>
              </c:numCache>
            </c:numRef>
          </c:val>
          <c:extLst>
            <c:ext xmlns:c16="http://schemas.microsoft.com/office/drawing/2014/chart" uri="{C3380CC4-5D6E-409C-BE32-E72D297353CC}">
              <c16:uniqueId val="{00000000-B1D2-436D-BD8D-DEEE401E1592}"/>
            </c:ext>
          </c:extLst>
        </c:ser>
        <c:dLbls>
          <c:showLegendKey val="0"/>
          <c:showVal val="0"/>
          <c:showCatName val="0"/>
          <c:showSerName val="0"/>
          <c:showPercent val="0"/>
          <c:showBubbleSize val="0"/>
        </c:dLbls>
        <c:gapWidth val="40"/>
        <c:overlap val="-27"/>
        <c:axId val="461613119"/>
        <c:axId val="461614559"/>
      </c:barChart>
      <c:catAx>
        <c:axId val="461613119"/>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461614559"/>
        <c:crosses val="autoZero"/>
        <c:auto val="1"/>
        <c:lblAlgn val="ctr"/>
        <c:lblOffset val="100"/>
        <c:noMultiLvlLbl val="0"/>
      </c:catAx>
      <c:valAx>
        <c:axId val="461614559"/>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r>
                  <a:rPr lang="en-US" dirty="0"/>
                  <a:t>Net flow</a:t>
                </a:r>
              </a:p>
            </c:rich>
          </c:tx>
          <c:overlay val="0"/>
          <c:spPr>
            <a:noFill/>
            <a:ln>
              <a:noFill/>
            </a:ln>
            <a:effectLst/>
          </c:spPr>
          <c:txPr>
            <a:bodyPr rot="-54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46161311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3175" cap="flat" cmpd="sng" algn="ctr">
      <a:solidFill>
        <a:schemeClr val="bg1">
          <a:lumMod val="50000"/>
        </a:schemeClr>
      </a:solidFill>
      <a:round/>
    </a:ln>
    <a:effectLst/>
  </c:spPr>
  <c:txPr>
    <a:bodyPr/>
    <a:lstStyle/>
    <a:p>
      <a:pPr>
        <a:defRPr>
          <a:solidFill>
            <a:sysClr val="windowText" lastClr="000000"/>
          </a:solidFill>
        </a:defRPr>
      </a:pPr>
      <a:endParaRPr lang="en-US"/>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300" b="1" i="0" u="none" strike="noStrike" kern="1200" spc="0" baseline="0">
                <a:solidFill>
                  <a:sysClr val="windowText" lastClr="000000"/>
                </a:solidFill>
                <a:latin typeface="+mn-lt"/>
                <a:ea typeface="+mn-ea"/>
                <a:cs typeface="+mn-cs"/>
              </a:defRPr>
            </a:pPr>
            <a:r>
              <a:rPr lang="en-US" sz="1300" b="1" dirty="0"/>
              <a:t>Working age net migration to Cumberland, 2013-2023</a:t>
            </a:r>
          </a:p>
          <a:p>
            <a:pPr>
              <a:defRPr sz="1300" b="1"/>
            </a:pPr>
            <a:r>
              <a:rPr lang="en-US" sz="1300" b="0" i="1" dirty="0"/>
              <a:t>(internal + international)</a:t>
            </a:r>
          </a:p>
        </c:rich>
      </c:tx>
      <c:overlay val="0"/>
      <c:spPr>
        <a:noFill/>
        <a:ln>
          <a:noFill/>
        </a:ln>
        <a:effectLst/>
      </c:spPr>
      <c:txPr>
        <a:bodyPr rot="0" spcFirstLastPara="1" vertOverflow="ellipsis" vert="horz" wrap="square" anchor="ctr" anchorCtr="1"/>
        <a:lstStyle/>
        <a:p>
          <a:pPr>
            <a:defRPr sz="1300" b="1" i="0" u="none" strike="noStrike" kern="1200" spc="0" baseline="0">
              <a:solidFill>
                <a:sysClr val="windowText" lastClr="000000"/>
              </a:solidFill>
              <a:latin typeface="+mn-lt"/>
              <a:ea typeface="+mn-ea"/>
              <a:cs typeface="+mn-cs"/>
            </a:defRPr>
          </a:pPr>
          <a:endParaRPr lang="en-US"/>
        </a:p>
      </c:txPr>
    </c:title>
    <c:autoTitleDeleted val="0"/>
    <c:plotArea>
      <c:layout/>
      <c:barChart>
        <c:barDir val="col"/>
        <c:grouping val="clustered"/>
        <c:varyColors val="0"/>
        <c:ser>
          <c:idx val="0"/>
          <c:order val="0"/>
          <c:tx>
            <c:strRef>
              <c:f>'Components summary (2)'!$Y$41</c:f>
              <c:strCache>
                <c:ptCount val="1"/>
                <c:pt idx="0">
                  <c:v>Cumberland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'Components summary (2)'!$Z$39:$AJ$39</c:f>
              <c:numCache>
                <c:formatCode>General</c:formatCode>
                <c:ptCount val="11"/>
                <c:pt idx="0">
                  <c:v>2013</c:v>
                </c:pt>
                <c:pt idx="1">
                  <c:v>2014</c:v>
                </c:pt>
                <c:pt idx="2">
                  <c:v>2015</c:v>
                </c:pt>
                <c:pt idx="3">
                  <c:v>2016</c:v>
                </c:pt>
                <c:pt idx="4">
                  <c:v>2017</c:v>
                </c:pt>
                <c:pt idx="5">
                  <c:v>2018</c:v>
                </c:pt>
                <c:pt idx="6">
                  <c:v>2019</c:v>
                </c:pt>
                <c:pt idx="7">
                  <c:v>2020</c:v>
                </c:pt>
                <c:pt idx="8">
                  <c:v>2021</c:v>
                </c:pt>
                <c:pt idx="9">
                  <c:v>2022</c:v>
                </c:pt>
                <c:pt idx="10">
                  <c:v>2023</c:v>
                </c:pt>
              </c:numCache>
            </c:numRef>
          </c:cat>
          <c:val>
            <c:numRef>
              <c:f>'Components summary (2)'!$Z$41:$AJ$41</c:f>
              <c:numCache>
                <c:formatCode>#,##0</c:formatCode>
                <c:ptCount val="11"/>
                <c:pt idx="0">
                  <c:v>13</c:v>
                </c:pt>
                <c:pt idx="1">
                  <c:v>145</c:v>
                </c:pt>
                <c:pt idx="2">
                  <c:v>320</c:v>
                </c:pt>
                <c:pt idx="3">
                  <c:v>177</c:v>
                </c:pt>
                <c:pt idx="4">
                  <c:v>140</c:v>
                </c:pt>
                <c:pt idx="5">
                  <c:v>449</c:v>
                </c:pt>
                <c:pt idx="6">
                  <c:v>191</c:v>
                </c:pt>
                <c:pt idx="7">
                  <c:v>268</c:v>
                </c:pt>
                <c:pt idx="8">
                  <c:v>1810</c:v>
                </c:pt>
                <c:pt idx="9">
                  <c:v>1587</c:v>
                </c:pt>
                <c:pt idx="10">
                  <c:v>1507</c:v>
                </c:pt>
              </c:numCache>
            </c:numRef>
          </c:val>
          <c:extLst>
            <c:ext xmlns:c16="http://schemas.microsoft.com/office/drawing/2014/chart" uri="{C3380CC4-5D6E-409C-BE32-E72D297353CC}">
              <c16:uniqueId val="{00000000-F3B1-43A7-AE53-5A6B9FF8DB29}"/>
            </c:ext>
          </c:extLst>
        </c:ser>
        <c:dLbls>
          <c:showLegendKey val="0"/>
          <c:showVal val="0"/>
          <c:showCatName val="0"/>
          <c:showSerName val="0"/>
          <c:showPercent val="0"/>
          <c:showBubbleSize val="0"/>
        </c:dLbls>
        <c:gapWidth val="40"/>
        <c:overlap val="-27"/>
        <c:axId val="519831583"/>
        <c:axId val="519830143"/>
      </c:barChart>
      <c:catAx>
        <c:axId val="519831583"/>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ysClr val="windowText" lastClr="000000"/>
                </a:solidFill>
                <a:latin typeface="+mn-lt"/>
                <a:ea typeface="+mn-ea"/>
                <a:cs typeface="+mn-cs"/>
              </a:defRPr>
            </a:pPr>
            <a:endParaRPr lang="en-US"/>
          </a:p>
        </c:txPr>
        <c:crossAx val="519830143"/>
        <c:crosses val="autoZero"/>
        <c:auto val="1"/>
        <c:lblAlgn val="ctr"/>
        <c:lblOffset val="100"/>
        <c:noMultiLvlLbl val="0"/>
      </c:catAx>
      <c:valAx>
        <c:axId val="519830143"/>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r>
                  <a:rPr lang="en-US" dirty="0"/>
                  <a:t>Net flow</a:t>
                </a:r>
              </a:p>
            </c:rich>
          </c:tx>
          <c:overlay val="0"/>
          <c:spPr>
            <a:noFill/>
            <a:ln>
              <a:noFill/>
            </a:ln>
            <a:effectLst/>
          </c:spPr>
          <c:txPr>
            <a:bodyPr rot="-54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ysClr val="windowText" lastClr="000000"/>
                </a:solidFill>
                <a:latin typeface="+mn-lt"/>
                <a:ea typeface="+mn-ea"/>
                <a:cs typeface="+mn-cs"/>
              </a:defRPr>
            </a:pPr>
            <a:endParaRPr lang="en-US"/>
          </a:p>
        </c:txPr>
        <c:crossAx val="51983158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3175" cap="flat" cmpd="sng" algn="ctr">
      <a:solidFill>
        <a:schemeClr val="bg1">
          <a:lumMod val="50000"/>
        </a:schemeClr>
      </a:solidFill>
      <a:round/>
    </a:ln>
    <a:effectLst/>
  </c:spPr>
  <c:txPr>
    <a:bodyPr/>
    <a:lstStyle/>
    <a:p>
      <a:pPr>
        <a:defRPr>
          <a:solidFill>
            <a:sysClr val="windowText" lastClr="000000"/>
          </a:solidFill>
        </a:defRPr>
      </a:pPr>
      <a:endParaRPr lang="en-US"/>
    </a:p>
  </c:txPr>
  <c:externalData r:id="rId4">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300" b="1" i="0" u="none" strike="noStrike" kern="1200" spc="0" baseline="0">
                <a:solidFill>
                  <a:sysClr val="windowText" lastClr="000000"/>
                </a:solidFill>
                <a:latin typeface="+mn-lt"/>
                <a:ea typeface="+mn-ea"/>
                <a:cs typeface="+mn-cs"/>
              </a:defRPr>
            </a:pPr>
            <a:r>
              <a:rPr lang="en-US" sz="1300" b="1" dirty="0"/>
              <a:t>Working age net migration to Westmorland</a:t>
            </a:r>
            <a:r>
              <a:rPr lang="en-US" sz="1300" b="1" baseline="0" dirty="0"/>
              <a:t> &amp; Furness</a:t>
            </a:r>
            <a:r>
              <a:rPr lang="en-US" sz="1300" b="1" dirty="0"/>
              <a:t>, 2013-2023</a:t>
            </a:r>
          </a:p>
          <a:p>
            <a:pPr>
              <a:defRPr sz="1300" b="1"/>
            </a:pPr>
            <a:r>
              <a:rPr lang="en-US" sz="1300" b="0" i="1" dirty="0"/>
              <a:t>(internal + international)</a:t>
            </a:r>
          </a:p>
        </c:rich>
      </c:tx>
      <c:overlay val="0"/>
      <c:spPr>
        <a:noFill/>
        <a:ln>
          <a:noFill/>
        </a:ln>
        <a:effectLst/>
      </c:spPr>
      <c:txPr>
        <a:bodyPr rot="0" spcFirstLastPara="1" vertOverflow="ellipsis" vert="horz" wrap="square" anchor="ctr" anchorCtr="1"/>
        <a:lstStyle/>
        <a:p>
          <a:pPr>
            <a:defRPr sz="1300" b="1" i="0" u="none" strike="noStrike" kern="1200" spc="0" baseline="0">
              <a:solidFill>
                <a:sysClr val="windowText" lastClr="000000"/>
              </a:solidFill>
              <a:latin typeface="+mn-lt"/>
              <a:ea typeface="+mn-ea"/>
              <a:cs typeface="+mn-cs"/>
            </a:defRPr>
          </a:pPr>
          <a:endParaRPr lang="en-US"/>
        </a:p>
      </c:txPr>
    </c:title>
    <c:autoTitleDeleted val="0"/>
    <c:plotArea>
      <c:layout/>
      <c:barChart>
        <c:barDir val="col"/>
        <c:grouping val="clustered"/>
        <c:varyColors val="0"/>
        <c:ser>
          <c:idx val="0"/>
          <c:order val="0"/>
          <c:tx>
            <c:strRef>
              <c:f>'Components summary (2)'!$Y$42</c:f>
              <c:strCache>
                <c:ptCount val="1"/>
                <c:pt idx="0">
                  <c:v>Westmorland &amp; Furness</c:v>
                </c:pt>
              </c:strCache>
            </c:strRef>
          </c:tx>
          <c:spPr>
            <a:solidFill>
              <a:srgbClr val="21A6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'Components summary (2)'!$Z$39:$AJ$39</c:f>
              <c:numCache>
                <c:formatCode>General</c:formatCode>
                <c:ptCount val="11"/>
                <c:pt idx="0">
                  <c:v>2013</c:v>
                </c:pt>
                <c:pt idx="1">
                  <c:v>2014</c:v>
                </c:pt>
                <c:pt idx="2">
                  <c:v>2015</c:v>
                </c:pt>
                <c:pt idx="3">
                  <c:v>2016</c:v>
                </c:pt>
                <c:pt idx="4">
                  <c:v>2017</c:v>
                </c:pt>
                <c:pt idx="5">
                  <c:v>2018</c:v>
                </c:pt>
                <c:pt idx="6">
                  <c:v>2019</c:v>
                </c:pt>
                <c:pt idx="7">
                  <c:v>2020</c:v>
                </c:pt>
                <c:pt idx="8">
                  <c:v>2021</c:v>
                </c:pt>
                <c:pt idx="9">
                  <c:v>2022</c:v>
                </c:pt>
                <c:pt idx="10">
                  <c:v>2023</c:v>
                </c:pt>
              </c:numCache>
            </c:numRef>
          </c:cat>
          <c:val>
            <c:numRef>
              <c:f>'Components summary (2)'!$Z$42:$AJ$42</c:f>
              <c:numCache>
                <c:formatCode>#,##0</c:formatCode>
                <c:ptCount val="11"/>
                <c:pt idx="0">
                  <c:v>-132</c:v>
                </c:pt>
                <c:pt idx="1">
                  <c:v>420</c:v>
                </c:pt>
                <c:pt idx="2">
                  <c:v>688</c:v>
                </c:pt>
                <c:pt idx="3">
                  <c:v>621</c:v>
                </c:pt>
                <c:pt idx="4">
                  <c:v>920</c:v>
                </c:pt>
                <c:pt idx="5">
                  <c:v>886</c:v>
                </c:pt>
                <c:pt idx="6">
                  <c:v>461</c:v>
                </c:pt>
                <c:pt idx="7">
                  <c:v>664</c:v>
                </c:pt>
                <c:pt idx="8">
                  <c:v>1467</c:v>
                </c:pt>
                <c:pt idx="9">
                  <c:v>1165</c:v>
                </c:pt>
                <c:pt idx="10">
                  <c:v>1170</c:v>
                </c:pt>
              </c:numCache>
            </c:numRef>
          </c:val>
          <c:extLst>
            <c:ext xmlns:c16="http://schemas.microsoft.com/office/drawing/2014/chart" uri="{C3380CC4-5D6E-409C-BE32-E72D297353CC}">
              <c16:uniqueId val="{00000000-620A-422C-ACD0-B73C467F22D8}"/>
            </c:ext>
          </c:extLst>
        </c:ser>
        <c:dLbls>
          <c:showLegendKey val="0"/>
          <c:showVal val="0"/>
          <c:showCatName val="0"/>
          <c:showSerName val="0"/>
          <c:showPercent val="0"/>
          <c:showBubbleSize val="0"/>
        </c:dLbls>
        <c:gapWidth val="40"/>
        <c:overlap val="-27"/>
        <c:axId val="519831583"/>
        <c:axId val="519830143"/>
      </c:barChart>
      <c:catAx>
        <c:axId val="519831583"/>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ysClr val="windowText" lastClr="000000"/>
                </a:solidFill>
                <a:latin typeface="+mn-lt"/>
                <a:ea typeface="+mn-ea"/>
                <a:cs typeface="+mn-cs"/>
              </a:defRPr>
            </a:pPr>
            <a:endParaRPr lang="en-US"/>
          </a:p>
        </c:txPr>
        <c:crossAx val="519830143"/>
        <c:crosses val="autoZero"/>
        <c:auto val="1"/>
        <c:lblAlgn val="ctr"/>
        <c:lblOffset val="100"/>
        <c:noMultiLvlLbl val="0"/>
      </c:catAx>
      <c:valAx>
        <c:axId val="519830143"/>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r>
                  <a:rPr lang="en-US" dirty="0"/>
                  <a:t>Net flow</a:t>
                </a:r>
              </a:p>
            </c:rich>
          </c:tx>
          <c:overlay val="0"/>
          <c:spPr>
            <a:noFill/>
            <a:ln>
              <a:noFill/>
            </a:ln>
            <a:effectLst/>
          </c:spPr>
          <c:txPr>
            <a:bodyPr rot="-54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ysClr val="windowText" lastClr="000000"/>
                </a:solidFill>
                <a:latin typeface="+mn-lt"/>
                <a:ea typeface="+mn-ea"/>
                <a:cs typeface="+mn-cs"/>
              </a:defRPr>
            </a:pPr>
            <a:endParaRPr lang="en-US"/>
          </a:p>
        </c:txPr>
        <c:crossAx val="51983158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3175" cap="flat" cmpd="sng" algn="ctr">
      <a:solidFill>
        <a:schemeClr val="bg1">
          <a:lumMod val="50000"/>
        </a:schemeClr>
      </a:solidFill>
      <a:round/>
    </a:ln>
    <a:effectLst/>
  </c:spPr>
  <c:txPr>
    <a:bodyPr/>
    <a:lstStyle/>
    <a:p>
      <a:pPr>
        <a:defRPr>
          <a:solidFill>
            <a:sysClr val="windowText" lastClr="000000"/>
          </a:solidFill>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1" i="0" u="none" strike="noStrike" kern="1200" spc="0" baseline="0">
              <a:solidFill>
                <a:sysClr val="windowText" lastClr="000000"/>
              </a:solidFill>
              <a:latin typeface="+mn-lt"/>
              <a:ea typeface="+mn-ea"/>
              <a:cs typeface="+mn-cs"/>
            </a:defRPr>
          </a:pPr>
          <a:endParaRPr lang="en-US"/>
        </a:p>
      </c:txPr>
    </c:title>
    <c:autoTitleDeleted val="0"/>
    <c:plotArea>
      <c:layout/>
      <c:lineChart>
        <c:grouping val="standard"/>
        <c:varyColors val="0"/>
        <c:ser>
          <c:idx val="0"/>
          <c:order val="0"/>
          <c:tx>
            <c:strRef>
              <c:f>'Bank Rate'!$B$1</c:f>
              <c:strCache>
                <c:ptCount val="1"/>
                <c:pt idx="0">
                  <c:v>Bank Rate</c:v>
                </c:pt>
              </c:strCache>
            </c:strRef>
          </c:tx>
          <c:spPr>
            <a:ln w="28575" cap="rnd">
              <a:solidFill>
                <a:schemeClr val="accent2"/>
              </a:solidFill>
              <a:round/>
            </a:ln>
            <a:effectLst/>
          </c:spPr>
          <c:marker>
            <c:symbol val="none"/>
          </c:marker>
          <c:dLbls>
            <c:dLbl>
              <c:idx val="21"/>
              <c:layout>
                <c:manualLayout>
                  <c:x val="3.5002425364907178E-2"/>
                  <c:y val="-4.0920716112531973E-2"/>
                </c:manualLayout>
              </c:layout>
              <c:spPr>
                <a:noFill/>
                <a:ln>
                  <a:solidFill>
                    <a:schemeClr val="accent2"/>
                  </a:solid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0ED-4896-8B42-0980D01D759C}"/>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'Bank Rate'!$A$275:$A$298</c:f>
              <c:numCache>
                <c:formatCode>mmm\-yy</c:formatCode>
                <c:ptCount val="24"/>
                <c:pt idx="0">
                  <c:v>45017</c:v>
                </c:pt>
                <c:pt idx="1">
                  <c:v>45047</c:v>
                </c:pt>
                <c:pt idx="2">
                  <c:v>45078</c:v>
                </c:pt>
                <c:pt idx="3">
                  <c:v>45139</c:v>
                </c:pt>
                <c:pt idx="4">
                  <c:v>45170</c:v>
                </c:pt>
                <c:pt idx="5">
                  <c:v>45200</c:v>
                </c:pt>
                <c:pt idx="6">
                  <c:v>45231</c:v>
                </c:pt>
                <c:pt idx="7">
                  <c:v>45261</c:v>
                </c:pt>
                <c:pt idx="8">
                  <c:v>45292</c:v>
                </c:pt>
                <c:pt idx="9">
                  <c:v>45323</c:v>
                </c:pt>
                <c:pt idx="10">
                  <c:v>45352</c:v>
                </c:pt>
                <c:pt idx="11">
                  <c:v>45383</c:v>
                </c:pt>
                <c:pt idx="12">
                  <c:v>45413</c:v>
                </c:pt>
                <c:pt idx="13">
                  <c:v>45444</c:v>
                </c:pt>
                <c:pt idx="14">
                  <c:v>45474</c:v>
                </c:pt>
                <c:pt idx="15">
                  <c:v>45505</c:v>
                </c:pt>
                <c:pt idx="16">
                  <c:v>45536</c:v>
                </c:pt>
                <c:pt idx="17">
                  <c:v>45566</c:v>
                </c:pt>
                <c:pt idx="18">
                  <c:v>45597</c:v>
                </c:pt>
                <c:pt idx="19">
                  <c:v>45627</c:v>
                </c:pt>
                <c:pt idx="20">
                  <c:v>45658</c:v>
                </c:pt>
                <c:pt idx="21">
                  <c:v>45689</c:v>
                </c:pt>
                <c:pt idx="22">
                  <c:v>45717</c:v>
                </c:pt>
                <c:pt idx="23">
                  <c:v>45748</c:v>
                </c:pt>
              </c:numCache>
            </c:numRef>
          </c:cat>
          <c:val>
            <c:numRef>
              <c:f>'Bank Rate'!$B$275:$B$298</c:f>
              <c:numCache>
                <c:formatCode>0.00</c:formatCode>
                <c:ptCount val="24"/>
                <c:pt idx="0">
                  <c:v>4.25</c:v>
                </c:pt>
                <c:pt idx="1">
                  <c:v>4.5</c:v>
                </c:pt>
                <c:pt idx="2">
                  <c:v>5</c:v>
                </c:pt>
                <c:pt idx="3">
                  <c:v>5.25</c:v>
                </c:pt>
                <c:pt idx="4">
                  <c:v>5.25</c:v>
                </c:pt>
                <c:pt idx="5">
                  <c:v>5.25</c:v>
                </c:pt>
                <c:pt idx="6">
                  <c:v>5.25</c:v>
                </c:pt>
                <c:pt idx="7">
                  <c:v>5.25</c:v>
                </c:pt>
                <c:pt idx="8">
                  <c:v>5.25</c:v>
                </c:pt>
                <c:pt idx="9">
                  <c:v>5.25</c:v>
                </c:pt>
                <c:pt idx="10">
                  <c:v>5.25</c:v>
                </c:pt>
                <c:pt idx="11">
                  <c:v>5.25</c:v>
                </c:pt>
                <c:pt idx="12">
                  <c:v>5.25</c:v>
                </c:pt>
                <c:pt idx="13">
                  <c:v>5.25</c:v>
                </c:pt>
                <c:pt idx="14">
                  <c:v>5.25</c:v>
                </c:pt>
                <c:pt idx="15">
                  <c:v>5</c:v>
                </c:pt>
                <c:pt idx="16">
                  <c:v>5</c:v>
                </c:pt>
                <c:pt idx="17">
                  <c:v>5</c:v>
                </c:pt>
                <c:pt idx="18">
                  <c:v>4.75</c:v>
                </c:pt>
                <c:pt idx="19">
                  <c:v>4.75</c:v>
                </c:pt>
                <c:pt idx="20">
                  <c:v>4.75</c:v>
                </c:pt>
                <c:pt idx="21">
                  <c:v>4.5</c:v>
                </c:pt>
                <c:pt idx="22">
                  <c:v>4.5</c:v>
                </c:pt>
                <c:pt idx="23">
                  <c:v>4.5</c:v>
                </c:pt>
              </c:numCache>
            </c:numRef>
          </c:val>
          <c:smooth val="0"/>
          <c:extLst>
            <c:ext xmlns:c16="http://schemas.microsoft.com/office/drawing/2014/chart" uri="{C3380CC4-5D6E-409C-BE32-E72D297353CC}">
              <c16:uniqueId val="{00000001-A0ED-4896-8B42-0980D01D759C}"/>
            </c:ext>
          </c:extLst>
        </c:ser>
        <c:dLbls>
          <c:showLegendKey val="0"/>
          <c:showVal val="0"/>
          <c:showCatName val="0"/>
          <c:showSerName val="0"/>
          <c:showPercent val="0"/>
          <c:showBubbleSize val="0"/>
        </c:dLbls>
        <c:smooth val="0"/>
        <c:axId val="1480028575"/>
        <c:axId val="1480046879"/>
      </c:lineChart>
      <c:dateAx>
        <c:axId val="1480028575"/>
        <c:scaling>
          <c:orientation val="minMax"/>
        </c:scaling>
        <c:delete val="0"/>
        <c:axPos val="b"/>
        <c:numFmt formatCode="mmm\ yy" sourceLinked="0"/>
        <c:majorTickMark val="out"/>
        <c:minorTickMark val="none"/>
        <c:tickLblPos val="nextTo"/>
        <c:spPr>
          <a:noFill/>
          <a:ln w="9525" cap="flat" cmpd="sng" algn="ctr">
            <a:solidFill>
              <a:schemeClr val="tx1">
                <a:lumMod val="15000"/>
                <a:lumOff val="85000"/>
              </a:schemeClr>
            </a:solidFill>
            <a:round/>
          </a:ln>
          <a:effectLst/>
        </c:spPr>
        <c:txPr>
          <a:bodyPr rot="-2700000" spcFirstLastPara="1" vertOverflow="ellipsis" wrap="square" anchor="ctr" anchorCtr="1"/>
          <a:lstStyle/>
          <a:p>
            <a:pPr>
              <a:defRPr sz="900" b="0" i="0" u="none" strike="noStrike" kern="1200" baseline="0">
                <a:solidFill>
                  <a:sysClr val="windowText" lastClr="000000"/>
                </a:solidFill>
                <a:latin typeface="+mn-lt"/>
                <a:ea typeface="+mn-ea"/>
                <a:cs typeface="+mn-cs"/>
              </a:defRPr>
            </a:pPr>
            <a:endParaRPr lang="en-US"/>
          </a:p>
        </c:txPr>
        <c:crossAx val="1480046879"/>
        <c:crosses val="autoZero"/>
        <c:auto val="1"/>
        <c:lblOffset val="100"/>
        <c:baseTimeUnit val="months"/>
        <c:majorUnit val="1"/>
        <c:majorTimeUnit val="months"/>
      </c:dateAx>
      <c:valAx>
        <c:axId val="1480046879"/>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148002857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3175" cap="flat" cmpd="sng" algn="ctr">
      <a:solidFill>
        <a:schemeClr val="bg1">
          <a:lumMod val="50000"/>
        </a:schemeClr>
      </a:solidFill>
      <a:round/>
    </a:ln>
    <a:effectLst/>
  </c:spPr>
  <c:txPr>
    <a:bodyPr/>
    <a:lstStyle/>
    <a:p>
      <a:pPr>
        <a:defRPr>
          <a:solidFill>
            <a:sysClr val="windowText" lastClr="000000"/>
          </a:solidFill>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ysClr val="windowText" lastClr="000000"/>
                </a:solidFill>
                <a:latin typeface="+mn-lt"/>
                <a:ea typeface="+mn-ea"/>
                <a:cs typeface="+mn-cs"/>
              </a:defRPr>
            </a:pPr>
            <a:r>
              <a:rPr lang="en-GB" b="1" dirty="0"/>
              <a:t>Annual weekly pay growth </a:t>
            </a:r>
          </a:p>
        </c:rich>
      </c:tx>
      <c:overlay val="0"/>
      <c:spPr>
        <a:noFill/>
        <a:ln>
          <a:noFill/>
        </a:ln>
        <a:effectLst/>
      </c:spPr>
      <c:txPr>
        <a:bodyPr rot="0" spcFirstLastPara="1" vertOverflow="ellipsis" vert="horz" wrap="square" anchor="ctr" anchorCtr="1"/>
        <a:lstStyle/>
        <a:p>
          <a:pPr>
            <a:defRPr sz="1400" b="1" i="0" u="none" strike="noStrike" kern="1200" spc="0" baseline="0">
              <a:solidFill>
                <a:sysClr val="windowText" lastClr="000000"/>
              </a:solidFill>
              <a:latin typeface="+mn-lt"/>
              <a:ea typeface="+mn-ea"/>
              <a:cs typeface="+mn-cs"/>
            </a:defRPr>
          </a:pPr>
          <a:endParaRPr lang="en-US"/>
        </a:p>
      </c:txPr>
    </c:title>
    <c:autoTitleDeleted val="0"/>
    <c:plotArea>
      <c:layout/>
      <c:lineChart>
        <c:grouping val="standard"/>
        <c:varyColors val="0"/>
        <c:ser>
          <c:idx val="0"/>
          <c:order val="0"/>
          <c:tx>
            <c:strRef>
              <c:f>Pay!$B$5</c:f>
              <c:strCache>
                <c:ptCount val="1"/>
                <c:pt idx="0">
                  <c:v>Nominal - Total</c:v>
                </c:pt>
              </c:strCache>
            </c:strRef>
          </c:tx>
          <c:spPr>
            <a:ln w="28575" cap="rnd">
              <a:solidFill>
                <a:schemeClr val="accent2"/>
              </a:solidFill>
              <a:round/>
            </a:ln>
            <a:effectLst/>
          </c:spPr>
          <c:marker>
            <c:symbol val="none"/>
          </c:marker>
          <c:cat>
            <c:numRef>
              <c:f>Pay!$C$4:$AM$4</c:f>
              <c:numCache>
                <c:formatCode>mmm\-yy</c:formatCode>
                <c:ptCount val="37"/>
                <c:pt idx="0">
                  <c:v>44593</c:v>
                </c:pt>
                <c:pt idx="1">
                  <c:v>44621</c:v>
                </c:pt>
                <c:pt idx="2">
                  <c:v>44652</c:v>
                </c:pt>
                <c:pt idx="3">
                  <c:v>44682</c:v>
                </c:pt>
                <c:pt idx="4">
                  <c:v>44713</c:v>
                </c:pt>
                <c:pt idx="5">
                  <c:v>44743</c:v>
                </c:pt>
                <c:pt idx="6">
                  <c:v>44774</c:v>
                </c:pt>
                <c:pt idx="7">
                  <c:v>44805</c:v>
                </c:pt>
                <c:pt idx="8">
                  <c:v>44835</c:v>
                </c:pt>
                <c:pt idx="9">
                  <c:v>44866</c:v>
                </c:pt>
                <c:pt idx="10">
                  <c:v>44896</c:v>
                </c:pt>
                <c:pt idx="11">
                  <c:v>44927</c:v>
                </c:pt>
                <c:pt idx="12">
                  <c:v>44958</c:v>
                </c:pt>
                <c:pt idx="13">
                  <c:v>44986</c:v>
                </c:pt>
                <c:pt idx="14">
                  <c:v>45017</c:v>
                </c:pt>
                <c:pt idx="15">
                  <c:v>45047</c:v>
                </c:pt>
                <c:pt idx="16">
                  <c:v>45078</c:v>
                </c:pt>
                <c:pt idx="17">
                  <c:v>45108</c:v>
                </c:pt>
                <c:pt idx="18">
                  <c:v>45139</c:v>
                </c:pt>
                <c:pt idx="19">
                  <c:v>45170</c:v>
                </c:pt>
                <c:pt idx="20">
                  <c:v>45200</c:v>
                </c:pt>
                <c:pt idx="21">
                  <c:v>45231</c:v>
                </c:pt>
                <c:pt idx="22">
                  <c:v>45261</c:v>
                </c:pt>
                <c:pt idx="23">
                  <c:v>45292</c:v>
                </c:pt>
                <c:pt idx="24">
                  <c:v>45323</c:v>
                </c:pt>
                <c:pt idx="25">
                  <c:v>45352</c:v>
                </c:pt>
                <c:pt idx="26">
                  <c:v>45383</c:v>
                </c:pt>
                <c:pt idx="27">
                  <c:v>45413</c:v>
                </c:pt>
                <c:pt idx="28">
                  <c:v>45444</c:v>
                </c:pt>
                <c:pt idx="29">
                  <c:v>45474</c:v>
                </c:pt>
                <c:pt idx="30">
                  <c:v>45505</c:v>
                </c:pt>
                <c:pt idx="31">
                  <c:v>45536</c:v>
                </c:pt>
                <c:pt idx="32">
                  <c:v>45566</c:v>
                </c:pt>
                <c:pt idx="33">
                  <c:v>45597</c:v>
                </c:pt>
                <c:pt idx="34">
                  <c:v>45627</c:v>
                </c:pt>
                <c:pt idx="35">
                  <c:v>45658</c:v>
                </c:pt>
                <c:pt idx="36">
                  <c:v>45689</c:v>
                </c:pt>
              </c:numCache>
            </c:numRef>
          </c:cat>
          <c:val>
            <c:numRef>
              <c:f>Pay!$C$5:$AM$5</c:f>
              <c:numCache>
                <c:formatCode>0.0</c:formatCode>
                <c:ptCount val="37"/>
                <c:pt idx="0">
                  <c:v>5.9220253549060002</c:v>
                </c:pt>
                <c:pt idx="1">
                  <c:v>7.2571889014210003</c:v>
                </c:pt>
                <c:pt idx="2">
                  <c:v>7.1188882389600003</c:v>
                </c:pt>
                <c:pt idx="3">
                  <c:v>6.5345200062569999</c:v>
                </c:pt>
                <c:pt idx="4">
                  <c:v>5.236842457142</c:v>
                </c:pt>
                <c:pt idx="5">
                  <c:v>5.4765195802909998</c:v>
                </c:pt>
                <c:pt idx="6">
                  <c:v>6.0901831007040004</c:v>
                </c:pt>
                <c:pt idx="7">
                  <c:v>5.9938230730699997</c:v>
                </c:pt>
                <c:pt idx="8">
                  <c:v>6.2037703396349997</c:v>
                </c:pt>
                <c:pt idx="9">
                  <c:v>6.5761061891950003</c:v>
                </c:pt>
                <c:pt idx="10">
                  <c:v>6.1961703199959999</c:v>
                </c:pt>
                <c:pt idx="11">
                  <c:v>6.1096649868200004</c:v>
                </c:pt>
                <c:pt idx="12">
                  <c:v>5.9452903310140002</c:v>
                </c:pt>
                <c:pt idx="13">
                  <c:v>6.2983367365139999</c:v>
                </c:pt>
                <c:pt idx="14">
                  <c:v>6.7801443171409996</c:v>
                </c:pt>
                <c:pt idx="15">
                  <c:v>7.1858635232439996</c:v>
                </c:pt>
                <c:pt idx="16">
                  <c:v>8.2631415975709999</c:v>
                </c:pt>
                <c:pt idx="17">
                  <c:v>8.4181228356620004</c:v>
                </c:pt>
                <c:pt idx="18">
                  <c:v>8.15370191461</c:v>
                </c:pt>
                <c:pt idx="19">
                  <c:v>7.8571997432830001</c:v>
                </c:pt>
                <c:pt idx="20">
                  <c:v>7.116822456985</c:v>
                </c:pt>
                <c:pt idx="21">
                  <c:v>6.6416130981870003</c:v>
                </c:pt>
                <c:pt idx="22">
                  <c:v>5.8096768410040003</c:v>
                </c:pt>
                <c:pt idx="23">
                  <c:v>5.7277729304419998</c:v>
                </c:pt>
                <c:pt idx="24">
                  <c:v>5.6975425145190002</c:v>
                </c:pt>
                <c:pt idx="25">
                  <c:v>5.8827799605609998</c:v>
                </c:pt>
                <c:pt idx="26">
                  <c:v>5.809900301721</c:v>
                </c:pt>
                <c:pt idx="27">
                  <c:v>5.7251360275970002</c:v>
                </c:pt>
                <c:pt idx="28">
                  <c:v>4.6747431080819997</c:v>
                </c:pt>
                <c:pt idx="29">
                  <c:v>4.2906549683900002</c:v>
                </c:pt>
                <c:pt idx="30">
                  <c:v>4.0915685543239997</c:v>
                </c:pt>
                <c:pt idx="31">
                  <c:v>4.6298736120930002</c:v>
                </c:pt>
                <c:pt idx="32">
                  <c:v>5.358810885354</c:v>
                </c:pt>
                <c:pt idx="33">
                  <c:v>5.5685369781530003</c:v>
                </c:pt>
                <c:pt idx="34">
                  <c:v>6.044268873119</c:v>
                </c:pt>
                <c:pt idx="35">
                  <c:v>5.6407308986590001</c:v>
                </c:pt>
                <c:pt idx="36">
                  <c:v>5.5806494283169998</c:v>
                </c:pt>
              </c:numCache>
            </c:numRef>
          </c:val>
          <c:smooth val="0"/>
          <c:extLst>
            <c:ext xmlns:c16="http://schemas.microsoft.com/office/drawing/2014/chart" uri="{C3380CC4-5D6E-409C-BE32-E72D297353CC}">
              <c16:uniqueId val="{00000000-7178-4857-A92E-5FBB5BC20E71}"/>
            </c:ext>
          </c:extLst>
        </c:ser>
        <c:ser>
          <c:idx val="1"/>
          <c:order val="1"/>
          <c:tx>
            <c:strRef>
              <c:f>Pay!$B$6</c:f>
              <c:strCache>
                <c:ptCount val="1"/>
                <c:pt idx="0">
                  <c:v>Nominal - Regular</c:v>
                </c:pt>
              </c:strCache>
            </c:strRef>
          </c:tx>
          <c:spPr>
            <a:ln w="28575" cap="rnd">
              <a:solidFill>
                <a:schemeClr val="accent1"/>
              </a:solidFill>
              <a:round/>
            </a:ln>
            <a:effectLst/>
          </c:spPr>
          <c:marker>
            <c:symbol val="none"/>
          </c:marker>
          <c:cat>
            <c:numRef>
              <c:f>Pay!$C$4:$AM$4</c:f>
              <c:numCache>
                <c:formatCode>mmm\-yy</c:formatCode>
                <c:ptCount val="37"/>
                <c:pt idx="0">
                  <c:v>44593</c:v>
                </c:pt>
                <c:pt idx="1">
                  <c:v>44621</c:v>
                </c:pt>
                <c:pt idx="2">
                  <c:v>44652</c:v>
                </c:pt>
                <c:pt idx="3">
                  <c:v>44682</c:v>
                </c:pt>
                <c:pt idx="4">
                  <c:v>44713</c:v>
                </c:pt>
                <c:pt idx="5">
                  <c:v>44743</c:v>
                </c:pt>
                <c:pt idx="6">
                  <c:v>44774</c:v>
                </c:pt>
                <c:pt idx="7">
                  <c:v>44805</c:v>
                </c:pt>
                <c:pt idx="8">
                  <c:v>44835</c:v>
                </c:pt>
                <c:pt idx="9">
                  <c:v>44866</c:v>
                </c:pt>
                <c:pt idx="10">
                  <c:v>44896</c:v>
                </c:pt>
                <c:pt idx="11">
                  <c:v>44927</c:v>
                </c:pt>
                <c:pt idx="12">
                  <c:v>44958</c:v>
                </c:pt>
                <c:pt idx="13">
                  <c:v>44986</c:v>
                </c:pt>
                <c:pt idx="14">
                  <c:v>45017</c:v>
                </c:pt>
                <c:pt idx="15">
                  <c:v>45047</c:v>
                </c:pt>
                <c:pt idx="16">
                  <c:v>45078</c:v>
                </c:pt>
                <c:pt idx="17">
                  <c:v>45108</c:v>
                </c:pt>
                <c:pt idx="18">
                  <c:v>45139</c:v>
                </c:pt>
                <c:pt idx="19">
                  <c:v>45170</c:v>
                </c:pt>
                <c:pt idx="20">
                  <c:v>45200</c:v>
                </c:pt>
                <c:pt idx="21">
                  <c:v>45231</c:v>
                </c:pt>
                <c:pt idx="22">
                  <c:v>45261</c:v>
                </c:pt>
                <c:pt idx="23">
                  <c:v>45292</c:v>
                </c:pt>
                <c:pt idx="24">
                  <c:v>45323</c:v>
                </c:pt>
                <c:pt idx="25">
                  <c:v>45352</c:v>
                </c:pt>
                <c:pt idx="26">
                  <c:v>45383</c:v>
                </c:pt>
                <c:pt idx="27">
                  <c:v>45413</c:v>
                </c:pt>
                <c:pt idx="28">
                  <c:v>45444</c:v>
                </c:pt>
                <c:pt idx="29">
                  <c:v>45474</c:v>
                </c:pt>
                <c:pt idx="30">
                  <c:v>45505</c:v>
                </c:pt>
                <c:pt idx="31">
                  <c:v>45536</c:v>
                </c:pt>
                <c:pt idx="32">
                  <c:v>45566</c:v>
                </c:pt>
                <c:pt idx="33">
                  <c:v>45597</c:v>
                </c:pt>
                <c:pt idx="34">
                  <c:v>45627</c:v>
                </c:pt>
                <c:pt idx="35">
                  <c:v>45658</c:v>
                </c:pt>
                <c:pt idx="36">
                  <c:v>45689</c:v>
                </c:pt>
              </c:numCache>
            </c:numRef>
          </c:cat>
          <c:val>
            <c:numRef>
              <c:f>Pay!$C$6:$AM$6</c:f>
              <c:numCache>
                <c:formatCode>0.0</c:formatCode>
                <c:ptCount val="37"/>
                <c:pt idx="0">
                  <c:v>4.3452570920889997</c:v>
                </c:pt>
                <c:pt idx="1">
                  <c:v>4.558441696269</c:v>
                </c:pt>
                <c:pt idx="2">
                  <c:v>4.4926059046729998</c:v>
                </c:pt>
                <c:pt idx="3">
                  <c:v>4.6760021699119996</c:v>
                </c:pt>
                <c:pt idx="4">
                  <c:v>4.8821235739319997</c:v>
                </c:pt>
                <c:pt idx="5">
                  <c:v>5.2730872409899998</c:v>
                </c:pt>
                <c:pt idx="6">
                  <c:v>5.53707205094</c:v>
                </c:pt>
                <c:pt idx="7">
                  <c:v>5.8360484436829996</c:v>
                </c:pt>
                <c:pt idx="8">
                  <c:v>6.1858395780280002</c:v>
                </c:pt>
                <c:pt idx="9">
                  <c:v>6.5565964498389997</c:v>
                </c:pt>
                <c:pt idx="10">
                  <c:v>6.7370089768600003</c:v>
                </c:pt>
                <c:pt idx="11">
                  <c:v>6.6643767624199999</c:v>
                </c:pt>
                <c:pt idx="12">
                  <c:v>6.7091760376340002</c:v>
                </c:pt>
                <c:pt idx="13">
                  <c:v>6.8820008063579996</c:v>
                </c:pt>
                <c:pt idx="14">
                  <c:v>7.3206745204069996</c:v>
                </c:pt>
                <c:pt idx="15">
                  <c:v>7.5346803585739996</c:v>
                </c:pt>
                <c:pt idx="16">
                  <c:v>7.8040301898319999</c:v>
                </c:pt>
                <c:pt idx="17">
                  <c:v>7.8396384070209999</c:v>
                </c:pt>
                <c:pt idx="18">
                  <c:v>7.8648055934069996</c:v>
                </c:pt>
                <c:pt idx="19">
                  <c:v>7.7551986178370003</c:v>
                </c:pt>
                <c:pt idx="20">
                  <c:v>7.1821587768489996</c:v>
                </c:pt>
                <c:pt idx="21">
                  <c:v>6.6431048807030004</c:v>
                </c:pt>
                <c:pt idx="22">
                  <c:v>6.1588715290930001</c:v>
                </c:pt>
                <c:pt idx="23">
                  <c:v>6.1004285411239998</c:v>
                </c:pt>
                <c:pt idx="24">
                  <c:v>5.9745409491599997</c:v>
                </c:pt>
                <c:pt idx="25">
                  <c:v>5.9591025114900003</c:v>
                </c:pt>
                <c:pt idx="26">
                  <c:v>5.8913701941259999</c:v>
                </c:pt>
                <c:pt idx="27">
                  <c:v>5.7661924543829999</c:v>
                </c:pt>
                <c:pt idx="28">
                  <c:v>5.5115812542129996</c:v>
                </c:pt>
                <c:pt idx="29">
                  <c:v>5.3434147162079997</c:v>
                </c:pt>
                <c:pt idx="30">
                  <c:v>5.1495668239260004</c:v>
                </c:pt>
                <c:pt idx="31">
                  <c:v>5.0848864089149997</c:v>
                </c:pt>
                <c:pt idx="32">
                  <c:v>5.3814571307929997</c:v>
                </c:pt>
                <c:pt idx="33">
                  <c:v>5.6054183143829999</c:v>
                </c:pt>
                <c:pt idx="34">
                  <c:v>5.8830891504540004</c:v>
                </c:pt>
                <c:pt idx="35">
                  <c:v>5.802795301173</c:v>
                </c:pt>
                <c:pt idx="36">
                  <c:v>5.8708098728889997</c:v>
                </c:pt>
              </c:numCache>
            </c:numRef>
          </c:val>
          <c:smooth val="0"/>
          <c:extLst>
            <c:ext xmlns:c16="http://schemas.microsoft.com/office/drawing/2014/chart" uri="{C3380CC4-5D6E-409C-BE32-E72D297353CC}">
              <c16:uniqueId val="{00000001-7178-4857-A92E-5FBB5BC20E71}"/>
            </c:ext>
          </c:extLst>
        </c:ser>
        <c:ser>
          <c:idx val="2"/>
          <c:order val="2"/>
          <c:tx>
            <c:strRef>
              <c:f>Pay!$B$7</c:f>
              <c:strCache>
                <c:ptCount val="1"/>
                <c:pt idx="0">
                  <c:v>Real -Total</c:v>
                </c:pt>
              </c:strCache>
            </c:strRef>
          </c:tx>
          <c:spPr>
            <a:ln w="28575" cap="rnd">
              <a:solidFill>
                <a:schemeClr val="accent2"/>
              </a:solidFill>
              <a:prstDash val="sysDash"/>
              <a:round/>
            </a:ln>
            <a:effectLst/>
          </c:spPr>
          <c:marker>
            <c:symbol val="none"/>
          </c:marker>
          <c:cat>
            <c:numRef>
              <c:f>Pay!$C$4:$AM$4</c:f>
              <c:numCache>
                <c:formatCode>mmm\-yy</c:formatCode>
                <c:ptCount val="37"/>
                <c:pt idx="0">
                  <c:v>44593</c:v>
                </c:pt>
                <c:pt idx="1">
                  <c:v>44621</c:v>
                </c:pt>
                <c:pt idx="2">
                  <c:v>44652</c:v>
                </c:pt>
                <c:pt idx="3">
                  <c:v>44682</c:v>
                </c:pt>
                <c:pt idx="4">
                  <c:v>44713</c:v>
                </c:pt>
                <c:pt idx="5">
                  <c:v>44743</c:v>
                </c:pt>
                <c:pt idx="6">
                  <c:v>44774</c:v>
                </c:pt>
                <c:pt idx="7">
                  <c:v>44805</c:v>
                </c:pt>
                <c:pt idx="8">
                  <c:v>44835</c:v>
                </c:pt>
                <c:pt idx="9">
                  <c:v>44866</c:v>
                </c:pt>
                <c:pt idx="10">
                  <c:v>44896</c:v>
                </c:pt>
                <c:pt idx="11">
                  <c:v>44927</c:v>
                </c:pt>
                <c:pt idx="12">
                  <c:v>44958</c:v>
                </c:pt>
                <c:pt idx="13">
                  <c:v>44986</c:v>
                </c:pt>
                <c:pt idx="14">
                  <c:v>45017</c:v>
                </c:pt>
                <c:pt idx="15">
                  <c:v>45047</c:v>
                </c:pt>
                <c:pt idx="16">
                  <c:v>45078</c:v>
                </c:pt>
                <c:pt idx="17">
                  <c:v>45108</c:v>
                </c:pt>
                <c:pt idx="18">
                  <c:v>45139</c:v>
                </c:pt>
                <c:pt idx="19">
                  <c:v>45170</c:v>
                </c:pt>
                <c:pt idx="20">
                  <c:v>45200</c:v>
                </c:pt>
                <c:pt idx="21">
                  <c:v>45231</c:v>
                </c:pt>
                <c:pt idx="22">
                  <c:v>45261</c:v>
                </c:pt>
                <c:pt idx="23">
                  <c:v>45292</c:v>
                </c:pt>
                <c:pt idx="24">
                  <c:v>45323</c:v>
                </c:pt>
                <c:pt idx="25">
                  <c:v>45352</c:v>
                </c:pt>
                <c:pt idx="26">
                  <c:v>45383</c:v>
                </c:pt>
                <c:pt idx="27">
                  <c:v>45413</c:v>
                </c:pt>
                <c:pt idx="28">
                  <c:v>45444</c:v>
                </c:pt>
                <c:pt idx="29">
                  <c:v>45474</c:v>
                </c:pt>
                <c:pt idx="30">
                  <c:v>45505</c:v>
                </c:pt>
                <c:pt idx="31">
                  <c:v>45536</c:v>
                </c:pt>
                <c:pt idx="32">
                  <c:v>45566</c:v>
                </c:pt>
                <c:pt idx="33">
                  <c:v>45597</c:v>
                </c:pt>
                <c:pt idx="34">
                  <c:v>45627</c:v>
                </c:pt>
                <c:pt idx="35">
                  <c:v>45658</c:v>
                </c:pt>
                <c:pt idx="36">
                  <c:v>45689</c:v>
                </c:pt>
              </c:numCache>
            </c:numRef>
          </c:cat>
          <c:val>
            <c:numRef>
              <c:f>Pay!$C$7:$AM$7</c:f>
              <c:numCache>
                <c:formatCode>0.0</c:formatCode>
                <c:ptCount val="37"/>
                <c:pt idx="0">
                  <c:v>0.96771084587764733</c:v>
                </c:pt>
                <c:pt idx="1">
                  <c:v>1.6714823990482444</c:v>
                </c:pt>
                <c:pt idx="2">
                  <c:v>0.56659585779293309</c:v>
                </c:pt>
                <c:pt idx="3">
                  <c:v>-0.77010490286944844</c:v>
                </c:pt>
                <c:pt idx="4">
                  <c:v>-2.4960735535322982</c:v>
                </c:pt>
                <c:pt idx="5">
                  <c:v>-2.5270244083396562</c:v>
                </c:pt>
                <c:pt idx="6">
                  <c:v>-2.2668275692340245</c:v>
                </c:pt>
                <c:pt idx="7">
                  <c:v>-2.5933712810061991</c:v>
                </c:pt>
                <c:pt idx="8">
                  <c:v>-2.6333657875088221</c:v>
                </c:pt>
                <c:pt idx="9">
                  <c:v>-2.4894520058519447</c:v>
                </c:pt>
                <c:pt idx="10">
                  <c:v>-2.879836136662064</c:v>
                </c:pt>
                <c:pt idx="11">
                  <c:v>-2.7365344830134291</c:v>
                </c:pt>
                <c:pt idx="12">
                  <c:v>-2.7148612084026809</c:v>
                </c:pt>
                <c:pt idx="13">
                  <c:v>-2.4687976634392044</c:v>
                </c:pt>
                <c:pt idx="14">
                  <c:v>-1.8031540294802255</c:v>
                </c:pt>
                <c:pt idx="15">
                  <c:v>-1.1508232307508877</c:v>
                </c:pt>
                <c:pt idx="16">
                  <c:v>0.47273138683765126</c:v>
                </c:pt>
                <c:pt idx="17">
                  <c:v>1.117623557932049</c:v>
                </c:pt>
                <c:pt idx="18">
                  <c:v>1.3915437812678704</c:v>
                </c:pt>
                <c:pt idx="19">
                  <c:v>1.4200069629461609</c:v>
                </c:pt>
                <c:pt idx="20">
                  <c:v>1.3188372473945407</c:v>
                </c:pt>
                <c:pt idx="21">
                  <c:v>1.511811560859357</c:v>
                </c:pt>
                <c:pt idx="22">
                  <c:v>1.4855389237501981</c:v>
                </c:pt>
                <c:pt idx="23">
                  <c:v>1.5487137050184145</c:v>
                </c:pt>
                <c:pt idx="24">
                  <c:v>1.7644722248355862</c:v>
                </c:pt>
                <c:pt idx="25">
                  <c:v>1.9453507581017249</c:v>
                </c:pt>
                <c:pt idx="26">
                  <c:v>2.1785145718533556</c:v>
                </c:pt>
                <c:pt idx="27">
                  <c:v>2.3243602634122453</c:v>
                </c:pt>
                <c:pt idx="28">
                  <c:v>1.6922439360143784</c:v>
                </c:pt>
                <c:pt idx="29">
                  <c:v>1.3730232263959721</c:v>
                </c:pt>
                <c:pt idx="30">
                  <c:v>1.0969398011463056</c:v>
                </c:pt>
                <c:pt idx="31">
                  <c:v>1.6921608769485204</c:v>
                </c:pt>
                <c:pt idx="32">
                  <c:v>2.3492063072978482</c:v>
                </c:pt>
                <c:pt idx="33">
                  <c:v>2.3486263640850922</c:v>
                </c:pt>
                <c:pt idx="34">
                  <c:v>2.5314264146084895</c:v>
                </c:pt>
                <c:pt idx="35">
                  <c:v>1.8926488405952142</c:v>
                </c:pt>
                <c:pt idx="36">
                  <c:v>1.8803784046146745</c:v>
                </c:pt>
              </c:numCache>
            </c:numRef>
          </c:val>
          <c:smooth val="0"/>
          <c:extLst>
            <c:ext xmlns:c16="http://schemas.microsoft.com/office/drawing/2014/chart" uri="{C3380CC4-5D6E-409C-BE32-E72D297353CC}">
              <c16:uniqueId val="{00000002-7178-4857-A92E-5FBB5BC20E71}"/>
            </c:ext>
          </c:extLst>
        </c:ser>
        <c:ser>
          <c:idx val="3"/>
          <c:order val="3"/>
          <c:tx>
            <c:strRef>
              <c:f>Pay!$B$8</c:f>
              <c:strCache>
                <c:ptCount val="1"/>
                <c:pt idx="0">
                  <c:v>Real - Regular</c:v>
                </c:pt>
              </c:strCache>
            </c:strRef>
          </c:tx>
          <c:spPr>
            <a:ln w="28575" cap="rnd">
              <a:solidFill>
                <a:schemeClr val="accent1"/>
              </a:solidFill>
              <a:prstDash val="sysDash"/>
              <a:round/>
            </a:ln>
            <a:effectLst/>
          </c:spPr>
          <c:marker>
            <c:symbol val="none"/>
          </c:marker>
          <c:cat>
            <c:numRef>
              <c:f>Pay!$C$4:$AM$4</c:f>
              <c:numCache>
                <c:formatCode>mmm\-yy</c:formatCode>
                <c:ptCount val="37"/>
                <c:pt idx="0">
                  <c:v>44593</c:v>
                </c:pt>
                <c:pt idx="1">
                  <c:v>44621</c:v>
                </c:pt>
                <c:pt idx="2">
                  <c:v>44652</c:v>
                </c:pt>
                <c:pt idx="3">
                  <c:v>44682</c:v>
                </c:pt>
                <c:pt idx="4">
                  <c:v>44713</c:v>
                </c:pt>
                <c:pt idx="5">
                  <c:v>44743</c:v>
                </c:pt>
                <c:pt idx="6">
                  <c:v>44774</c:v>
                </c:pt>
                <c:pt idx="7">
                  <c:v>44805</c:v>
                </c:pt>
                <c:pt idx="8">
                  <c:v>44835</c:v>
                </c:pt>
                <c:pt idx="9">
                  <c:v>44866</c:v>
                </c:pt>
                <c:pt idx="10">
                  <c:v>44896</c:v>
                </c:pt>
                <c:pt idx="11">
                  <c:v>44927</c:v>
                </c:pt>
                <c:pt idx="12">
                  <c:v>44958</c:v>
                </c:pt>
                <c:pt idx="13">
                  <c:v>44986</c:v>
                </c:pt>
                <c:pt idx="14">
                  <c:v>45017</c:v>
                </c:pt>
                <c:pt idx="15">
                  <c:v>45047</c:v>
                </c:pt>
                <c:pt idx="16">
                  <c:v>45078</c:v>
                </c:pt>
                <c:pt idx="17">
                  <c:v>45108</c:v>
                </c:pt>
                <c:pt idx="18">
                  <c:v>45139</c:v>
                </c:pt>
                <c:pt idx="19">
                  <c:v>45170</c:v>
                </c:pt>
                <c:pt idx="20">
                  <c:v>45200</c:v>
                </c:pt>
                <c:pt idx="21">
                  <c:v>45231</c:v>
                </c:pt>
                <c:pt idx="22">
                  <c:v>45261</c:v>
                </c:pt>
                <c:pt idx="23">
                  <c:v>45292</c:v>
                </c:pt>
                <c:pt idx="24">
                  <c:v>45323</c:v>
                </c:pt>
                <c:pt idx="25">
                  <c:v>45352</c:v>
                </c:pt>
                <c:pt idx="26">
                  <c:v>45383</c:v>
                </c:pt>
                <c:pt idx="27">
                  <c:v>45413</c:v>
                </c:pt>
                <c:pt idx="28">
                  <c:v>45444</c:v>
                </c:pt>
                <c:pt idx="29">
                  <c:v>45474</c:v>
                </c:pt>
                <c:pt idx="30">
                  <c:v>45505</c:v>
                </c:pt>
                <c:pt idx="31">
                  <c:v>45536</c:v>
                </c:pt>
                <c:pt idx="32">
                  <c:v>45566</c:v>
                </c:pt>
                <c:pt idx="33">
                  <c:v>45597</c:v>
                </c:pt>
                <c:pt idx="34">
                  <c:v>45627</c:v>
                </c:pt>
                <c:pt idx="35">
                  <c:v>45658</c:v>
                </c:pt>
                <c:pt idx="36">
                  <c:v>45689</c:v>
                </c:pt>
              </c:numCache>
            </c:numRef>
          </c:cat>
          <c:val>
            <c:numRef>
              <c:f>Pay!$C$8:$AM$8</c:f>
              <c:numCache>
                <c:formatCode>0.0</c:formatCode>
                <c:ptCount val="37"/>
                <c:pt idx="0">
                  <c:v>-0.69504521030489741</c:v>
                </c:pt>
                <c:pt idx="1">
                  <c:v>-0.89859027320552798</c:v>
                </c:pt>
                <c:pt idx="2">
                  <c:v>-1.848585091487692</c:v>
                </c:pt>
                <c:pt idx="3">
                  <c:v>-2.3993075196970608</c:v>
                </c:pt>
                <c:pt idx="4">
                  <c:v>-2.7965441107585605</c:v>
                </c:pt>
                <c:pt idx="5">
                  <c:v>-2.7415792579393639</c:v>
                </c:pt>
                <c:pt idx="6">
                  <c:v>-2.7203350806209556</c:v>
                </c:pt>
                <c:pt idx="7">
                  <c:v>-2.6766014417783595</c:v>
                </c:pt>
                <c:pt idx="8">
                  <c:v>-2.5891107235111264</c:v>
                </c:pt>
                <c:pt idx="9">
                  <c:v>-2.5019406999640381</c:v>
                </c:pt>
                <c:pt idx="10">
                  <c:v>-2.4447010216815954</c:v>
                </c:pt>
                <c:pt idx="11">
                  <c:v>-2.3210071456590384</c:v>
                </c:pt>
                <c:pt idx="12">
                  <c:v>-2.1950550733819085</c:v>
                </c:pt>
                <c:pt idx="13">
                  <c:v>-1.9372990574786257</c:v>
                </c:pt>
                <c:pt idx="14">
                  <c:v>-1.1918705005471679</c:v>
                </c:pt>
                <c:pt idx="15">
                  <c:v>-0.59234020746025351</c:v>
                </c:pt>
                <c:pt idx="16">
                  <c:v>0.11028394145129994</c:v>
                </c:pt>
                <c:pt idx="17">
                  <c:v>0.55373114093760023</c:v>
                </c:pt>
                <c:pt idx="18">
                  <c:v>1.0599486401883524</c:v>
                </c:pt>
                <c:pt idx="19">
                  <c:v>1.298880806489791</c:v>
                </c:pt>
                <c:pt idx="20">
                  <c:v>1.334342157033916</c:v>
                </c:pt>
                <c:pt idx="21">
                  <c:v>1.525808719118757</c:v>
                </c:pt>
                <c:pt idx="22">
                  <c:v>1.7532186646329393</c:v>
                </c:pt>
                <c:pt idx="23">
                  <c:v>1.8436603636335036</c:v>
                </c:pt>
                <c:pt idx="24">
                  <c:v>1.8140199985297727</c:v>
                </c:pt>
                <c:pt idx="25">
                  <c:v>1.9324053873396991</c:v>
                </c:pt>
                <c:pt idx="26">
                  <c:v>2.2376694074346517</c:v>
                </c:pt>
                <c:pt idx="27">
                  <c:v>2.4901599733352384</c:v>
                </c:pt>
                <c:pt idx="28">
                  <c:v>2.5681709702141404</c:v>
                </c:pt>
                <c:pt idx="29">
                  <c:v>2.4481658722659176</c:v>
                </c:pt>
                <c:pt idx="30">
                  <c:v>2.1515632654667058</c:v>
                </c:pt>
                <c:pt idx="31">
                  <c:v>2.1328007381281822</c:v>
                </c:pt>
                <c:pt idx="32">
                  <c:v>2.3566478241309454</c:v>
                </c:pt>
                <c:pt idx="33">
                  <c:v>2.3864463743493474</c:v>
                </c:pt>
                <c:pt idx="34">
                  <c:v>2.3896235986837837</c:v>
                </c:pt>
                <c:pt idx="35">
                  <c:v>2.0664266628501906</c:v>
                </c:pt>
                <c:pt idx="36">
                  <c:v>2.0963533963936953</c:v>
                </c:pt>
              </c:numCache>
            </c:numRef>
          </c:val>
          <c:smooth val="0"/>
          <c:extLst>
            <c:ext xmlns:c16="http://schemas.microsoft.com/office/drawing/2014/chart" uri="{C3380CC4-5D6E-409C-BE32-E72D297353CC}">
              <c16:uniqueId val="{00000003-7178-4857-A92E-5FBB5BC20E71}"/>
            </c:ext>
          </c:extLst>
        </c:ser>
        <c:dLbls>
          <c:showLegendKey val="0"/>
          <c:showVal val="0"/>
          <c:showCatName val="0"/>
          <c:showSerName val="0"/>
          <c:showPercent val="0"/>
          <c:showBubbleSize val="0"/>
        </c:dLbls>
        <c:smooth val="0"/>
        <c:axId val="1733353279"/>
        <c:axId val="1615018895"/>
      </c:lineChart>
      <c:dateAx>
        <c:axId val="1733353279"/>
        <c:scaling>
          <c:orientation val="minMax"/>
        </c:scaling>
        <c:delete val="0"/>
        <c:axPos val="b"/>
        <c:numFmt formatCode="mmm\-yy" sourceLinked="1"/>
        <c:majorTickMark val="out"/>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1615018895"/>
        <c:crosses val="autoZero"/>
        <c:auto val="1"/>
        <c:lblOffset val="100"/>
        <c:baseTimeUnit val="months"/>
      </c:dateAx>
      <c:valAx>
        <c:axId val="1615018895"/>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r>
                  <a:rPr lang="en-US" dirty="0"/>
                  <a:t>Annual % change</a:t>
                </a:r>
              </a:p>
            </c:rich>
          </c:tx>
          <c:overlay val="0"/>
          <c:spPr>
            <a:noFill/>
            <a:ln>
              <a:noFill/>
            </a:ln>
            <a:effectLst/>
          </c:spPr>
          <c:txPr>
            <a:bodyPr rot="-54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1733353279"/>
        <c:crosses val="autoZero"/>
        <c:crossBetween val="between"/>
      </c:valAx>
      <c:spPr>
        <a:noFill/>
        <a:ln>
          <a:noFill/>
        </a:ln>
        <a:effectLst/>
      </c:spPr>
    </c:plotArea>
    <c:legend>
      <c:legendPos val="b"/>
      <c:layout>
        <c:manualLayout>
          <c:xMode val="edge"/>
          <c:yMode val="edge"/>
          <c:x val="5.4705882352941174E-2"/>
          <c:y val="0.91133675151071236"/>
          <c:w val="0.9"/>
          <c:h val="6.5407434535799308E-2"/>
        </c:manualLayout>
      </c:layout>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3175" cap="flat" cmpd="sng" algn="ctr">
      <a:solidFill>
        <a:schemeClr val="bg1">
          <a:lumMod val="50000"/>
        </a:schemeClr>
      </a:solidFill>
      <a:round/>
    </a:ln>
    <a:effectLst/>
  </c:spPr>
  <c:txPr>
    <a:bodyPr/>
    <a:lstStyle/>
    <a:p>
      <a:pPr>
        <a:defRPr>
          <a:solidFill>
            <a:sysClr val="windowText" lastClr="000000"/>
          </a:solidFill>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ysClr val="windowText" lastClr="000000"/>
                </a:solidFill>
                <a:latin typeface="+mn-lt"/>
                <a:ea typeface="+mn-ea"/>
                <a:cs typeface="+mn-cs"/>
              </a:defRPr>
            </a:pPr>
            <a:r>
              <a:rPr lang="en-GB" b="1" dirty="0"/>
              <a:t>Sector pay growth (regular)</a:t>
            </a:r>
          </a:p>
        </c:rich>
      </c:tx>
      <c:overlay val="0"/>
      <c:spPr>
        <a:noFill/>
        <a:ln>
          <a:noFill/>
        </a:ln>
        <a:effectLst/>
      </c:spPr>
      <c:txPr>
        <a:bodyPr rot="0" spcFirstLastPara="1" vertOverflow="ellipsis" vert="horz" wrap="square" anchor="ctr" anchorCtr="1"/>
        <a:lstStyle/>
        <a:p>
          <a:pPr>
            <a:defRPr sz="1400" b="1" i="0" u="none" strike="noStrike" kern="1200" spc="0" baseline="0">
              <a:solidFill>
                <a:sysClr val="windowText" lastClr="000000"/>
              </a:solidFill>
              <a:latin typeface="+mn-lt"/>
              <a:ea typeface="+mn-ea"/>
              <a:cs typeface="+mn-cs"/>
            </a:defRPr>
          </a:pPr>
          <a:endParaRPr lang="en-US"/>
        </a:p>
      </c:txPr>
    </c:title>
    <c:autoTitleDeleted val="0"/>
    <c:plotArea>
      <c:layout>
        <c:manualLayout>
          <c:layoutTarget val="inner"/>
          <c:xMode val="edge"/>
          <c:yMode val="edge"/>
          <c:x val="7.9262104728234445E-2"/>
          <c:y val="0.13129207655409122"/>
          <c:w val="0.86857020997375323"/>
          <c:h val="0.72651912758692772"/>
        </c:manualLayout>
      </c:layout>
      <c:lineChart>
        <c:grouping val="standard"/>
        <c:varyColors val="0"/>
        <c:ser>
          <c:idx val="0"/>
          <c:order val="0"/>
          <c:tx>
            <c:strRef>
              <c:f>Pay!$B$13</c:f>
              <c:strCache>
                <c:ptCount val="1"/>
                <c:pt idx="0">
                  <c:v>Private</c:v>
                </c:pt>
              </c:strCache>
            </c:strRef>
          </c:tx>
          <c:spPr>
            <a:ln w="28575" cap="rnd">
              <a:solidFill>
                <a:schemeClr val="accent2"/>
              </a:solidFill>
              <a:prstDash val="sysDash"/>
              <a:round/>
            </a:ln>
            <a:effectLst/>
          </c:spPr>
          <c:marker>
            <c:symbol val="none"/>
          </c:marker>
          <c:cat>
            <c:numRef>
              <c:f>Pay!$A$14:$A$50</c:f>
              <c:numCache>
                <c:formatCode>mmm\-yy</c:formatCode>
                <c:ptCount val="37"/>
                <c:pt idx="0">
                  <c:v>44593</c:v>
                </c:pt>
                <c:pt idx="1">
                  <c:v>44621</c:v>
                </c:pt>
                <c:pt idx="2">
                  <c:v>44652</c:v>
                </c:pt>
                <c:pt idx="3">
                  <c:v>44682</c:v>
                </c:pt>
                <c:pt idx="4">
                  <c:v>44713</c:v>
                </c:pt>
                <c:pt idx="5">
                  <c:v>44743</c:v>
                </c:pt>
                <c:pt idx="6">
                  <c:v>44774</c:v>
                </c:pt>
                <c:pt idx="7">
                  <c:v>44805</c:v>
                </c:pt>
                <c:pt idx="8">
                  <c:v>44835</c:v>
                </c:pt>
                <c:pt idx="9">
                  <c:v>44866</c:v>
                </c:pt>
                <c:pt idx="10">
                  <c:v>44896</c:v>
                </c:pt>
                <c:pt idx="11">
                  <c:v>44927</c:v>
                </c:pt>
                <c:pt idx="12">
                  <c:v>44958</c:v>
                </c:pt>
                <c:pt idx="13">
                  <c:v>44986</c:v>
                </c:pt>
                <c:pt idx="14">
                  <c:v>45017</c:v>
                </c:pt>
                <c:pt idx="15">
                  <c:v>45047</c:v>
                </c:pt>
                <c:pt idx="16">
                  <c:v>45078</c:v>
                </c:pt>
                <c:pt idx="17">
                  <c:v>45108</c:v>
                </c:pt>
                <c:pt idx="18">
                  <c:v>45139</c:v>
                </c:pt>
                <c:pt idx="19">
                  <c:v>45170</c:v>
                </c:pt>
                <c:pt idx="20">
                  <c:v>45200</c:v>
                </c:pt>
                <c:pt idx="21">
                  <c:v>45231</c:v>
                </c:pt>
                <c:pt idx="22">
                  <c:v>45261</c:v>
                </c:pt>
                <c:pt idx="23">
                  <c:v>45292</c:v>
                </c:pt>
                <c:pt idx="24">
                  <c:v>45323</c:v>
                </c:pt>
                <c:pt idx="25">
                  <c:v>45352</c:v>
                </c:pt>
                <c:pt idx="26">
                  <c:v>45383</c:v>
                </c:pt>
                <c:pt idx="27">
                  <c:v>45413</c:v>
                </c:pt>
                <c:pt idx="28">
                  <c:v>45444</c:v>
                </c:pt>
                <c:pt idx="29">
                  <c:v>45474</c:v>
                </c:pt>
                <c:pt idx="30">
                  <c:v>45505</c:v>
                </c:pt>
                <c:pt idx="31">
                  <c:v>45536</c:v>
                </c:pt>
                <c:pt idx="32">
                  <c:v>45566</c:v>
                </c:pt>
                <c:pt idx="33">
                  <c:v>45597</c:v>
                </c:pt>
                <c:pt idx="34">
                  <c:v>45627</c:v>
                </c:pt>
                <c:pt idx="35">
                  <c:v>45658</c:v>
                </c:pt>
                <c:pt idx="36">
                  <c:v>45689</c:v>
                </c:pt>
              </c:numCache>
            </c:numRef>
          </c:cat>
          <c:val>
            <c:numRef>
              <c:f>Pay!$B$14:$B$50</c:f>
              <c:numCache>
                <c:formatCode>0.0</c:formatCode>
                <c:ptCount val="37"/>
                <c:pt idx="0">
                  <c:v>4.9368896061800003</c:v>
                </c:pt>
                <c:pt idx="1">
                  <c:v>5.3016148841869999</c:v>
                </c:pt>
                <c:pt idx="2">
                  <c:v>5.2354021793419996</c:v>
                </c:pt>
                <c:pt idx="3">
                  <c:v>5.4266434673240003</c:v>
                </c:pt>
                <c:pt idx="4">
                  <c:v>5.6513386633840001</c:v>
                </c:pt>
                <c:pt idx="5">
                  <c:v>6.0860999510690004</c:v>
                </c:pt>
                <c:pt idx="6">
                  <c:v>6.3643109260340003</c:v>
                </c:pt>
                <c:pt idx="7">
                  <c:v>6.732543460514</c:v>
                </c:pt>
                <c:pt idx="8">
                  <c:v>7.02284073529</c:v>
                </c:pt>
                <c:pt idx="9">
                  <c:v>7.3377957940940002</c:v>
                </c:pt>
                <c:pt idx="10">
                  <c:v>7.3408174030069997</c:v>
                </c:pt>
                <c:pt idx="11">
                  <c:v>7.0946391558580002</c:v>
                </c:pt>
                <c:pt idx="12">
                  <c:v>7.060911127792</c:v>
                </c:pt>
                <c:pt idx="13">
                  <c:v>7.2115825278639996</c:v>
                </c:pt>
                <c:pt idx="14">
                  <c:v>7.7281933713960003</c:v>
                </c:pt>
                <c:pt idx="15">
                  <c:v>7.9246808715450001</c:v>
                </c:pt>
                <c:pt idx="16">
                  <c:v>8.1561596550819999</c:v>
                </c:pt>
                <c:pt idx="17">
                  <c:v>8.1143773410120001</c:v>
                </c:pt>
                <c:pt idx="18">
                  <c:v>8.0860639298260004</c:v>
                </c:pt>
                <c:pt idx="19">
                  <c:v>7.8215728708960004</c:v>
                </c:pt>
                <c:pt idx="20">
                  <c:v>7.2102354114549998</c:v>
                </c:pt>
                <c:pt idx="21">
                  <c:v>6.6143940602809996</c:v>
                </c:pt>
                <c:pt idx="22">
                  <c:v>6.1879728139600001</c:v>
                </c:pt>
                <c:pt idx="23">
                  <c:v>6.0913853691349997</c:v>
                </c:pt>
                <c:pt idx="24">
                  <c:v>5.9115087497010004</c:v>
                </c:pt>
                <c:pt idx="25">
                  <c:v>5.7877462529469996</c:v>
                </c:pt>
                <c:pt idx="26">
                  <c:v>5.7411849029740001</c:v>
                </c:pt>
                <c:pt idx="27">
                  <c:v>5.5757751829310003</c:v>
                </c:pt>
                <c:pt idx="28">
                  <c:v>5.3996800616350002</c:v>
                </c:pt>
                <c:pt idx="29">
                  <c:v>5.2332742905840002</c:v>
                </c:pt>
                <c:pt idx="30">
                  <c:v>5.1261935563809997</c:v>
                </c:pt>
                <c:pt idx="31">
                  <c:v>5.1496537111540004</c:v>
                </c:pt>
                <c:pt idx="32">
                  <c:v>5.6207281301940002</c:v>
                </c:pt>
                <c:pt idx="33">
                  <c:v>5.9382215228449997</c:v>
                </c:pt>
                <c:pt idx="34">
                  <c:v>6.1591169000799999</c:v>
                </c:pt>
                <c:pt idx="35">
                  <c:v>5.9177259150110002</c:v>
                </c:pt>
                <c:pt idx="36">
                  <c:v>5.8938973911070001</c:v>
                </c:pt>
              </c:numCache>
            </c:numRef>
          </c:val>
          <c:smooth val="0"/>
          <c:extLst>
            <c:ext xmlns:c16="http://schemas.microsoft.com/office/drawing/2014/chart" uri="{C3380CC4-5D6E-409C-BE32-E72D297353CC}">
              <c16:uniqueId val="{00000000-B3C1-4597-8B88-91EB0B170D10}"/>
            </c:ext>
          </c:extLst>
        </c:ser>
        <c:ser>
          <c:idx val="1"/>
          <c:order val="1"/>
          <c:tx>
            <c:strRef>
              <c:f>Pay!$C$13</c:f>
              <c:strCache>
                <c:ptCount val="1"/>
                <c:pt idx="0">
                  <c:v>Public</c:v>
                </c:pt>
              </c:strCache>
            </c:strRef>
          </c:tx>
          <c:spPr>
            <a:ln w="28575" cap="rnd">
              <a:solidFill>
                <a:schemeClr val="accent1"/>
              </a:solidFill>
              <a:prstDash val="sysDash"/>
              <a:round/>
            </a:ln>
            <a:effectLst/>
          </c:spPr>
          <c:marker>
            <c:symbol val="none"/>
          </c:marker>
          <c:cat>
            <c:numRef>
              <c:f>Pay!$A$14:$A$50</c:f>
              <c:numCache>
                <c:formatCode>mmm\-yy</c:formatCode>
                <c:ptCount val="37"/>
                <c:pt idx="0">
                  <c:v>44593</c:v>
                </c:pt>
                <c:pt idx="1">
                  <c:v>44621</c:v>
                </c:pt>
                <c:pt idx="2">
                  <c:v>44652</c:v>
                </c:pt>
                <c:pt idx="3">
                  <c:v>44682</c:v>
                </c:pt>
                <c:pt idx="4">
                  <c:v>44713</c:v>
                </c:pt>
                <c:pt idx="5">
                  <c:v>44743</c:v>
                </c:pt>
                <c:pt idx="6">
                  <c:v>44774</c:v>
                </c:pt>
                <c:pt idx="7">
                  <c:v>44805</c:v>
                </c:pt>
                <c:pt idx="8">
                  <c:v>44835</c:v>
                </c:pt>
                <c:pt idx="9">
                  <c:v>44866</c:v>
                </c:pt>
                <c:pt idx="10">
                  <c:v>44896</c:v>
                </c:pt>
                <c:pt idx="11">
                  <c:v>44927</c:v>
                </c:pt>
                <c:pt idx="12">
                  <c:v>44958</c:v>
                </c:pt>
                <c:pt idx="13">
                  <c:v>44986</c:v>
                </c:pt>
                <c:pt idx="14">
                  <c:v>45017</c:v>
                </c:pt>
                <c:pt idx="15">
                  <c:v>45047</c:v>
                </c:pt>
                <c:pt idx="16">
                  <c:v>45078</c:v>
                </c:pt>
                <c:pt idx="17">
                  <c:v>45108</c:v>
                </c:pt>
                <c:pt idx="18">
                  <c:v>45139</c:v>
                </c:pt>
                <c:pt idx="19">
                  <c:v>45170</c:v>
                </c:pt>
                <c:pt idx="20">
                  <c:v>45200</c:v>
                </c:pt>
                <c:pt idx="21">
                  <c:v>45231</c:v>
                </c:pt>
                <c:pt idx="22">
                  <c:v>45261</c:v>
                </c:pt>
                <c:pt idx="23">
                  <c:v>45292</c:v>
                </c:pt>
                <c:pt idx="24">
                  <c:v>45323</c:v>
                </c:pt>
                <c:pt idx="25">
                  <c:v>45352</c:v>
                </c:pt>
                <c:pt idx="26">
                  <c:v>45383</c:v>
                </c:pt>
                <c:pt idx="27">
                  <c:v>45413</c:v>
                </c:pt>
                <c:pt idx="28">
                  <c:v>45444</c:v>
                </c:pt>
                <c:pt idx="29">
                  <c:v>45474</c:v>
                </c:pt>
                <c:pt idx="30">
                  <c:v>45505</c:v>
                </c:pt>
                <c:pt idx="31">
                  <c:v>45536</c:v>
                </c:pt>
                <c:pt idx="32">
                  <c:v>45566</c:v>
                </c:pt>
                <c:pt idx="33">
                  <c:v>45597</c:v>
                </c:pt>
                <c:pt idx="34">
                  <c:v>45627</c:v>
                </c:pt>
                <c:pt idx="35">
                  <c:v>45658</c:v>
                </c:pt>
                <c:pt idx="36">
                  <c:v>45689</c:v>
                </c:pt>
              </c:numCache>
            </c:numRef>
          </c:cat>
          <c:val>
            <c:numRef>
              <c:f>Pay!$C$14:$C$50</c:f>
              <c:numCache>
                <c:formatCode>0.0</c:formatCode>
                <c:ptCount val="37"/>
                <c:pt idx="0">
                  <c:v>2.0777089241729998</c:v>
                </c:pt>
                <c:pt idx="1">
                  <c:v>1.7662225310899999</c:v>
                </c:pt>
                <c:pt idx="2">
                  <c:v>1.689491053357</c:v>
                </c:pt>
                <c:pt idx="3">
                  <c:v>1.7449156482149999</c:v>
                </c:pt>
                <c:pt idx="4">
                  <c:v>1.8216968141679999</c:v>
                </c:pt>
                <c:pt idx="5">
                  <c:v>2.0014069092860001</c:v>
                </c:pt>
                <c:pt idx="6">
                  <c:v>2.2087286454820001</c:v>
                </c:pt>
                <c:pt idx="7">
                  <c:v>2.194301018584</c:v>
                </c:pt>
                <c:pt idx="8">
                  <c:v>2.7768482502679999</c:v>
                </c:pt>
                <c:pt idx="9">
                  <c:v>3.355975683679</c:v>
                </c:pt>
                <c:pt idx="10">
                  <c:v>4.298352431783</c:v>
                </c:pt>
                <c:pt idx="11">
                  <c:v>4.8800777309549996</c:v>
                </c:pt>
                <c:pt idx="12">
                  <c:v>5.2486116123839999</c:v>
                </c:pt>
                <c:pt idx="13">
                  <c:v>5.4860919226020002</c:v>
                </c:pt>
                <c:pt idx="14">
                  <c:v>5.6159549484740001</c:v>
                </c:pt>
                <c:pt idx="15">
                  <c:v>5.8322905551949997</c:v>
                </c:pt>
                <c:pt idx="16">
                  <c:v>6.2266060816789999</c:v>
                </c:pt>
                <c:pt idx="17">
                  <c:v>6.5902018193189997</c:v>
                </c:pt>
                <c:pt idx="18">
                  <c:v>6.945221656727</c:v>
                </c:pt>
                <c:pt idx="19">
                  <c:v>7.4979407353039997</c:v>
                </c:pt>
                <c:pt idx="20">
                  <c:v>7.1149321108799999</c:v>
                </c:pt>
                <c:pt idx="21">
                  <c:v>6.7743700852900002</c:v>
                </c:pt>
                <c:pt idx="22">
                  <c:v>6.0251943281100004</c:v>
                </c:pt>
                <c:pt idx="23">
                  <c:v>5.9467538022269997</c:v>
                </c:pt>
                <c:pt idx="24">
                  <c:v>5.93327393619</c:v>
                </c:pt>
                <c:pt idx="25">
                  <c:v>6.215112615292</c:v>
                </c:pt>
                <c:pt idx="26">
                  <c:v>6.2964401436299999</c:v>
                </c:pt>
                <c:pt idx="27">
                  <c:v>6.4337890754149996</c:v>
                </c:pt>
                <c:pt idx="28">
                  <c:v>6.0261875618090004</c:v>
                </c:pt>
                <c:pt idx="29">
                  <c:v>5.7337350010390002</c:v>
                </c:pt>
                <c:pt idx="30">
                  <c:v>5.1827450791549996</c:v>
                </c:pt>
                <c:pt idx="31">
                  <c:v>4.7253912471830004</c:v>
                </c:pt>
                <c:pt idx="32">
                  <c:v>4.3356905667980001</c:v>
                </c:pt>
                <c:pt idx="33">
                  <c:v>4.1711126204760003</c:v>
                </c:pt>
                <c:pt idx="34">
                  <c:v>4.6948106958759999</c:v>
                </c:pt>
                <c:pt idx="35">
                  <c:v>5.2414421581420001</c:v>
                </c:pt>
                <c:pt idx="36">
                  <c:v>5.7128141251460001</c:v>
                </c:pt>
              </c:numCache>
            </c:numRef>
          </c:val>
          <c:smooth val="0"/>
          <c:extLst>
            <c:ext xmlns:c16="http://schemas.microsoft.com/office/drawing/2014/chart" uri="{C3380CC4-5D6E-409C-BE32-E72D297353CC}">
              <c16:uniqueId val="{00000001-B3C1-4597-8B88-91EB0B170D10}"/>
            </c:ext>
          </c:extLst>
        </c:ser>
        <c:ser>
          <c:idx val="2"/>
          <c:order val="2"/>
          <c:tx>
            <c:strRef>
              <c:f>Pay!$D$13</c:f>
              <c:strCache>
                <c:ptCount val="1"/>
                <c:pt idx="0">
                  <c:v>Finance &amp; business svcs</c:v>
                </c:pt>
              </c:strCache>
            </c:strRef>
          </c:tx>
          <c:spPr>
            <a:ln w="28575" cap="rnd">
              <a:solidFill>
                <a:schemeClr val="accent5">
                  <a:lumMod val="75000"/>
                </a:schemeClr>
              </a:solidFill>
              <a:round/>
            </a:ln>
            <a:effectLst/>
          </c:spPr>
          <c:marker>
            <c:symbol val="none"/>
          </c:marker>
          <c:cat>
            <c:numRef>
              <c:f>Pay!$A$14:$A$50</c:f>
              <c:numCache>
                <c:formatCode>mmm\-yy</c:formatCode>
                <c:ptCount val="37"/>
                <c:pt idx="0">
                  <c:v>44593</c:v>
                </c:pt>
                <c:pt idx="1">
                  <c:v>44621</c:v>
                </c:pt>
                <c:pt idx="2">
                  <c:v>44652</c:v>
                </c:pt>
                <c:pt idx="3">
                  <c:v>44682</c:v>
                </c:pt>
                <c:pt idx="4">
                  <c:v>44713</c:v>
                </c:pt>
                <c:pt idx="5">
                  <c:v>44743</c:v>
                </c:pt>
                <c:pt idx="6">
                  <c:v>44774</c:v>
                </c:pt>
                <c:pt idx="7">
                  <c:v>44805</c:v>
                </c:pt>
                <c:pt idx="8">
                  <c:v>44835</c:v>
                </c:pt>
                <c:pt idx="9">
                  <c:v>44866</c:v>
                </c:pt>
                <c:pt idx="10">
                  <c:v>44896</c:v>
                </c:pt>
                <c:pt idx="11">
                  <c:v>44927</c:v>
                </c:pt>
                <c:pt idx="12">
                  <c:v>44958</c:v>
                </c:pt>
                <c:pt idx="13">
                  <c:v>44986</c:v>
                </c:pt>
                <c:pt idx="14">
                  <c:v>45017</c:v>
                </c:pt>
                <c:pt idx="15">
                  <c:v>45047</c:v>
                </c:pt>
                <c:pt idx="16">
                  <c:v>45078</c:v>
                </c:pt>
                <c:pt idx="17">
                  <c:v>45108</c:v>
                </c:pt>
                <c:pt idx="18">
                  <c:v>45139</c:v>
                </c:pt>
                <c:pt idx="19">
                  <c:v>45170</c:v>
                </c:pt>
                <c:pt idx="20">
                  <c:v>45200</c:v>
                </c:pt>
                <c:pt idx="21">
                  <c:v>45231</c:v>
                </c:pt>
                <c:pt idx="22">
                  <c:v>45261</c:v>
                </c:pt>
                <c:pt idx="23">
                  <c:v>45292</c:v>
                </c:pt>
                <c:pt idx="24">
                  <c:v>45323</c:v>
                </c:pt>
                <c:pt idx="25">
                  <c:v>45352</c:v>
                </c:pt>
                <c:pt idx="26">
                  <c:v>45383</c:v>
                </c:pt>
                <c:pt idx="27">
                  <c:v>45413</c:v>
                </c:pt>
                <c:pt idx="28">
                  <c:v>45444</c:v>
                </c:pt>
                <c:pt idx="29">
                  <c:v>45474</c:v>
                </c:pt>
                <c:pt idx="30">
                  <c:v>45505</c:v>
                </c:pt>
                <c:pt idx="31">
                  <c:v>45536</c:v>
                </c:pt>
                <c:pt idx="32">
                  <c:v>45566</c:v>
                </c:pt>
                <c:pt idx="33">
                  <c:v>45597</c:v>
                </c:pt>
                <c:pt idx="34">
                  <c:v>45627</c:v>
                </c:pt>
                <c:pt idx="35">
                  <c:v>45658</c:v>
                </c:pt>
                <c:pt idx="36">
                  <c:v>45689</c:v>
                </c:pt>
              </c:numCache>
            </c:numRef>
          </c:cat>
          <c:val>
            <c:numRef>
              <c:f>Pay!$D$14:$D$50</c:f>
              <c:numCache>
                <c:formatCode>0.0</c:formatCode>
                <c:ptCount val="37"/>
                <c:pt idx="0">
                  <c:v>6.1111935881789998</c:v>
                </c:pt>
                <c:pt idx="1">
                  <c:v>5.7809392354869997</c:v>
                </c:pt>
                <c:pt idx="2">
                  <c:v>5.485999542139</c:v>
                </c:pt>
                <c:pt idx="3">
                  <c:v>5.6349715305599997</c:v>
                </c:pt>
                <c:pt idx="4">
                  <c:v>5.7659557073650003</c:v>
                </c:pt>
                <c:pt idx="5">
                  <c:v>5.9640058551930002</c:v>
                </c:pt>
                <c:pt idx="6">
                  <c:v>5.9300549371019997</c:v>
                </c:pt>
                <c:pt idx="7">
                  <c:v>6.2614065846500004</c:v>
                </c:pt>
                <c:pt idx="8">
                  <c:v>7.0856124152820001</c:v>
                </c:pt>
                <c:pt idx="9">
                  <c:v>7.6445523274439999</c:v>
                </c:pt>
                <c:pt idx="10">
                  <c:v>7.5074729617409997</c:v>
                </c:pt>
                <c:pt idx="11">
                  <c:v>7.9066432060220002</c:v>
                </c:pt>
                <c:pt idx="12">
                  <c:v>8.3141092173539999</c:v>
                </c:pt>
                <c:pt idx="13">
                  <c:v>8.9127258992510008</c:v>
                </c:pt>
                <c:pt idx="14">
                  <c:v>9.1904158723889999</c:v>
                </c:pt>
                <c:pt idx="15">
                  <c:v>9.0827820936529999</c:v>
                </c:pt>
                <c:pt idx="16">
                  <c:v>9.2905205384889999</c:v>
                </c:pt>
                <c:pt idx="17">
                  <c:v>9.4288179132890004</c:v>
                </c:pt>
                <c:pt idx="18">
                  <c:v>9.8053358139039997</c:v>
                </c:pt>
                <c:pt idx="19">
                  <c:v>9.5299951672809993</c:v>
                </c:pt>
                <c:pt idx="20">
                  <c:v>8.2743804363029998</c:v>
                </c:pt>
                <c:pt idx="21">
                  <c:v>7.251536072575</c:v>
                </c:pt>
                <c:pt idx="22">
                  <c:v>6.7686056821090004</c:v>
                </c:pt>
                <c:pt idx="23">
                  <c:v>6.7616003675350003</c:v>
                </c:pt>
                <c:pt idx="24">
                  <c:v>6.7413488854030001</c:v>
                </c:pt>
                <c:pt idx="25">
                  <c:v>6.7741524527720003</c:v>
                </c:pt>
                <c:pt idx="26">
                  <c:v>6.9541534410630002</c:v>
                </c:pt>
                <c:pt idx="27">
                  <c:v>6.6941822765549999</c:v>
                </c:pt>
                <c:pt idx="28">
                  <c:v>6.1051008363010002</c:v>
                </c:pt>
                <c:pt idx="29">
                  <c:v>5.316056775361</c:v>
                </c:pt>
                <c:pt idx="30">
                  <c:v>4.4970568486750002</c:v>
                </c:pt>
                <c:pt idx="31">
                  <c:v>4.2973209863569997</c:v>
                </c:pt>
                <c:pt idx="32">
                  <c:v>5.142423323209</c:v>
                </c:pt>
                <c:pt idx="33">
                  <c:v>5.708188374783</c:v>
                </c:pt>
                <c:pt idx="34">
                  <c:v>5.9069473706510003</c:v>
                </c:pt>
                <c:pt idx="35">
                  <c:v>5.2916299108710003</c:v>
                </c:pt>
                <c:pt idx="36">
                  <c:v>4.8297751352410003</c:v>
                </c:pt>
              </c:numCache>
            </c:numRef>
          </c:val>
          <c:smooth val="0"/>
          <c:extLst>
            <c:ext xmlns:c16="http://schemas.microsoft.com/office/drawing/2014/chart" uri="{C3380CC4-5D6E-409C-BE32-E72D297353CC}">
              <c16:uniqueId val="{00000002-B3C1-4597-8B88-91EB0B170D10}"/>
            </c:ext>
          </c:extLst>
        </c:ser>
        <c:ser>
          <c:idx val="3"/>
          <c:order val="3"/>
          <c:tx>
            <c:strRef>
              <c:f>Pay!$E$13</c:f>
              <c:strCache>
                <c:ptCount val="1"/>
                <c:pt idx="0">
                  <c:v>Manuf</c:v>
                </c:pt>
              </c:strCache>
            </c:strRef>
          </c:tx>
          <c:spPr>
            <a:ln w="28575" cap="rnd">
              <a:solidFill>
                <a:schemeClr val="accent3"/>
              </a:solidFill>
              <a:round/>
            </a:ln>
            <a:effectLst/>
          </c:spPr>
          <c:marker>
            <c:symbol val="none"/>
          </c:marker>
          <c:cat>
            <c:numRef>
              <c:f>Pay!$A$14:$A$50</c:f>
              <c:numCache>
                <c:formatCode>mmm\-yy</c:formatCode>
                <c:ptCount val="37"/>
                <c:pt idx="0">
                  <c:v>44593</c:v>
                </c:pt>
                <c:pt idx="1">
                  <c:v>44621</c:v>
                </c:pt>
                <c:pt idx="2">
                  <c:v>44652</c:v>
                </c:pt>
                <c:pt idx="3">
                  <c:v>44682</c:v>
                </c:pt>
                <c:pt idx="4">
                  <c:v>44713</c:v>
                </c:pt>
                <c:pt idx="5">
                  <c:v>44743</c:v>
                </c:pt>
                <c:pt idx="6">
                  <c:v>44774</c:v>
                </c:pt>
                <c:pt idx="7">
                  <c:v>44805</c:v>
                </c:pt>
                <c:pt idx="8">
                  <c:v>44835</c:v>
                </c:pt>
                <c:pt idx="9">
                  <c:v>44866</c:v>
                </c:pt>
                <c:pt idx="10">
                  <c:v>44896</c:v>
                </c:pt>
                <c:pt idx="11">
                  <c:v>44927</c:v>
                </c:pt>
                <c:pt idx="12">
                  <c:v>44958</c:v>
                </c:pt>
                <c:pt idx="13">
                  <c:v>44986</c:v>
                </c:pt>
                <c:pt idx="14">
                  <c:v>45017</c:v>
                </c:pt>
                <c:pt idx="15">
                  <c:v>45047</c:v>
                </c:pt>
                <c:pt idx="16">
                  <c:v>45078</c:v>
                </c:pt>
                <c:pt idx="17">
                  <c:v>45108</c:v>
                </c:pt>
                <c:pt idx="18">
                  <c:v>45139</c:v>
                </c:pt>
                <c:pt idx="19">
                  <c:v>45170</c:v>
                </c:pt>
                <c:pt idx="20">
                  <c:v>45200</c:v>
                </c:pt>
                <c:pt idx="21">
                  <c:v>45231</c:v>
                </c:pt>
                <c:pt idx="22">
                  <c:v>45261</c:v>
                </c:pt>
                <c:pt idx="23">
                  <c:v>45292</c:v>
                </c:pt>
                <c:pt idx="24">
                  <c:v>45323</c:v>
                </c:pt>
                <c:pt idx="25">
                  <c:v>45352</c:v>
                </c:pt>
                <c:pt idx="26">
                  <c:v>45383</c:v>
                </c:pt>
                <c:pt idx="27">
                  <c:v>45413</c:v>
                </c:pt>
                <c:pt idx="28">
                  <c:v>45444</c:v>
                </c:pt>
                <c:pt idx="29">
                  <c:v>45474</c:v>
                </c:pt>
                <c:pt idx="30">
                  <c:v>45505</c:v>
                </c:pt>
                <c:pt idx="31">
                  <c:v>45536</c:v>
                </c:pt>
                <c:pt idx="32">
                  <c:v>45566</c:v>
                </c:pt>
                <c:pt idx="33">
                  <c:v>45597</c:v>
                </c:pt>
                <c:pt idx="34">
                  <c:v>45627</c:v>
                </c:pt>
                <c:pt idx="35">
                  <c:v>45658</c:v>
                </c:pt>
                <c:pt idx="36">
                  <c:v>45689</c:v>
                </c:pt>
              </c:numCache>
            </c:numRef>
          </c:cat>
          <c:val>
            <c:numRef>
              <c:f>Pay!$E$14:$E$50</c:f>
              <c:numCache>
                <c:formatCode>0.0</c:formatCode>
                <c:ptCount val="37"/>
                <c:pt idx="0">
                  <c:v>2.4168859398059999</c:v>
                </c:pt>
                <c:pt idx="1">
                  <c:v>2.7017802840509999</c:v>
                </c:pt>
                <c:pt idx="2">
                  <c:v>2.6769166887089999</c:v>
                </c:pt>
                <c:pt idx="3">
                  <c:v>3.1969693297930002</c:v>
                </c:pt>
                <c:pt idx="4">
                  <c:v>3.757789421564</c:v>
                </c:pt>
                <c:pt idx="5">
                  <c:v>4.2567916457169996</c:v>
                </c:pt>
                <c:pt idx="6">
                  <c:v>4.5468459536000001</c:v>
                </c:pt>
                <c:pt idx="7">
                  <c:v>4.8504368138410001</c:v>
                </c:pt>
                <c:pt idx="8">
                  <c:v>5.2248112320709996</c:v>
                </c:pt>
                <c:pt idx="9">
                  <c:v>5.4519044344680001</c:v>
                </c:pt>
                <c:pt idx="10">
                  <c:v>5.5879221412359996</c:v>
                </c:pt>
                <c:pt idx="11">
                  <c:v>5.5081736289950003</c:v>
                </c:pt>
                <c:pt idx="12">
                  <c:v>5.9541476099289996</c:v>
                </c:pt>
                <c:pt idx="13">
                  <c:v>6.4136696921330003</c:v>
                </c:pt>
                <c:pt idx="14">
                  <c:v>7.2695188979059999</c:v>
                </c:pt>
                <c:pt idx="15">
                  <c:v>7.8110450334310002</c:v>
                </c:pt>
                <c:pt idx="16">
                  <c:v>8.0463363684859992</c:v>
                </c:pt>
                <c:pt idx="17">
                  <c:v>7.992385907888</c:v>
                </c:pt>
                <c:pt idx="18">
                  <c:v>7.901449097754</c:v>
                </c:pt>
                <c:pt idx="19">
                  <c:v>7.7000118723859998</c:v>
                </c:pt>
                <c:pt idx="20">
                  <c:v>7.3968991000019999</c:v>
                </c:pt>
                <c:pt idx="21">
                  <c:v>7.1480203170559999</c:v>
                </c:pt>
                <c:pt idx="22">
                  <c:v>7.0484593153119999</c:v>
                </c:pt>
                <c:pt idx="23">
                  <c:v>7.0328205570879998</c:v>
                </c:pt>
                <c:pt idx="24">
                  <c:v>6.920839219606</c:v>
                </c:pt>
                <c:pt idx="25">
                  <c:v>6.8785791265430003</c:v>
                </c:pt>
                <c:pt idx="26">
                  <c:v>6.5968595639199998</c:v>
                </c:pt>
                <c:pt idx="27">
                  <c:v>6.2662331419050004</c:v>
                </c:pt>
                <c:pt idx="28">
                  <c:v>5.961470929012</c:v>
                </c:pt>
                <c:pt idx="29">
                  <c:v>6.0038327489299999</c:v>
                </c:pt>
                <c:pt idx="30">
                  <c:v>5.9544385855910003</c:v>
                </c:pt>
                <c:pt idx="31">
                  <c:v>6.0620556083029999</c:v>
                </c:pt>
                <c:pt idx="32">
                  <c:v>6.0009134676120004</c:v>
                </c:pt>
                <c:pt idx="33">
                  <c:v>6.0431770150190003</c:v>
                </c:pt>
                <c:pt idx="34">
                  <c:v>5.9067907778480002</c:v>
                </c:pt>
                <c:pt idx="35">
                  <c:v>5.7943844084889999</c:v>
                </c:pt>
                <c:pt idx="36">
                  <c:v>5.7477024552470004</c:v>
                </c:pt>
              </c:numCache>
            </c:numRef>
          </c:val>
          <c:smooth val="0"/>
          <c:extLst>
            <c:ext xmlns:c16="http://schemas.microsoft.com/office/drawing/2014/chart" uri="{C3380CC4-5D6E-409C-BE32-E72D297353CC}">
              <c16:uniqueId val="{00000003-B3C1-4597-8B88-91EB0B170D10}"/>
            </c:ext>
          </c:extLst>
        </c:ser>
        <c:ser>
          <c:idx val="4"/>
          <c:order val="4"/>
          <c:tx>
            <c:strRef>
              <c:f>Pay!$F$13</c:f>
              <c:strCache>
                <c:ptCount val="1"/>
                <c:pt idx="0">
                  <c:v>Construction</c:v>
                </c:pt>
              </c:strCache>
            </c:strRef>
          </c:tx>
          <c:spPr>
            <a:ln w="28575" cap="rnd">
              <a:solidFill>
                <a:schemeClr val="accent6"/>
              </a:solidFill>
              <a:round/>
            </a:ln>
            <a:effectLst/>
          </c:spPr>
          <c:marker>
            <c:symbol val="none"/>
          </c:marker>
          <c:cat>
            <c:numRef>
              <c:f>Pay!$A$14:$A$50</c:f>
              <c:numCache>
                <c:formatCode>mmm\-yy</c:formatCode>
                <c:ptCount val="37"/>
                <c:pt idx="0">
                  <c:v>44593</c:v>
                </c:pt>
                <c:pt idx="1">
                  <c:v>44621</c:v>
                </c:pt>
                <c:pt idx="2">
                  <c:v>44652</c:v>
                </c:pt>
                <c:pt idx="3">
                  <c:v>44682</c:v>
                </c:pt>
                <c:pt idx="4">
                  <c:v>44713</c:v>
                </c:pt>
                <c:pt idx="5">
                  <c:v>44743</c:v>
                </c:pt>
                <c:pt idx="6">
                  <c:v>44774</c:v>
                </c:pt>
                <c:pt idx="7">
                  <c:v>44805</c:v>
                </c:pt>
                <c:pt idx="8">
                  <c:v>44835</c:v>
                </c:pt>
                <c:pt idx="9">
                  <c:v>44866</c:v>
                </c:pt>
                <c:pt idx="10">
                  <c:v>44896</c:v>
                </c:pt>
                <c:pt idx="11">
                  <c:v>44927</c:v>
                </c:pt>
                <c:pt idx="12">
                  <c:v>44958</c:v>
                </c:pt>
                <c:pt idx="13">
                  <c:v>44986</c:v>
                </c:pt>
                <c:pt idx="14">
                  <c:v>45017</c:v>
                </c:pt>
                <c:pt idx="15">
                  <c:v>45047</c:v>
                </c:pt>
                <c:pt idx="16">
                  <c:v>45078</c:v>
                </c:pt>
                <c:pt idx="17">
                  <c:v>45108</c:v>
                </c:pt>
                <c:pt idx="18">
                  <c:v>45139</c:v>
                </c:pt>
                <c:pt idx="19">
                  <c:v>45170</c:v>
                </c:pt>
                <c:pt idx="20">
                  <c:v>45200</c:v>
                </c:pt>
                <c:pt idx="21">
                  <c:v>45231</c:v>
                </c:pt>
                <c:pt idx="22">
                  <c:v>45261</c:v>
                </c:pt>
                <c:pt idx="23">
                  <c:v>45292</c:v>
                </c:pt>
                <c:pt idx="24">
                  <c:v>45323</c:v>
                </c:pt>
                <c:pt idx="25">
                  <c:v>45352</c:v>
                </c:pt>
                <c:pt idx="26">
                  <c:v>45383</c:v>
                </c:pt>
                <c:pt idx="27">
                  <c:v>45413</c:v>
                </c:pt>
                <c:pt idx="28">
                  <c:v>45444</c:v>
                </c:pt>
                <c:pt idx="29">
                  <c:v>45474</c:v>
                </c:pt>
                <c:pt idx="30">
                  <c:v>45505</c:v>
                </c:pt>
                <c:pt idx="31">
                  <c:v>45536</c:v>
                </c:pt>
                <c:pt idx="32">
                  <c:v>45566</c:v>
                </c:pt>
                <c:pt idx="33">
                  <c:v>45597</c:v>
                </c:pt>
                <c:pt idx="34">
                  <c:v>45627</c:v>
                </c:pt>
                <c:pt idx="35">
                  <c:v>45658</c:v>
                </c:pt>
                <c:pt idx="36">
                  <c:v>45689</c:v>
                </c:pt>
              </c:numCache>
            </c:numRef>
          </c:cat>
          <c:val>
            <c:numRef>
              <c:f>Pay!$F$14:$F$50</c:f>
              <c:numCache>
                <c:formatCode>0.0</c:formatCode>
                <c:ptCount val="37"/>
                <c:pt idx="0">
                  <c:v>3.142680977296</c:v>
                </c:pt>
                <c:pt idx="1">
                  <c:v>4.4001072414079996</c:v>
                </c:pt>
                <c:pt idx="2">
                  <c:v>4.8834716002559997</c:v>
                </c:pt>
                <c:pt idx="3">
                  <c:v>5.2003557293230003</c:v>
                </c:pt>
                <c:pt idx="4">
                  <c:v>5.3824034992280003</c:v>
                </c:pt>
                <c:pt idx="5">
                  <c:v>5.4580575106850002</c:v>
                </c:pt>
                <c:pt idx="6">
                  <c:v>5.0031628359939999</c:v>
                </c:pt>
                <c:pt idx="7">
                  <c:v>5.2852068330559998</c:v>
                </c:pt>
                <c:pt idx="8">
                  <c:v>5.6810265777030002</c:v>
                </c:pt>
                <c:pt idx="9">
                  <c:v>6.2850143447629998</c:v>
                </c:pt>
                <c:pt idx="10">
                  <c:v>6.3572882871949998</c:v>
                </c:pt>
                <c:pt idx="11">
                  <c:v>6.2769103696080002</c:v>
                </c:pt>
                <c:pt idx="12">
                  <c:v>6.3590357206589996</c:v>
                </c:pt>
                <c:pt idx="13">
                  <c:v>6.5418759216950004</c:v>
                </c:pt>
                <c:pt idx="14">
                  <c:v>6.3794553483219998</c:v>
                </c:pt>
                <c:pt idx="15">
                  <c:v>6.1446868459269997</c:v>
                </c:pt>
                <c:pt idx="16">
                  <c:v>5.6524149694870003</c:v>
                </c:pt>
                <c:pt idx="17">
                  <c:v>5.3564133594039998</c:v>
                </c:pt>
                <c:pt idx="18">
                  <c:v>5.5929362867699997</c:v>
                </c:pt>
                <c:pt idx="19">
                  <c:v>5.6312041417890004</c:v>
                </c:pt>
                <c:pt idx="20">
                  <c:v>4.9654828233170001</c:v>
                </c:pt>
                <c:pt idx="21">
                  <c:v>4.2954789110489999</c:v>
                </c:pt>
                <c:pt idx="22">
                  <c:v>3.8143094577780001</c:v>
                </c:pt>
                <c:pt idx="23">
                  <c:v>3.4634893621499998</c:v>
                </c:pt>
                <c:pt idx="24">
                  <c:v>3.280904931092</c:v>
                </c:pt>
                <c:pt idx="25">
                  <c:v>2.8122598368560001</c:v>
                </c:pt>
                <c:pt idx="26">
                  <c:v>2.992515172544</c:v>
                </c:pt>
                <c:pt idx="27">
                  <c:v>3.1043461887050001</c:v>
                </c:pt>
                <c:pt idx="28">
                  <c:v>3.5468549801789999</c:v>
                </c:pt>
                <c:pt idx="29">
                  <c:v>4.1156664504489999</c:v>
                </c:pt>
                <c:pt idx="30">
                  <c:v>4.1519706975619997</c:v>
                </c:pt>
                <c:pt idx="31">
                  <c:v>4.3640730063579998</c:v>
                </c:pt>
                <c:pt idx="32">
                  <c:v>5.2255125056680001</c:v>
                </c:pt>
                <c:pt idx="33">
                  <c:v>5.891954199992</c:v>
                </c:pt>
                <c:pt idx="34">
                  <c:v>6.2209453483940003</c:v>
                </c:pt>
                <c:pt idx="35">
                  <c:v>6.1645161009459999</c:v>
                </c:pt>
                <c:pt idx="36">
                  <c:v>6.1770079808169998</c:v>
                </c:pt>
              </c:numCache>
            </c:numRef>
          </c:val>
          <c:smooth val="0"/>
          <c:extLst>
            <c:ext xmlns:c16="http://schemas.microsoft.com/office/drawing/2014/chart" uri="{C3380CC4-5D6E-409C-BE32-E72D297353CC}">
              <c16:uniqueId val="{00000004-B3C1-4597-8B88-91EB0B170D10}"/>
            </c:ext>
          </c:extLst>
        </c:ser>
        <c:ser>
          <c:idx val="5"/>
          <c:order val="5"/>
          <c:tx>
            <c:strRef>
              <c:f>Pay!$G$13</c:f>
              <c:strCache>
                <c:ptCount val="1"/>
                <c:pt idx="0">
                  <c:v>W'sale, retail, hotels &amp; rest</c:v>
                </c:pt>
              </c:strCache>
            </c:strRef>
          </c:tx>
          <c:spPr>
            <a:ln w="28575" cap="rnd">
              <a:solidFill>
                <a:schemeClr val="tx2"/>
              </a:solidFill>
              <a:round/>
            </a:ln>
            <a:effectLst/>
          </c:spPr>
          <c:marker>
            <c:symbol val="none"/>
          </c:marker>
          <c:cat>
            <c:numRef>
              <c:f>Pay!$A$14:$A$50</c:f>
              <c:numCache>
                <c:formatCode>mmm\-yy</c:formatCode>
                <c:ptCount val="37"/>
                <c:pt idx="0">
                  <c:v>44593</c:v>
                </c:pt>
                <c:pt idx="1">
                  <c:v>44621</c:v>
                </c:pt>
                <c:pt idx="2">
                  <c:v>44652</c:v>
                </c:pt>
                <c:pt idx="3">
                  <c:v>44682</c:v>
                </c:pt>
                <c:pt idx="4">
                  <c:v>44713</c:v>
                </c:pt>
                <c:pt idx="5">
                  <c:v>44743</c:v>
                </c:pt>
                <c:pt idx="6">
                  <c:v>44774</c:v>
                </c:pt>
                <c:pt idx="7">
                  <c:v>44805</c:v>
                </c:pt>
                <c:pt idx="8">
                  <c:v>44835</c:v>
                </c:pt>
                <c:pt idx="9">
                  <c:v>44866</c:v>
                </c:pt>
                <c:pt idx="10">
                  <c:v>44896</c:v>
                </c:pt>
                <c:pt idx="11">
                  <c:v>44927</c:v>
                </c:pt>
                <c:pt idx="12">
                  <c:v>44958</c:v>
                </c:pt>
                <c:pt idx="13">
                  <c:v>44986</c:v>
                </c:pt>
                <c:pt idx="14">
                  <c:v>45017</c:v>
                </c:pt>
                <c:pt idx="15">
                  <c:v>45047</c:v>
                </c:pt>
                <c:pt idx="16">
                  <c:v>45078</c:v>
                </c:pt>
                <c:pt idx="17">
                  <c:v>45108</c:v>
                </c:pt>
                <c:pt idx="18">
                  <c:v>45139</c:v>
                </c:pt>
                <c:pt idx="19">
                  <c:v>45170</c:v>
                </c:pt>
                <c:pt idx="20">
                  <c:v>45200</c:v>
                </c:pt>
                <c:pt idx="21">
                  <c:v>45231</c:v>
                </c:pt>
                <c:pt idx="22">
                  <c:v>45261</c:v>
                </c:pt>
                <c:pt idx="23">
                  <c:v>45292</c:v>
                </c:pt>
                <c:pt idx="24">
                  <c:v>45323</c:v>
                </c:pt>
                <c:pt idx="25">
                  <c:v>45352</c:v>
                </c:pt>
                <c:pt idx="26">
                  <c:v>45383</c:v>
                </c:pt>
                <c:pt idx="27">
                  <c:v>45413</c:v>
                </c:pt>
                <c:pt idx="28">
                  <c:v>45444</c:v>
                </c:pt>
                <c:pt idx="29">
                  <c:v>45474</c:v>
                </c:pt>
                <c:pt idx="30">
                  <c:v>45505</c:v>
                </c:pt>
                <c:pt idx="31">
                  <c:v>45536</c:v>
                </c:pt>
                <c:pt idx="32">
                  <c:v>45566</c:v>
                </c:pt>
                <c:pt idx="33">
                  <c:v>45597</c:v>
                </c:pt>
                <c:pt idx="34">
                  <c:v>45627</c:v>
                </c:pt>
                <c:pt idx="35">
                  <c:v>45658</c:v>
                </c:pt>
                <c:pt idx="36">
                  <c:v>45689</c:v>
                </c:pt>
              </c:numCache>
            </c:numRef>
          </c:cat>
          <c:val>
            <c:numRef>
              <c:f>Pay!$G$14:$G$50</c:f>
              <c:numCache>
                <c:formatCode>0.0</c:formatCode>
                <c:ptCount val="37"/>
                <c:pt idx="0">
                  <c:v>7.0662869944570001</c:v>
                </c:pt>
                <c:pt idx="1">
                  <c:v>7.9914607589250002</c:v>
                </c:pt>
                <c:pt idx="2">
                  <c:v>7.8549762838669999</c:v>
                </c:pt>
                <c:pt idx="3">
                  <c:v>7.7252115416429996</c:v>
                </c:pt>
                <c:pt idx="4">
                  <c:v>7.626992851861</c:v>
                </c:pt>
                <c:pt idx="5">
                  <c:v>7.5988929828260003</c:v>
                </c:pt>
                <c:pt idx="6">
                  <c:v>7.9416050089940002</c:v>
                </c:pt>
                <c:pt idx="7">
                  <c:v>7.7032985713239999</c:v>
                </c:pt>
                <c:pt idx="8">
                  <c:v>6.8756950674940001</c:v>
                </c:pt>
                <c:pt idx="9">
                  <c:v>6.2314973189030001</c:v>
                </c:pt>
                <c:pt idx="10">
                  <c:v>6.1926014249780001</c:v>
                </c:pt>
                <c:pt idx="11">
                  <c:v>5.462840167765</c:v>
                </c:pt>
                <c:pt idx="12">
                  <c:v>5.1195212275340003</c:v>
                </c:pt>
                <c:pt idx="13">
                  <c:v>4.783459813805</c:v>
                </c:pt>
                <c:pt idx="14">
                  <c:v>5.4322540814340003</c:v>
                </c:pt>
                <c:pt idx="15">
                  <c:v>5.8855747319480001</c:v>
                </c:pt>
                <c:pt idx="16">
                  <c:v>6.4421135580759996</c:v>
                </c:pt>
                <c:pt idx="17">
                  <c:v>6.5176531627000003</c:v>
                </c:pt>
                <c:pt idx="18">
                  <c:v>6.4348035725550004</c:v>
                </c:pt>
                <c:pt idx="19">
                  <c:v>6.4395054657540003</c:v>
                </c:pt>
                <c:pt idx="20">
                  <c:v>6.8310461208289999</c:v>
                </c:pt>
                <c:pt idx="21">
                  <c:v>7.1882851960440002</c:v>
                </c:pt>
                <c:pt idx="22">
                  <c:v>7.0724037498749999</c:v>
                </c:pt>
                <c:pt idx="23">
                  <c:v>7.0962521429900001</c:v>
                </c:pt>
                <c:pt idx="24">
                  <c:v>6.2343339767080002</c:v>
                </c:pt>
                <c:pt idx="25">
                  <c:v>5.8549857764029998</c:v>
                </c:pt>
                <c:pt idx="26">
                  <c:v>5.3445116996530002</c:v>
                </c:pt>
                <c:pt idx="27">
                  <c:v>5.4333376103640001</c:v>
                </c:pt>
                <c:pt idx="28">
                  <c:v>5.4504226767299997</c:v>
                </c:pt>
                <c:pt idx="29">
                  <c:v>5.7552416418819998</c:v>
                </c:pt>
                <c:pt idx="30">
                  <c:v>6.3002756623099998</c:v>
                </c:pt>
                <c:pt idx="31">
                  <c:v>6.4029272695600001</c:v>
                </c:pt>
                <c:pt idx="32">
                  <c:v>6.4215384528139996</c:v>
                </c:pt>
                <c:pt idx="33">
                  <c:v>6.2913102670269998</c:v>
                </c:pt>
                <c:pt idx="34">
                  <c:v>6.3430410727369999</c:v>
                </c:pt>
                <c:pt idx="35">
                  <c:v>5.9346125549390001</c:v>
                </c:pt>
                <c:pt idx="36">
                  <c:v>6.7682476942329997</c:v>
                </c:pt>
              </c:numCache>
            </c:numRef>
          </c:val>
          <c:smooth val="0"/>
          <c:extLst>
            <c:ext xmlns:c16="http://schemas.microsoft.com/office/drawing/2014/chart" uri="{C3380CC4-5D6E-409C-BE32-E72D297353CC}">
              <c16:uniqueId val="{00000005-B3C1-4597-8B88-91EB0B170D10}"/>
            </c:ext>
          </c:extLst>
        </c:ser>
        <c:dLbls>
          <c:showLegendKey val="0"/>
          <c:showVal val="0"/>
          <c:showCatName val="0"/>
          <c:showSerName val="0"/>
          <c:showPercent val="0"/>
          <c:showBubbleSize val="0"/>
        </c:dLbls>
        <c:smooth val="0"/>
        <c:axId val="1480024415"/>
        <c:axId val="1480041055"/>
      </c:lineChart>
      <c:dateAx>
        <c:axId val="1480024415"/>
        <c:scaling>
          <c:orientation val="minMax"/>
        </c:scaling>
        <c:delete val="0"/>
        <c:axPos val="b"/>
        <c:numFmt formatCode="mmm\-yy"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1480041055"/>
        <c:crosses val="autoZero"/>
        <c:auto val="1"/>
        <c:lblOffset val="100"/>
        <c:baseTimeUnit val="months"/>
      </c:dateAx>
      <c:valAx>
        <c:axId val="1480041055"/>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r>
                  <a:rPr lang="en-US" dirty="0"/>
                  <a:t>Annual % change</a:t>
                </a:r>
              </a:p>
            </c:rich>
          </c:tx>
          <c:overlay val="0"/>
          <c:spPr>
            <a:noFill/>
            <a:ln>
              <a:noFill/>
            </a:ln>
            <a:effectLst/>
          </c:spPr>
          <c:txPr>
            <a:bodyPr rot="-54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1480024415"/>
        <c:crosses val="autoZero"/>
        <c:crossBetween val="between"/>
      </c:valAx>
      <c:spPr>
        <a:noFill/>
        <a:ln>
          <a:noFill/>
        </a:ln>
        <a:effectLst/>
      </c:spPr>
    </c:plotArea>
    <c:legend>
      <c:legendPos val="t"/>
      <c:layout>
        <c:manualLayout>
          <c:xMode val="edge"/>
          <c:yMode val="edge"/>
          <c:x val="0.23376239755667372"/>
          <c:y val="0.11059555278362058"/>
          <c:w val="0.68241848672455152"/>
          <c:h val="0.11210077008154623"/>
        </c:manualLayout>
      </c:layout>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3175" cap="flat" cmpd="sng" algn="ctr">
      <a:solidFill>
        <a:schemeClr val="bg1">
          <a:lumMod val="50000"/>
        </a:schemeClr>
      </a:solidFill>
      <a:round/>
    </a:ln>
    <a:effectLst/>
  </c:spPr>
  <c:txPr>
    <a:bodyPr/>
    <a:lstStyle/>
    <a:p>
      <a:pPr>
        <a:defRPr>
          <a:solidFill>
            <a:sysClr val="windowText" lastClr="000000"/>
          </a:solidFill>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1" i="0" u="none" strike="noStrike" kern="1200" spc="0" baseline="0">
              <a:solidFill>
                <a:sysClr val="windowText" lastClr="000000"/>
              </a:solidFill>
              <a:latin typeface="+mn-lt"/>
              <a:ea typeface="+mn-ea"/>
              <a:cs typeface="+mn-cs"/>
            </a:defRPr>
          </a:pPr>
          <a:endParaRPr lang="en-US"/>
        </a:p>
      </c:txPr>
    </c:title>
    <c:autoTitleDeleted val="0"/>
    <c:plotArea>
      <c:layout/>
      <c:lineChart>
        <c:grouping val="standard"/>
        <c:varyColors val="0"/>
        <c:ser>
          <c:idx val="0"/>
          <c:order val="0"/>
          <c:tx>
            <c:strRef>
              <c:f>'Labour Market'!$B$5</c:f>
              <c:strCache>
                <c:ptCount val="1"/>
                <c:pt idx="0">
                  <c:v>Employment Rate</c:v>
                </c:pt>
              </c:strCache>
            </c:strRef>
          </c:tx>
          <c:spPr>
            <a:ln w="28575" cap="rnd">
              <a:solidFill>
                <a:schemeClr val="accent2"/>
              </a:solidFill>
              <a:round/>
            </a:ln>
            <a:effectLst/>
          </c:spPr>
          <c:marker>
            <c:symbol val="none"/>
          </c:marker>
          <c:dLbls>
            <c:dLbl>
              <c:idx val="36"/>
              <c:layout>
                <c:manualLayout>
                  <c:x val="-1.9161676646706587E-2"/>
                  <c:y val="-5.760576057605767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C9D-4254-A1D9-9D8021B68A5A}"/>
                </c:ext>
              </c:extLst>
            </c:dLbl>
            <c:spPr>
              <a:noFill/>
              <a:ln>
                <a:solidFill>
                  <a:schemeClr val="accent2"/>
                </a:solid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'Labour Market'!$C$4:$AM$4</c:f>
              <c:numCache>
                <c:formatCode>mmm\-yy</c:formatCode>
                <c:ptCount val="37"/>
                <c:pt idx="0">
                  <c:v>44593</c:v>
                </c:pt>
                <c:pt idx="1">
                  <c:v>44621</c:v>
                </c:pt>
                <c:pt idx="2">
                  <c:v>44652</c:v>
                </c:pt>
                <c:pt idx="3">
                  <c:v>44682</c:v>
                </c:pt>
                <c:pt idx="4">
                  <c:v>44713</c:v>
                </c:pt>
                <c:pt idx="5">
                  <c:v>44743</c:v>
                </c:pt>
                <c:pt idx="6">
                  <c:v>44774</c:v>
                </c:pt>
                <c:pt idx="7">
                  <c:v>44805</c:v>
                </c:pt>
                <c:pt idx="8">
                  <c:v>44835</c:v>
                </c:pt>
                <c:pt idx="9">
                  <c:v>44866</c:v>
                </c:pt>
                <c:pt idx="10">
                  <c:v>44896</c:v>
                </c:pt>
                <c:pt idx="11">
                  <c:v>44927</c:v>
                </c:pt>
                <c:pt idx="12">
                  <c:v>44958</c:v>
                </c:pt>
                <c:pt idx="13">
                  <c:v>44986</c:v>
                </c:pt>
                <c:pt idx="14">
                  <c:v>45017</c:v>
                </c:pt>
                <c:pt idx="15">
                  <c:v>45047</c:v>
                </c:pt>
                <c:pt idx="16">
                  <c:v>45078</c:v>
                </c:pt>
                <c:pt idx="17">
                  <c:v>45108</c:v>
                </c:pt>
                <c:pt idx="18">
                  <c:v>45139</c:v>
                </c:pt>
                <c:pt idx="19">
                  <c:v>45170</c:v>
                </c:pt>
                <c:pt idx="20">
                  <c:v>45200</c:v>
                </c:pt>
                <c:pt idx="21">
                  <c:v>45231</c:v>
                </c:pt>
                <c:pt idx="22">
                  <c:v>45261</c:v>
                </c:pt>
                <c:pt idx="23">
                  <c:v>45292</c:v>
                </c:pt>
                <c:pt idx="24">
                  <c:v>45323</c:v>
                </c:pt>
                <c:pt idx="25">
                  <c:v>45352</c:v>
                </c:pt>
                <c:pt idx="26">
                  <c:v>45383</c:v>
                </c:pt>
                <c:pt idx="27">
                  <c:v>45413</c:v>
                </c:pt>
                <c:pt idx="28">
                  <c:v>45444</c:v>
                </c:pt>
                <c:pt idx="29">
                  <c:v>45474</c:v>
                </c:pt>
                <c:pt idx="30">
                  <c:v>45505</c:v>
                </c:pt>
                <c:pt idx="31">
                  <c:v>45536</c:v>
                </c:pt>
                <c:pt idx="32">
                  <c:v>45566</c:v>
                </c:pt>
                <c:pt idx="33">
                  <c:v>45597</c:v>
                </c:pt>
                <c:pt idx="34">
                  <c:v>45627</c:v>
                </c:pt>
                <c:pt idx="35">
                  <c:v>45658</c:v>
                </c:pt>
                <c:pt idx="36">
                  <c:v>45689</c:v>
                </c:pt>
              </c:numCache>
            </c:numRef>
          </c:cat>
          <c:val>
            <c:numRef>
              <c:f>'Labour Market'!$C$5:$AM$5</c:f>
              <c:numCache>
                <c:formatCode>0.0</c:formatCode>
                <c:ptCount val="37"/>
                <c:pt idx="0">
                  <c:v>75.037549106051515</c:v>
                </c:pt>
                <c:pt idx="1">
                  <c:v>75.109352399520077</c:v>
                </c:pt>
                <c:pt idx="2">
                  <c:v>75.156947819909789</c:v>
                </c:pt>
                <c:pt idx="3">
                  <c:v>75.398738568094416</c:v>
                </c:pt>
                <c:pt idx="4">
                  <c:v>75.066732683469581</c:v>
                </c:pt>
                <c:pt idx="5">
                  <c:v>74.950820544823742</c:v>
                </c:pt>
                <c:pt idx="6">
                  <c:v>75.041202135253641</c:v>
                </c:pt>
                <c:pt idx="7">
                  <c:v>74.956682829119671</c:v>
                </c:pt>
                <c:pt idx="8">
                  <c:v>75.02175481523166</c:v>
                </c:pt>
                <c:pt idx="9">
                  <c:v>75.010315927034185</c:v>
                </c:pt>
                <c:pt idx="10">
                  <c:v>75.136188250553531</c:v>
                </c:pt>
                <c:pt idx="11">
                  <c:v>75.16007543739542</c:v>
                </c:pt>
                <c:pt idx="12">
                  <c:v>75.15151207009346</c:v>
                </c:pt>
                <c:pt idx="13">
                  <c:v>75.28328338883118</c:v>
                </c:pt>
                <c:pt idx="14">
                  <c:v>75.475189034810768</c:v>
                </c:pt>
                <c:pt idx="15">
                  <c:v>75.444497185838358</c:v>
                </c:pt>
                <c:pt idx="16">
                  <c:v>75.198419885391672</c:v>
                </c:pt>
                <c:pt idx="17">
                  <c:v>74.910496321384699</c:v>
                </c:pt>
                <c:pt idx="18">
                  <c:v>74.688656682486794</c:v>
                </c:pt>
                <c:pt idx="19">
                  <c:v>74.887733375994429</c:v>
                </c:pt>
                <c:pt idx="20">
                  <c:v>74.883157063576903</c:v>
                </c:pt>
                <c:pt idx="21">
                  <c:v>74.859895030498535</c:v>
                </c:pt>
                <c:pt idx="22">
                  <c:v>74.852974396274064</c:v>
                </c:pt>
                <c:pt idx="23">
                  <c:v>74.659177279638797</c:v>
                </c:pt>
                <c:pt idx="24">
                  <c:v>74.55901190200197</c:v>
                </c:pt>
                <c:pt idx="25">
                  <c:v>74.495675414989066</c:v>
                </c:pt>
                <c:pt idx="26">
                  <c:v>74.39620853370684</c:v>
                </c:pt>
                <c:pt idx="27">
                  <c:v>74.407764323915472</c:v>
                </c:pt>
                <c:pt idx="28">
                  <c:v>74.574397057150151</c:v>
                </c:pt>
                <c:pt idx="29">
                  <c:v>74.722902674145033</c:v>
                </c:pt>
                <c:pt idx="30">
                  <c:v>74.985703831661851</c:v>
                </c:pt>
                <c:pt idx="31">
                  <c:v>74.937975580477485</c:v>
                </c:pt>
                <c:pt idx="32">
                  <c:v>74.902472586787169</c:v>
                </c:pt>
                <c:pt idx="33">
                  <c:v>74.850934796288655</c:v>
                </c:pt>
                <c:pt idx="34">
                  <c:v>74.956007115185059</c:v>
                </c:pt>
                <c:pt idx="35">
                  <c:v>75.006017765513903</c:v>
                </c:pt>
                <c:pt idx="36">
                  <c:v>75.066049868007099</c:v>
                </c:pt>
              </c:numCache>
            </c:numRef>
          </c:val>
          <c:smooth val="0"/>
          <c:extLst>
            <c:ext xmlns:c16="http://schemas.microsoft.com/office/drawing/2014/chart" uri="{C3380CC4-5D6E-409C-BE32-E72D297353CC}">
              <c16:uniqueId val="{00000001-3C9D-4254-A1D9-9D8021B68A5A}"/>
            </c:ext>
          </c:extLst>
        </c:ser>
        <c:dLbls>
          <c:showLegendKey val="0"/>
          <c:showVal val="0"/>
          <c:showCatName val="0"/>
          <c:showSerName val="0"/>
          <c:showPercent val="0"/>
          <c:showBubbleSize val="0"/>
        </c:dLbls>
        <c:smooth val="0"/>
        <c:axId val="1508685039"/>
        <c:axId val="1508684207"/>
        <c:extLst>
          <c:ext xmlns:c15="http://schemas.microsoft.com/office/drawing/2012/chart" uri="{02D57815-91ED-43cb-92C2-25804820EDAC}">
            <c15:filteredLineSeries>
              <c15:ser>
                <c:idx val="1"/>
                <c:order val="1"/>
                <c:tx>
                  <c:strRef>
                    <c:extLst>
                      <c:ext uri="{02D57815-91ED-43cb-92C2-25804820EDAC}">
                        <c15:formulaRef>
                          <c15:sqref>'Labour Market'!$B$6</c15:sqref>
                        </c15:formulaRef>
                      </c:ext>
                    </c:extLst>
                    <c:strCache>
                      <c:ptCount val="1"/>
                      <c:pt idx="0">
                        <c:v>Unemployment Rate</c:v>
                      </c:pt>
                    </c:strCache>
                  </c:strRef>
                </c:tx>
                <c:spPr>
                  <a:ln w="28575" cap="rnd">
                    <a:solidFill>
                      <a:schemeClr val="accent2"/>
                    </a:solidFill>
                    <a:round/>
                  </a:ln>
                  <a:effectLst/>
                </c:spPr>
                <c:marker>
                  <c:symbol val="none"/>
                </c:marker>
                <c:cat>
                  <c:numRef>
                    <c:extLst>
                      <c:ext uri="{02D57815-91ED-43cb-92C2-25804820EDAC}">
                        <c15:formulaRef>
                          <c15:sqref>'Labour Market'!$C$4:$AM$4</c15:sqref>
                        </c15:formulaRef>
                      </c:ext>
                    </c:extLst>
                    <c:numCache>
                      <c:formatCode>mmm\-yy</c:formatCode>
                      <c:ptCount val="37"/>
                      <c:pt idx="0">
                        <c:v>44593</c:v>
                      </c:pt>
                      <c:pt idx="1">
                        <c:v>44621</c:v>
                      </c:pt>
                      <c:pt idx="2">
                        <c:v>44652</c:v>
                      </c:pt>
                      <c:pt idx="3">
                        <c:v>44682</c:v>
                      </c:pt>
                      <c:pt idx="4">
                        <c:v>44713</c:v>
                      </c:pt>
                      <c:pt idx="5">
                        <c:v>44743</c:v>
                      </c:pt>
                      <c:pt idx="6">
                        <c:v>44774</c:v>
                      </c:pt>
                      <c:pt idx="7">
                        <c:v>44805</c:v>
                      </c:pt>
                      <c:pt idx="8">
                        <c:v>44835</c:v>
                      </c:pt>
                      <c:pt idx="9">
                        <c:v>44866</c:v>
                      </c:pt>
                      <c:pt idx="10">
                        <c:v>44896</c:v>
                      </c:pt>
                      <c:pt idx="11">
                        <c:v>44927</c:v>
                      </c:pt>
                      <c:pt idx="12">
                        <c:v>44958</c:v>
                      </c:pt>
                      <c:pt idx="13">
                        <c:v>44986</c:v>
                      </c:pt>
                      <c:pt idx="14">
                        <c:v>45017</c:v>
                      </c:pt>
                      <c:pt idx="15">
                        <c:v>45047</c:v>
                      </c:pt>
                      <c:pt idx="16">
                        <c:v>45078</c:v>
                      </c:pt>
                      <c:pt idx="17">
                        <c:v>45108</c:v>
                      </c:pt>
                      <c:pt idx="18">
                        <c:v>45139</c:v>
                      </c:pt>
                      <c:pt idx="19">
                        <c:v>45170</c:v>
                      </c:pt>
                      <c:pt idx="20">
                        <c:v>45200</c:v>
                      </c:pt>
                      <c:pt idx="21">
                        <c:v>45231</c:v>
                      </c:pt>
                      <c:pt idx="22">
                        <c:v>45261</c:v>
                      </c:pt>
                      <c:pt idx="23">
                        <c:v>45292</c:v>
                      </c:pt>
                      <c:pt idx="24">
                        <c:v>45323</c:v>
                      </c:pt>
                      <c:pt idx="25">
                        <c:v>45352</c:v>
                      </c:pt>
                      <c:pt idx="26">
                        <c:v>45383</c:v>
                      </c:pt>
                      <c:pt idx="27">
                        <c:v>45413</c:v>
                      </c:pt>
                      <c:pt idx="28">
                        <c:v>45444</c:v>
                      </c:pt>
                      <c:pt idx="29">
                        <c:v>45474</c:v>
                      </c:pt>
                      <c:pt idx="30">
                        <c:v>45505</c:v>
                      </c:pt>
                      <c:pt idx="31">
                        <c:v>45536</c:v>
                      </c:pt>
                      <c:pt idx="32">
                        <c:v>45566</c:v>
                      </c:pt>
                      <c:pt idx="33">
                        <c:v>45597</c:v>
                      </c:pt>
                      <c:pt idx="34">
                        <c:v>45627</c:v>
                      </c:pt>
                      <c:pt idx="35">
                        <c:v>45658</c:v>
                      </c:pt>
                      <c:pt idx="36">
                        <c:v>45689</c:v>
                      </c:pt>
                    </c:numCache>
                  </c:numRef>
                </c:cat>
                <c:val>
                  <c:numRef>
                    <c:extLst>
                      <c:ext uri="{02D57815-91ED-43cb-92C2-25804820EDAC}">
                        <c15:formulaRef>
                          <c15:sqref>'Labour Market'!$C$6:$AM$6</c15:sqref>
                        </c15:formulaRef>
                      </c:ext>
                    </c:extLst>
                    <c:numCache>
                      <c:formatCode>0.0</c:formatCode>
                      <c:ptCount val="37"/>
                      <c:pt idx="0">
                        <c:v>3.9140654887611936</c:v>
                      </c:pt>
                      <c:pt idx="1">
                        <c:v>3.7902493158819497</c:v>
                      </c:pt>
                      <c:pt idx="2">
                        <c:v>3.8231944969775746</c:v>
                      </c:pt>
                      <c:pt idx="3">
                        <c:v>3.7313502788233954</c:v>
                      </c:pt>
                      <c:pt idx="4">
                        <c:v>3.7837387703404461</c:v>
                      </c:pt>
                      <c:pt idx="5">
                        <c:v>3.6362339163246871</c:v>
                      </c:pt>
                      <c:pt idx="6">
                        <c:v>3.6029984304859846</c:v>
                      </c:pt>
                      <c:pt idx="7">
                        <c:v>3.7286752215901879</c:v>
                      </c:pt>
                      <c:pt idx="8">
                        <c:v>3.8386141259022071</c:v>
                      </c:pt>
                      <c:pt idx="9">
                        <c:v>3.8707407804233855</c:v>
                      </c:pt>
                      <c:pt idx="10">
                        <c:v>3.9158907679146466</c:v>
                      </c:pt>
                      <c:pt idx="11">
                        <c:v>3.8707204592436288</c:v>
                      </c:pt>
                      <c:pt idx="12">
                        <c:v>3.9741234620042052</c:v>
                      </c:pt>
                      <c:pt idx="13">
                        <c:v>3.9999897078455948</c:v>
                      </c:pt>
                      <c:pt idx="14">
                        <c:v>3.8772438010860837</c:v>
                      </c:pt>
                      <c:pt idx="15">
                        <c:v>4.0045653181305454</c:v>
                      </c:pt>
                      <c:pt idx="16">
                        <c:v>4.2259392957509672</c:v>
                      </c:pt>
                      <c:pt idx="17">
                        <c:v>4.3433358783621268</c:v>
                      </c:pt>
                      <c:pt idx="18">
                        <c:v>4.2873394544993966</c:v>
                      </c:pt>
                      <c:pt idx="19">
                        <c:v>4.1046919085926143</c:v>
                      </c:pt>
                      <c:pt idx="20">
                        <c:v>4.019000372770134</c:v>
                      </c:pt>
                      <c:pt idx="21">
                        <c:v>3.9543341789130984</c:v>
                      </c:pt>
                      <c:pt idx="22">
                        <c:v>3.8563577286524824</c:v>
                      </c:pt>
                      <c:pt idx="23">
                        <c:v>4.0710403182779462</c:v>
                      </c:pt>
                      <c:pt idx="24">
                        <c:v>4.1998246391203935</c:v>
                      </c:pt>
                      <c:pt idx="25">
                        <c:v>4.3428724324470567</c:v>
                      </c:pt>
                      <c:pt idx="26">
                        <c:v>4.371996513796061</c:v>
                      </c:pt>
                      <c:pt idx="27">
                        <c:v>4.4357695721693098</c:v>
                      </c:pt>
                      <c:pt idx="28">
                        <c:v>4.1961856860566868</c:v>
                      </c:pt>
                      <c:pt idx="29">
                        <c:v>4.2211368625185646</c:v>
                      </c:pt>
                      <c:pt idx="30">
                        <c:v>4.0914589466666396</c:v>
                      </c:pt>
                      <c:pt idx="31">
                        <c:v>4.270492491739037</c:v>
                      </c:pt>
                      <c:pt idx="32">
                        <c:v>4.2655424886210422</c:v>
                      </c:pt>
                      <c:pt idx="33">
                        <c:v>4.4133023671125002</c:v>
                      </c:pt>
                      <c:pt idx="34">
                        <c:v>4.3820529120988123</c:v>
                      </c:pt>
                      <c:pt idx="35">
                        <c:v>4.3574884666508638</c:v>
                      </c:pt>
                      <c:pt idx="36">
                        <c:v>4.4262053663608789</c:v>
                      </c:pt>
                    </c:numCache>
                  </c:numRef>
                </c:val>
                <c:smooth val="0"/>
                <c:extLst>
                  <c:ext xmlns:c16="http://schemas.microsoft.com/office/drawing/2014/chart" uri="{C3380CC4-5D6E-409C-BE32-E72D297353CC}">
                    <c16:uniqueId val="{00000002-3C9D-4254-A1D9-9D8021B68A5A}"/>
                  </c:ext>
                </c:extLst>
              </c15:ser>
            </c15:filteredLineSeries>
            <c15:filteredLineSeries>
              <c15:ser>
                <c:idx val="2"/>
                <c:order val="2"/>
                <c:tx>
                  <c:strRef>
                    <c:extLst xmlns:c15="http://schemas.microsoft.com/office/drawing/2012/chart">
                      <c:ext xmlns:c15="http://schemas.microsoft.com/office/drawing/2012/chart" uri="{02D57815-91ED-43cb-92C2-25804820EDAC}">
                        <c15:formulaRef>
                          <c15:sqref>'Labour Market'!$B$7</c15:sqref>
                        </c15:formulaRef>
                      </c:ext>
                    </c:extLst>
                    <c:strCache>
                      <c:ptCount val="1"/>
                      <c:pt idx="0">
                        <c:v>Economic Inactivity Rate</c:v>
                      </c:pt>
                    </c:strCache>
                  </c:strRef>
                </c:tx>
                <c:spPr>
                  <a:ln w="28575" cap="rnd">
                    <a:solidFill>
                      <a:schemeClr val="accent3"/>
                    </a:solidFill>
                    <a:round/>
                  </a:ln>
                  <a:effectLst/>
                </c:spPr>
                <c:marker>
                  <c:symbol val="none"/>
                </c:marker>
                <c:cat>
                  <c:numRef>
                    <c:extLst xmlns:c15="http://schemas.microsoft.com/office/drawing/2012/chart">
                      <c:ext xmlns:c15="http://schemas.microsoft.com/office/drawing/2012/chart" uri="{02D57815-91ED-43cb-92C2-25804820EDAC}">
                        <c15:formulaRef>
                          <c15:sqref>'Labour Market'!$C$4:$AM$4</c15:sqref>
                        </c15:formulaRef>
                      </c:ext>
                    </c:extLst>
                    <c:numCache>
                      <c:formatCode>mmm\-yy</c:formatCode>
                      <c:ptCount val="37"/>
                      <c:pt idx="0">
                        <c:v>44593</c:v>
                      </c:pt>
                      <c:pt idx="1">
                        <c:v>44621</c:v>
                      </c:pt>
                      <c:pt idx="2">
                        <c:v>44652</c:v>
                      </c:pt>
                      <c:pt idx="3">
                        <c:v>44682</c:v>
                      </c:pt>
                      <c:pt idx="4">
                        <c:v>44713</c:v>
                      </c:pt>
                      <c:pt idx="5">
                        <c:v>44743</c:v>
                      </c:pt>
                      <c:pt idx="6">
                        <c:v>44774</c:v>
                      </c:pt>
                      <c:pt idx="7">
                        <c:v>44805</c:v>
                      </c:pt>
                      <c:pt idx="8">
                        <c:v>44835</c:v>
                      </c:pt>
                      <c:pt idx="9">
                        <c:v>44866</c:v>
                      </c:pt>
                      <c:pt idx="10">
                        <c:v>44896</c:v>
                      </c:pt>
                      <c:pt idx="11">
                        <c:v>44927</c:v>
                      </c:pt>
                      <c:pt idx="12">
                        <c:v>44958</c:v>
                      </c:pt>
                      <c:pt idx="13">
                        <c:v>44986</c:v>
                      </c:pt>
                      <c:pt idx="14">
                        <c:v>45017</c:v>
                      </c:pt>
                      <c:pt idx="15">
                        <c:v>45047</c:v>
                      </c:pt>
                      <c:pt idx="16">
                        <c:v>45078</c:v>
                      </c:pt>
                      <c:pt idx="17">
                        <c:v>45108</c:v>
                      </c:pt>
                      <c:pt idx="18">
                        <c:v>45139</c:v>
                      </c:pt>
                      <c:pt idx="19">
                        <c:v>45170</c:v>
                      </c:pt>
                      <c:pt idx="20">
                        <c:v>45200</c:v>
                      </c:pt>
                      <c:pt idx="21">
                        <c:v>45231</c:v>
                      </c:pt>
                      <c:pt idx="22">
                        <c:v>45261</c:v>
                      </c:pt>
                      <c:pt idx="23">
                        <c:v>45292</c:v>
                      </c:pt>
                      <c:pt idx="24">
                        <c:v>45323</c:v>
                      </c:pt>
                      <c:pt idx="25">
                        <c:v>45352</c:v>
                      </c:pt>
                      <c:pt idx="26">
                        <c:v>45383</c:v>
                      </c:pt>
                      <c:pt idx="27">
                        <c:v>45413</c:v>
                      </c:pt>
                      <c:pt idx="28">
                        <c:v>45444</c:v>
                      </c:pt>
                      <c:pt idx="29">
                        <c:v>45474</c:v>
                      </c:pt>
                      <c:pt idx="30">
                        <c:v>45505</c:v>
                      </c:pt>
                      <c:pt idx="31">
                        <c:v>45536</c:v>
                      </c:pt>
                      <c:pt idx="32">
                        <c:v>45566</c:v>
                      </c:pt>
                      <c:pt idx="33">
                        <c:v>45597</c:v>
                      </c:pt>
                      <c:pt idx="34">
                        <c:v>45627</c:v>
                      </c:pt>
                      <c:pt idx="35">
                        <c:v>45658</c:v>
                      </c:pt>
                      <c:pt idx="36">
                        <c:v>45689</c:v>
                      </c:pt>
                    </c:numCache>
                  </c:numRef>
                </c:cat>
                <c:val>
                  <c:numRef>
                    <c:extLst xmlns:c15="http://schemas.microsoft.com/office/drawing/2012/chart">
                      <c:ext xmlns:c15="http://schemas.microsoft.com/office/drawing/2012/chart" uri="{02D57815-91ED-43cb-92C2-25804820EDAC}">
                        <c15:formulaRef>
                          <c15:sqref>'Labour Market'!$C$7:$AM$7</c15:sqref>
                        </c15:formulaRef>
                      </c:ext>
                    </c:extLst>
                    <c:numCache>
                      <c:formatCode>0.0</c:formatCode>
                      <c:ptCount val="37"/>
                      <c:pt idx="0">
                        <c:v>21.842944942002475</c:v>
                      </c:pt>
                      <c:pt idx="1">
                        <c:v>21.872136572036439</c:v>
                      </c:pt>
                      <c:pt idx="2">
                        <c:v>21.787102589817209</c:v>
                      </c:pt>
                      <c:pt idx="3">
                        <c:v>21.617624894468449</c:v>
                      </c:pt>
                      <c:pt idx="4">
                        <c:v>21.921018776868635</c:v>
                      </c:pt>
                      <c:pt idx="5">
                        <c:v>22.167021428231706</c:v>
                      </c:pt>
                      <c:pt idx="6">
                        <c:v>22.094505025566036</c:v>
                      </c:pt>
                      <c:pt idx="7">
                        <c:v>22.073439932226634</c:v>
                      </c:pt>
                      <c:pt idx="8">
                        <c:v>21.927818033266803</c:v>
                      </c:pt>
                      <c:pt idx="9">
                        <c:v>21.916019541451803</c:v>
                      </c:pt>
                      <c:pt idx="10">
                        <c:v>21.736455779405887</c:v>
                      </c:pt>
                      <c:pt idx="11">
                        <c:v>21.742738838782842</c:v>
                      </c:pt>
                      <c:pt idx="12">
                        <c:v>21.664413834587592</c:v>
                      </c:pt>
                      <c:pt idx="13">
                        <c:v>21.509877675894103</c:v>
                      </c:pt>
                      <c:pt idx="14">
                        <c:v>21.403473902163228</c:v>
                      </c:pt>
                      <c:pt idx="15">
                        <c:v>21.324424495423244</c:v>
                      </c:pt>
                      <c:pt idx="16">
                        <c:v>21.406415234325266</c:v>
                      </c:pt>
                      <c:pt idx="17">
                        <c:v>21.614254328520786</c:v>
                      </c:pt>
                      <c:pt idx="18">
                        <c:v>21.878642187447738</c:v>
                      </c:pt>
                      <c:pt idx="19">
                        <c:v>21.809706836461658</c:v>
                      </c:pt>
                      <c:pt idx="20">
                        <c:v>21.885793760801931</c:v>
                      </c:pt>
                      <c:pt idx="21">
                        <c:v>21.974291741470168</c:v>
                      </c:pt>
                      <c:pt idx="22">
                        <c:v>22.053870367379105</c:v>
                      </c:pt>
                      <c:pt idx="23">
                        <c:v>22.084487600104922</c:v>
                      </c:pt>
                      <c:pt idx="24">
                        <c:v>22.108135018080603</c:v>
                      </c:pt>
                      <c:pt idx="25">
                        <c:v>22.066313584513011</c:v>
                      </c:pt>
                      <c:pt idx="26">
                        <c:v>22.154739394071697</c:v>
                      </c:pt>
                      <c:pt idx="27">
                        <c:v>22.067642269011685</c:v>
                      </c:pt>
                      <c:pt idx="28">
                        <c:v>22.088142941066081</c:v>
                      </c:pt>
                      <c:pt idx="29">
                        <c:v>21.915620218059715</c:v>
                      </c:pt>
                      <c:pt idx="30">
                        <c:v>21.763945932019524</c:v>
                      </c:pt>
                      <c:pt idx="31">
                        <c:v>21.642621345989326</c:v>
                      </c:pt>
                      <c:pt idx="32">
                        <c:v>21.689282622728598</c:v>
                      </c:pt>
                      <c:pt idx="33">
                        <c:v>21.613081857342593</c:v>
                      </c:pt>
                      <c:pt idx="34">
                        <c:v>21.543388840888298</c:v>
                      </c:pt>
                      <c:pt idx="35">
                        <c:v>21.492901732578289</c:v>
                      </c:pt>
                      <c:pt idx="36">
                        <c:v>21.378209969725233</c:v>
                      </c:pt>
                    </c:numCache>
                  </c:numRef>
                </c:val>
                <c:smooth val="0"/>
                <c:extLst xmlns:c15="http://schemas.microsoft.com/office/drawing/2012/chart">
                  <c:ext xmlns:c16="http://schemas.microsoft.com/office/drawing/2014/chart" uri="{C3380CC4-5D6E-409C-BE32-E72D297353CC}">
                    <c16:uniqueId val="{00000003-3C9D-4254-A1D9-9D8021B68A5A}"/>
                  </c:ext>
                </c:extLst>
              </c15:ser>
            </c15:filteredLineSeries>
          </c:ext>
        </c:extLst>
      </c:lineChart>
      <c:dateAx>
        <c:axId val="1508685039"/>
        <c:scaling>
          <c:orientation val="minMax"/>
        </c:scaling>
        <c:delete val="0"/>
        <c:axPos val="b"/>
        <c:numFmt formatCode="mmm\-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1508684207"/>
        <c:crosses val="autoZero"/>
        <c:auto val="1"/>
        <c:lblOffset val="100"/>
        <c:baseTimeUnit val="months"/>
      </c:dateAx>
      <c:valAx>
        <c:axId val="1508684207"/>
        <c:scaling>
          <c:orientation val="minMax"/>
          <c:max val="77"/>
          <c:min val="73"/>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r>
                  <a:rPr lang="en-US" dirty="0"/>
                  <a:t>% pop aged 16-64</a:t>
                </a:r>
              </a:p>
            </c:rich>
          </c:tx>
          <c:overlay val="0"/>
          <c:spPr>
            <a:noFill/>
            <a:ln>
              <a:noFill/>
            </a:ln>
            <a:effectLst/>
          </c:spPr>
          <c:txPr>
            <a:bodyPr rot="-54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150868503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3175" cap="flat" cmpd="sng" algn="ctr">
      <a:solidFill>
        <a:schemeClr val="bg1">
          <a:lumMod val="50000"/>
        </a:schemeClr>
      </a:solidFill>
      <a:round/>
    </a:ln>
    <a:effectLst/>
  </c:spPr>
  <c:txPr>
    <a:bodyPr/>
    <a:lstStyle/>
    <a:p>
      <a:pPr>
        <a:defRPr>
          <a:solidFill>
            <a:sysClr val="windowText" lastClr="000000"/>
          </a:solidFill>
        </a:defRPr>
      </a:pPr>
      <a:endParaRPr lang="en-US"/>
    </a:p>
  </c:txPr>
  <c:externalData r:id="rId3">
    <c:autoUpdate val="0"/>
  </c:externalData>
  <c:userShapes r:id="rId4"/>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1" i="0" u="none" strike="noStrike" kern="1200" spc="0" baseline="0">
              <a:solidFill>
                <a:sysClr val="windowText" lastClr="000000"/>
              </a:solidFill>
              <a:latin typeface="+mn-lt"/>
              <a:ea typeface="+mn-ea"/>
              <a:cs typeface="+mn-cs"/>
            </a:defRPr>
          </a:pPr>
          <a:endParaRPr lang="en-US"/>
        </a:p>
      </c:txPr>
    </c:title>
    <c:autoTitleDeleted val="0"/>
    <c:plotArea>
      <c:layout/>
      <c:lineChart>
        <c:grouping val="standard"/>
        <c:varyColors val="0"/>
        <c:ser>
          <c:idx val="1"/>
          <c:order val="1"/>
          <c:tx>
            <c:strRef>
              <c:f>'Labour Market'!$B$6</c:f>
              <c:strCache>
                <c:ptCount val="1"/>
                <c:pt idx="0">
                  <c:v>Unemployment Rate</c:v>
                </c:pt>
              </c:strCache>
            </c:strRef>
          </c:tx>
          <c:spPr>
            <a:ln w="28575" cap="rnd">
              <a:solidFill>
                <a:schemeClr val="accent3"/>
              </a:solidFill>
              <a:round/>
            </a:ln>
            <a:effectLst/>
          </c:spPr>
          <c:marker>
            <c:symbol val="none"/>
          </c:marker>
          <c:dLbls>
            <c:dLbl>
              <c:idx val="36"/>
              <c:layout>
                <c:manualLayout>
                  <c:x val="-4.782961269626243E-2"/>
                  <c:y val="-8.287639428299596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484-4939-8697-56997DDFC3B7}"/>
                </c:ext>
              </c:extLst>
            </c:dLbl>
            <c:spPr>
              <a:noFill/>
              <a:ln>
                <a:solidFill>
                  <a:schemeClr val="accent3"/>
                </a:solid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'Labour Market'!$C$4:$AM$4</c:f>
              <c:numCache>
                <c:formatCode>mmm\-yy</c:formatCode>
                <c:ptCount val="37"/>
                <c:pt idx="0">
                  <c:v>44593</c:v>
                </c:pt>
                <c:pt idx="1">
                  <c:v>44621</c:v>
                </c:pt>
                <c:pt idx="2">
                  <c:v>44652</c:v>
                </c:pt>
                <c:pt idx="3">
                  <c:v>44682</c:v>
                </c:pt>
                <c:pt idx="4">
                  <c:v>44713</c:v>
                </c:pt>
                <c:pt idx="5">
                  <c:v>44743</c:v>
                </c:pt>
                <c:pt idx="6">
                  <c:v>44774</c:v>
                </c:pt>
                <c:pt idx="7">
                  <c:v>44805</c:v>
                </c:pt>
                <c:pt idx="8">
                  <c:v>44835</c:v>
                </c:pt>
                <c:pt idx="9">
                  <c:v>44866</c:v>
                </c:pt>
                <c:pt idx="10">
                  <c:v>44896</c:v>
                </c:pt>
                <c:pt idx="11">
                  <c:v>44927</c:v>
                </c:pt>
                <c:pt idx="12">
                  <c:v>44958</c:v>
                </c:pt>
                <c:pt idx="13">
                  <c:v>44986</c:v>
                </c:pt>
                <c:pt idx="14">
                  <c:v>45017</c:v>
                </c:pt>
                <c:pt idx="15">
                  <c:v>45047</c:v>
                </c:pt>
                <c:pt idx="16">
                  <c:v>45078</c:v>
                </c:pt>
                <c:pt idx="17">
                  <c:v>45108</c:v>
                </c:pt>
                <c:pt idx="18">
                  <c:v>45139</c:v>
                </c:pt>
                <c:pt idx="19">
                  <c:v>45170</c:v>
                </c:pt>
                <c:pt idx="20">
                  <c:v>45200</c:v>
                </c:pt>
                <c:pt idx="21">
                  <c:v>45231</c:v>
                </c:pt>
                <c:pt idx="22">
                  <c:v>45261</c:v>
                </c:pt>
                <c:pt idx="23">
                  <c:v>45292</c:v>
                </c:pt>
                <c:pt idx="24">
                  <c:v>45323</c:v>
                </c:pt>
                <c:pt idx="25">
                  <c:v>45352</c:v>
                </c:pt>
                <c:pt idx="26">
                  <c:v>45383</c:v>
                </c:pt>
                <c:pt idx="27">
                  <c:v>45413</c:v>
                </c:pt>
                <c:pt idx="28">
                  <c:v>45444</c:v>
                </c:pt>
                <c:pt idx="29">
                  <c:v>45474</c:v>
                </c:pt>
                <c:pt idx="30">
                  <c:v>45505</c:v>
                </c:pt>
                <c:pt idx="31">
                  <c:v>45536</c:v>
                </c:pt>
                <c:pt idx="32">
                  <c:v>45566</c:v>
                </c:pt>
                <c:pt idx="33">
                  <c:v>45597</c:v>
                </c:pt>
                <c:pt idx="34">
                  <c:v>45627</c:v>
                </c:pt>
                <c:pt idx="35">
                  <c:v>45658</c:v>
                </c:pt>
                <c:pt idx="36">
                  <c:v>45689</c:v>
                </c:pt>
              </c:numCache>
            </c:numRef>
          </c:cat>
          <c:val>
            <c:numRef>
              <c:f>'Labour Market'!$C$6:$AM$6</c:f>
              <c:numCache>
                <c:formatCode>0.0</c:formatCode>
                <c:ptCount val="37"/>
                <c:pt idx="0">
                  <c:v>3.9140654887611936</c:v>
                </c:pt>
                <c:pt idx="1">
                  <c:v>3.7902493158819497</c:v>
                </c:pt>
                <c:pt idx="2">
                  <c:v>3.8231944969775746</c:v>
                </c:pt>
                <c:pt idx="3">
                  <c:v>3.7313502788233954</c:v>
                </c:pt>
                <c:pt idx="4">
                  <c:v>3.7837387703404461</c:v>
                </c:pt>
                <c:pt idx="5">
                  <c:v>3.6362339163246871</c:v>
                </c:pt>
                <c:pt idx="6">
                  <c:v>3.6029984304859846</c:v>
                </c:pt>
                <c:pt idx="7">
                  <c:v>3.7286752215901879</c:v>
                </c:pt>
                <c:pt idx="8">
                  <c:v>3.8386141259022071</c:v>
                </c:pt>
                <c:pt idx="9">
                  <c:v>3.8707407804233855</c:v>
                </c:pt>
                <c:pt idx="10">
                  <c:v>3.9158907679146466</c:v>
                </c:pt>
                <c:pt idx="11">
                  <c:v>3.8707204592436288</c:v>
                </c:pt>
                <c:pt idx="12">
                  <c:v>3.9741234620042052</c:v>
                </c:pt>
                <c:pt idx="13">
                  <c:v>3.9999897078455948</c:v>
                </c:pt>
                <c:pt idx="14">
                  <c:v>3.8772438010860837</c:v>
                </c:pt>
                <c:pt idx="15">
                  <c:v>4.0045653181305454</c:v>
                </c:pt>
                <c:pt idx="16">
                  <c:v>4.2259392957509672</c:v>
                </c:pt>
                <c:pt idx="17">
                  <c:v>4.3433358783621268</c:v>
                </c:pt>
                <c:pt idx="18">
                  <c:v>4.2873394544993966</c:v>
                </c:pt>
                <c:pt idx="19">
                  <c:v>4.1046919085926143</c:v>
                </c:pt>
                <c:pt idx="20">
                  <c:v>4.019000372770134</c:v>
                </c:pt>
                <c:pt idx="21">
                  <c:v>3.9543341789130984</c:v>
                </c:pt>
                <c:pt idx="22">
                  <c:v>3.8563577286524824</c:v>
                </c:pt>
                <c:pt idx="23">
                  <c:v>4.0710403182779462</c:v>
                </c:pt>
                <c:pt idx="24">
                  <c:v>4.1998246391203935</c:v>
                </c:pt>
                <c:pt idx="25">
                  <c:v>4.3428724324470567</c:v>
                </c:pt>
                <c:pt idx="26">
                  <c:v>4.371996513796061</c:v>
                </c:pt>
                <c:pt idx="27">
                  <c:v>4.4357695721693098</c:v>
                </c:pt>
                <c:pt idx="28">
                  <c:v>4.1961856860566868</c:v>
                </c:pt>
                <c:pt idx="29">
                  <c:v>4.2211368625185646</c:v>
                </c:pt>
                <c:pt idx="30">
                  <c:v>4.0914589466666396</c:v>
                </c:pt>
                <c:pt idx="31">
                  <c:v>4.270492491739037</c:v>
                </c:pt>
                <c:pt idx="32">
                  <c:v>4.2655424886210422</c:v>
                </c:pt>
                <c:pt idx="33">
                  <c:v>4.4133023671125002</c:v>
                </c:pt>
                <c:pt idx="34">
                  <c:v>4.3820529120988123</c:v>
                </c:pt>
                <c:pt idx="35">
                  <c:v>4.3574884666508638</c:v>
                </c:pt>
                <c:pt idx="36">
                  <c:v>4.4262053663608789</c:v>
                </c:pt>
              </c:numCache>
            </c:numRef>
          </c:val>
          <c:smooth val="0"/>
          <c:extLst>
            <c:ext xmlns:c16="http://schemas.microsoft.com/office/drawing/2014/chart" uri="{C3380CC4-5D6E-409C-BE32-E72D297353CC}">
              <c16:uniqueId val="{00000001-C484-4939-8697-56997DDFC3B7}"/>
            </c:ext>
          </c:extLst>
        </c:ser>
        <c:dLbls>
          <c:showLegendKey val="0"/>
          <c:showVal val="0"/>
          <c:showCatName val="0"/>
          <c:showSerName val="0"/>
          <c:showPercent val="0"/>
          <c:showBubbleSize val="0"/>
        </c:dLbls>
        <c:smooth val="0"/>
        <c:axId val="1508685039"/>
        <c:axId val="1508684207"/>
        <c:extLst>
          <c:ext xmlns:c15="http://schemas.microsoft.com/office/drawing/2012/chart" uri="{02D57815-91ED-43cb-92C2-25804820EDAC}">
            <c15:filteredLineSeries>
              <c15:ser>
                <c:idx val="0"/>
                <c:order val="0"/>
                <c:tx>
                  <c:strRef>
                    <c:extLst>
                      <c:ext uri="{02D57815-91ED-43cb-92C2-25804820EDAC}">
                        <c15:formulaRef>
                          <c15:sqref>'Labour Market'!$B$5</c15:sqref>
                        </c15:formulaRef>
                      </c:ext>
                    </c:extLst>
                    <c:strCache>
                      <c:ptCount val="1"/>
                      <c:pt idx="0">
                        <c:v>Employment Rate</c:v>
                      </c:pt>
                    </c:strCache>
                  </c:strRef>
                </c:tx>
                <c:spPr>
                  <a:ln w="28575" cap="rnd">
                    <a:solidFill>
                      <a:schemeClr val="accent1"/>
                    </a:solidFill>
                    <a:round/>
                  </a:ln>
                  <a:effectLst/>
                </c:spPr>
                <c:marker>
                  <c:symbol val="none"/>
                </c:marker>
                <c:cat>
                  <c:numRef>
                    <c:extLst>
                      <c:ext uri="{02D57815-91ED-43cb-92C2-25804820EDAC}">
                        <c15:formulaRef>
                          <c15:sqref>'Labour Market'!$C$4:$AM$4</c15:sqref>
                        </c15:formulaRef>
                      </c:ext>
                    </c:extLst>
                    <c:numCache>
                      <c:formatCode>mmm\-yy</c:formatCode>
                      <c:ptCount val="37"/>
                      <c:pt idx="0">
                        <c:v>44593</c:v>
                      </c:pt>
                      <c:pt idx="1">
                        <c:v>44621</c:v>
                      </c:pt>
                      <c:pt idx="2">
                        <c:v>44652</c:v>
                      </c:pt>
                      <c:pt idx="3">
                        <c:v>44682</c:v>
                      </c:pt>
                      <c:pt idx="4">
                        <c:v>44713</c:v>
                      </c:pt>
                      <c:pt idx="5">
                        <c:v>44743</c:v>
                      </c:pt>
                      <c:pt idx="6">
                        <c:v>44774</c:v>
                      </c:pt>
                      <c:pt idx="7">
                        <c:v>44805</c:v>
                      </c:pt>
                      <c:pt idx="8">
                        <c:v>44835</c:v>
                      </c:pt>
                      <c:pt idx="9">
                        <c:v>44866</c:v>
                      </c:pt>
                      <c:pt idx="10">
                        <c:v>44896</c:v>
                      </c:pt>
                      <c:pt idx="11">
                        <c:v>44927</c:v>
                      </c:pt>
                      <c:pt idx="12">
                        <c:v>44958</c:v>
                      </c:pt>
                      <c:pt idx="13">
                        <c:v>44986</c:v>
                      </c:pt>
                      <c:pt idx="14">
                        <c:v>45017</c:v>
                      </c:pt>
                      <c:pt idx="15">
                        <c:v>45047</c:v>
                      </c:pt>
                      <c:pt idx="16">
                        <c:v>45078</c:v>
                      </c:pt>
                      <c:pt idx="17">
                        <c:v>45108</c:v>
                      </c:pt>
                      <c:pt idx="18">
                        <c:v>45139</c:v>
                      </c:pt>
                      <c:pt idx="19">
                        <c:v>45170</c:v>
                      </c:pt>
                      <c:pt idx="20">
                        <c:v>45200</c:v>
                      </c:pt>
                      <c:pt idx="21">
                        <c:v>45231</c:v>
                      </c:pt>
                      <c:pt idx="22">
                        <c:v>45261</c:v>
                      </c:pt>
                      <c:pt idx="23">
                        <c:v>45292</c:v>
                      </c:pt>
                      <c:pt idx="24">
                        <c:v>45323</c:v>
                      </c:pt>
                      <c:pt idx="25">
                        <c:v>45352</c:v>
                      </c:pt>
                      <c:pt idx="26">
                        <c:v>45383</c:v>
                      </c:pt>
                      <c:pt idx="27">
                        <c:v>45413</c:v>
                      </c:pt>
                      <c:pt idx="28">
                        <c:v>45444</c:v>
                      </c:pt>
                      <c:pt idx="29">
                        <c:v>45474</c:v>
                      </c:pt>
                      <c:pt idx="30">
                        <c:v>45505</c:v>
                      </c:pt>
                      <c:pt idx="31">
                        <c:v>45536</c:v>
                      </c:pt>
                      <c:pt idx="32">
                        <c:v>45566</c:v>
                      </c:pt>
                      <c:pt idx="33">
                        <c:v>45597</c:v>
                      </c:pt>
                      <c:pt idx="34">
                        <c:v>45627</c:v>
                      </c:pt>
                      <c:pt idx="35">
                        <c:v>45658</c:v>
                      </c:pt>
                      <c:pt idx="36">
                        <c:v>45689</c:v>
                      </c:pt>
                    </c:numCache>
                  </c:numRef>
                </c:cat>
                <c:val>
                  <c:numRef>
                    <c:extLst>
                      <c:ext uri="{02D57815-91ED-43cb-92C2-25804820EDAC}">
                        <c15:formulaRef>
                          <c15:sqref>'Labour Market'!$C$5:$AM$5</c15:sqref>
                        </c15:formulaRef>
                      </c:ext>
                    </c:extLst>
                    <c:numCache>
                      <c:formatCode>0.0</c:formatCode>
                      <c:ptCount val="37"/>
                      <c:pt idx="0">
                        <c:v>75.037549106051515</c:v>
                      </c:pt>
                      <c:pt idx="1">
                        <c:v>75.109352399520077</c:v>
                      </c:pt>
                      <c:pt idx="2">
                        <c:v>75.156947819909789</c:v>
                      </c:pt>
                      <c:pt idx="3">
                        <c:v>75.398738568094416</c:v>
                      </c:pt>
                      <c:pt idx="4">
                        <c:v>75.066732683469581</c:v>
                      </c:pt>
                      <c:pt idx="5">
                        <c:v>74.950820544823742</c:v>
                      </c:pt>
                      <c:pt idx="6">
                        <c:v>75.041202135253641</c:v>
                      </c:pt>
                      <c:pt idx="7">
                        <c:v>74.956682829119671</c:v>
                      </c:pt>
                      <c:pt idx="8">
                        <c:v>75.02175481523166</c:v>
                      </c:pt>
                      <c:pt idx="9">
                        <c:v>75.010315927034185</c:v>
                      </c:pt>
                      <c:pt idx="10">
                        <c:v>75.136188250553531</c:v>
                      </c:pt>
                      <c:pt idx="11">
                        <c:v>75.16007543739542</c:v>
                      </c:pt>
                      <c:pt idx="12">
                        <c:v>75.15151207009346</c:v>
                      </c:pt>
                      <c:pt idx="13">
                        <c:v>75.28328338883118</c:v>
                      </c:pt>
                      <c:pt idx="14">
                        <c:v>75.475189034810768</c:v>
                      </c:pt>
                      <c:pt idx="15">
                        <c:v>75.444497185838358</c:v>
                      </c:pt>
                      <c:pt idx="16">
                        <c:v>75.198419885391672</c:v>
                      </c:pt>
                      <c:pt idx="17">
                        <c:v>74.910496321384699</c:v>
                      </c:pt>
                      <c:pt idx="18">
                        <c:v>74.688656682486794</c:v>
                      </c:pt>
                      <c:pt idx="19">
                        <c:v>74.887733375994429</c:v>
                      </c:pt>
                      <c:pt idx="20">
                        <c:v>74.883157063576903</c:v>
                      </c:pt>
                      <c:pt idx="21">
                        <c:v>74.859895030498535</c:v>
                      </c:pt>
                      <c:pt idx="22">
                        <c:v>74.852974396274064</c:v>
                      </c:pt>
                      <c:pt idx="23">
                        <c:v>74.659177279638797</c:v>
                      </c:pt>
                      <c:pt idx="24">
                        <c:v>74.55901190200197</c:v>
                      </c:pt>
                      <c:pt idx="25">
                        <c:v>74.495675414989066</c:v>
                      </c:pt>
                      <c:pt idx="26">
                        <c:v>74.39620853370684</c:v>
                      </c:pt>
                      <c:pt idx="27">
                        <c:v>74.407764323915472</c:v>
                      </c:pt>
                      <c:pt idx="28">
                        <c:v>74.574397057150151</c:v>
                      </c:pt>
                      <c:pt idx="29">
                        <c:v>74.722902674145033</c:v>
                      </c:pt>
                      <c:pt idx="30">
                        <c:v>74.985703831661851</c:v>
                      </c:pt>
                      <c:pt idx="31">
                        <c:v>74.937975580477485</c:v>
                      </c:pt>
                      <c:pt idx="32">
                        <c:v>74.902472586787169</c:v>
                      </c:pt>
                      <c:pt idx="33">
                        <c:v>74.850934796288655</c:v>
                      </c:pt>
                      <c:pt idx="34">
                        <c:v>74.956007115185059</c:v>
                      </c:pt>
                      <c:pt idx="35">
                        <c:v>75.006017765513903</c:v>
                      </c:pt>
                      <c:pt idx="36">
                        <c:v>75.066049868007099</c:v>
                      </c:pt>
                    </c:numCache>
                  </c:numRef>
                </c:val>
                <c:smooth val="0"/>
                <c:extLst>
                  <c:ext xmlns:c16="http://schemas.microsoft.com/office/drawing/2014/chart" uri="{C3380CC4-5D6E-409C-BE32-E72D297353CC}">
                    <c16:uniqueId val="{00000002-C484-4939-8697-56997DDFC3B7}"/>
                  </c:ext>
                </c:extLst>
              </c15:ser>
            </c15:filteredLineSeries>
            <c15:filteredLineSeries>
              <c15:ser>
                <c:idx val="2"/>
                <c:order val="2"/>
                <c:tx>
                  <c:strRef>
                    <c:extLst xmlns:c15="http://schemas.microsoft.com/office/drawing/2012/chart">
                      <c:ext xmlns:c15="http://schemas.microsoft.com/office/drawing/2012/chart" uri="{02D57815-91ED-43cb-92C2-25804820EDAC}">
                        <c15:formulaRef>
                          <c15:sqref>'Labour Market'!$B$7</c15:sqref>
                        </c15:formulaRef>
                      </c:ext>
                    </c:extLst>
                    <c:strCache>
                      <c:ptCount val="1"/>
                      <c:pt idx="0">
                        <c:v>Economic Inactivity Rate</c:v>
                      </c:pt>
                    </c:strCache>
                  </c:strRef>
                </c:tx>
                <c:spPr>
                  <a:ln w="28575" cap="rnd">
                    <a:solidFill>
                      <a:schemeClr val="accent3"/>
                    </a:solidFill>
                    <a:round/>
                  </a:ln>
                  <a:effectLst/>
                </c:spPr>
                <c:marker>
                  <c:symbol val="none"/>
                </c:marker>
                <c:cat>
                  <c:numRef>
                    <c:extLst xmlns:c15="http://schemas.microsoft.com/office/drawing/2012/chart">
                      <c:ext xmlns:c15="http://schemas.microsoft.com/office/drawing/2012/chart" uri="{02D57815-91ED-43cb-92C2-25804820EDAC}">
                        <c15:formulaRef>
                          <c15:sqref>'Labour Market'!$C$4:$AM$4</c15:sqref>
                        </c15:formulaRef>
                      </c:ext>
                    </c:extLst>
                    <c:numCache>
                      <c:formatCode>mmm\-yy</c:formatCode>
                      <c:ptCount val="37"/>
                      <c:pt idx="0">
                        <c:v>44593</c:v>
                      </c:pt>
                      <c:pt idx="1">
                        <c:v>44621</c:v>
                      </c:pt>
                      <c:pt idx="2">
                        <c:v>44652</c:v>
                      </c:pt>
                      <c:pt idx="3">
                        <c:v>44682</c:v>
                      </c:pt>
                      <c:pt idx="4">
                        <c:v>44713</c:v>
                      </c:pt>
                      <c:pt idx="5">
                        <c:v>44743</c:v>
                      </c:pt>
                      <c:pt idx="6">
                        <c:v>44774</c:v>
                      </c:pt>
                      <c:pt idx="7">
                        <c:v>44805</c:v>
                      </c:pt>
                      <c:pt idx="8">
                        <c:v>44835</c:v>
                      </c:pt>
                      <c:pt idx="9">
                        <c:v>44866</c:v>
                      </c:pt>
                      <c:pt idx="10">
                        <c:v>44896</c:v>
                      </c:pt>
                      <c:pt idx="11">
                        <c:v>44927</c:v>
                      </c:pt>
                      <c:pt idx="12">
                        <c:v>44958</c:v>
                      </c:pt>
                      <c:pt idx="13">
                        <c:v>44986</c:v>
                      </c:pt>
                      <c:pt idx="14">
                        <c:v>45017</c:v>
                      </c:pt>
                      <c:pt idx="15">
                        <c:v>45047</c:v>
                      </c:pt>
                      <c:pt idx="16">
                        <c:v>45078</c:v>
                      </c:pt>
                      <c:pt idx="17">
                        <c:v>45108</c:v>
                      </c:pt>
                      <c:pt idx="18">
                        <c:v>45139</c:v>
                      </c:pt>
                      <c:pt idx="19">
                        <c:v>45170</c:v>
                      </c:pt>
                      <c:pt idx="20">
                        <c:v>45200</c:v>
                      </c:pt>
                      <c:pt idx="21">
                        <c:v>45231</c:v>
                      </c:pt>
                      <c:pt idx="22">
                        <c:v>45261</c:v>
                      </c:pt>
                      <c:pt idx="23">
                        <c:v>45292</c:v>
                      </c:pt>
                      <c:pt idx="24">
                        <c:v>45323</c:v>
                      </c:pt>
                      <c:pt idx="25">
                        <c:v>45352</c:v>
                      </c:pt>
                      <c:pt idx="26">
                        <c:v>45383</c:v>
                      </c:pt>
                      <c:pt idx="27">
                        <c:v>45413</c:v>
                      </c:pt>
                      <c:pt idx="28">
                        <c:v>45444</c:v>
                      </c:pt>
                      <c:pt idx="29">
                        <c:v>45474</c:v>
                      </c:pt>
                      <c:pt idx="30">
                        <c:v>45505</c:v>
                      </c:pt>
                      <c:pt idx="31">
                        <c:v>45536</c:v>
                      </c:pt>
                      <c:pt idx="32">
                        <c:v>45566</c:v>
                      </c:pt>
                      <c:pt idx="33">
                        <c:v>45597</c:v>
                      </c:pt>
                      <c:pt idx="34">
                        <c:v>45627</c:v>
                      </c:pt>
                      <c:pt idx="35">
                        <c:v>45658</c:v>
                      </c:pt>
                      <c:pt idx="36">
                        <c:v>45689</c:v>
                      </c:pt>
                    </c:numCache>
                  </c:numRef>
                </c:cat>
                <c:val>
                  <c:numRef>
                    <c:extLst xmlns:c15="http://schemas.microsoft.com/office/drawing/2012/chart">
                      <c:ext xmlns:c15="http://schemas.microsoft.com/office/drawing/2012/chart" uri="{02D57815-91ED-43cb-92C2-25804820EDAC}">
                        <c15:formulaRef>
                          <c15:sqref>'Labour Market'!$C$7:$AM$7</c15:sqref>
                        </c15:formulaRef>
                      </c:ext>
                    </c:extLst>
                    <c:numCache>
                      <c:formatCode>0.0</c:formatCode>
                      <c:ptCount val="37"/>
                      <c:pt idx="0">
                        <c:v>21.842944942002475</c:v>
                      </c:pt>
                      <c:pt idx="1">
                        <c:v>21.872136572036439</c:v>
                      </c:pt>
                      <c:pt idx="2">
                        <c:v>21.787102589817209</c:v>
                      </c:pt>
                      <c:pt idx="3">
                        <c:v>21.617624894468449</c:v>
                      </c:pt>
                      <c:pt idx="4">
                        <c:v>21.921018776868635</c:v>
                      </c:pt>
                      <c:pt idx="5">
                        <c:v>22.167021428231706</c:v>
                      </c:pt>
                      <c:pt idx="6">
                        <c:v>22.094505025566036</c:v>
                      </c:pt>
                      <c:pt idx="7">
                        <c:v>22.073439932226634</c:v>
                      </c:pt>
                      <c:pt idx="8">
                        <c:v>21.927818033266803</c:v>
                      </c:pt>
                      <c:pt idx="9">
                        <c:v>21.916019541451803</c:v>
                      </c:pt>
                      <c:pt idx="10">
                        <c:v>21.736455779405887</c:v>
                      </c:pt>
                      <c:pt idx="11">
                        <c:v>21.742738838782842</c:v>
                      </c:pt>
                      <c:pt idx="12">
                        <c:v>21.664413834587592</c:v>
                      </c:pt>
                      <c:pt idx="13">
                        <c:v>21.509877675894103</c:v>
                      </c:pt>
                      <c:pt idx="14">
                        <c:v>21.403473902163228</c:v>
                      </c:pt>
                      <c:pt idx="15">
                        <c:v>21.324424495423244</c:v>
                      </c:pt>
                      <c:pt idx="16">
                        <c:v>21.406415234325266</c:v>
                      </c:pt>
                      <c:pt idx="17">
                        <c:v>21.614254328520786</c:v>
                      </c:pt>
                      <c:pt idx="18">
                        <c:v>21.878642187447738</c:v>
                      </c:pt>
                      <c:pt idx="19">
                        <c:v>21.809706836461658</c:v>
                      </c:pt>
                      <c:pt idx="20">
                        <c:v>21.885793760801931</c:v>
                      </c:pt>
                      <c:pt idx="21">
                        <c:v>21.974291741470168</c:v>
                      </c:pt>
                      <c:pt idx="22">
                        <c:v>22.053870367379105</c:v>
                      </c:pt>
                      <c:pt idx="23">
                        <c:v>22.084487600104922</c:v>
                      </c:pt>
                      <c:pt idx="24">
                        <c:v>22.108135018080603</c:v>
                      </c:pt>
                      <c:pt idx="25">
                        <c:v>22.066313584513011</c:v>
                      </c:pt>
                      <c:pt idx="26">
                        <c:v>22.154739394071697</c:v>
                      </c:pt>
                      <c:pt idx="27">
                        <c:v>22.067642269011685</c:v>
                      </c:pt>
                      <c:pt idx="28">
                        <c:v>22.088142941066081</c:v>
                      </c:pt>
                      <c:pt idx="29">
                        <c:v>21.915620218059715</c:v>
                      </c:pt>
                      <c:pt idx="30">
                        <c:v>21.763945932019524</c:v>
                      </c:pt>
                      <c:pt idx="31">
                        <c:v>21.642621345989326</c:v>
                      </c:pt>
                      <c:pt idx="32">
                        <c:v>21.689282622728598</c:v>
                      </c:pt>
                      <c:pt idx="33">
                        <c:v>21.613081857342593</c:v>
                      </c:pt>
                      <c:pt idx="34">
                        <c:v>21.543388840888298</c:v>
                      </c:pt>
                      <c:pt idx="35">
                        <c:v>21.492901732578289</c:v>
                      </c:pt>
                      <c:pt idx="36">
                        <c:v>21.378209969725233</c:v>
                      </c:pt>
                    </c:numCache>
                  </c:numRef>
                </c:val>
                <c:smooth val="0"/>
                <c:extLst xmlns:c15="http://schemas.microsoft.com/office/drawing/2012/chart">
                  <c:ext xmlns:c16="http://schemas.microsoft.com/office/drawing/2014/chart" uri="{C3380CC4-5D6E-409C-BE32-E72D297353CC}">
                    <c16:uniqueId val="{00000003-C484-4939-8697-56997DDFC3B7}"/>
                  </c:ext>
                </c:extLst>
              </c15:ser>
            </c15:filteredLineSeries>
          </c:ext>
        </c:extLst>
      </c:lineChart>
      <c:dateAx>
        <c:axId val="1508685039"/>
        <c:scaling>
          <c:orientation val="minMax"/>
        </c:scaling>
        <c:delete val="0"/>
        <c:axPos val="b"/>
        <c:numFmt formatCode="mmm\-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1508684207"/>
        <c:crosses val="autoZero"/>
        <c:auto val="1"/>
        <c:lblOffset val="100"/>
        <c:baseTimeUnit val="months"/>
      </c:dateAx>
      <c:valAx>
        <c:axId val="1508684207"/>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r>
                  <a:rPr lang="en-US" dirty="0"/>
                  <a:t>% econ active pop</a:t>
                </a:r>
              </a:p>
            </c:rich>
          </c:tx>
          <c:overlay val="0"/>
          <c:spPr>
            <a:noFill/>
            <a:ln>
              <a:noFill/>
            </a:ln>
            <a:effectLst/>
          </c:spPr>
          <c:txPr>
            <a:bodyPr rot="-54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150868503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3175" cap="flat" cmpd="sng" algn="ctr">
      <a:solidFill>
        <a:schemeClr val="bg1">
          <a:lumMod val="50000"/>
        </a:schemeClr>
      </a:solidFill>
      <a:round/>
    </a:ln>
    <a:effectLst/>
  </c:spPr>
  <c:txPr>
    <a:bodyPr/>
    <a:lstStyle/>
    <a:p>
      <a:pPr>
        <a:defRPr>
          <a:solidFill>
            <a:sysClr val="windowText" lastClr="000000"/>
          </a:solidFill>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1" i="0" u="none" strike="noStrike" kern="1200" spc="0" baseline="0">
              <a:solidFill>
                <a:sysClr val="windowText" lastClr="000000"/>
              </a:solidFill>
              <a:latin typeface="+mn-lt"/>
              <a:ea typeface="+mn-ea"/>
              <a:cs typeface="+mn-cs"/>
            </a:defRPr>
          </a:pPr>
          <a:endParaRPr lang="en-US"/>
        </a:p>
      </c:txPr>
    </c:title>
    <c:autoTitleDeleted val="0"/>
    <c:plotArea>
      <c:layout/>
      <c:lineChart>
        <c:grouping val="standard"/>
        <c:varyColors val="0"/>
        <c:ser>
          <c:idx val="2"/>
          <c:order val="2"/>
          <c:tx>
            <c:strRef>
              <c:f>'Labour Market'!$B$7</c:f>
              <c:strCache>
                <c:ptCount val="1"/>
                <c:pt idx="0">
                  <c:v>Economic Inactivity Rate</c:v>
                </c:pt>
              </c:strCache>
            </c:strRef>
          </c:tx>
          <c:spPr>
            <a:ln w="28575" cap="rnd">
              <a:solidFill>
                <a:schemeClr val="accent4"/>
              </a:solidFill>
              <a:round/>
            </a:ln>
            <a:effectLst/>
          </c:spPr>
          <c:marker>
            <c:symbol val="none"/>
          </c:marker>
          <c:dLbls>
            <c:dLbl>
              <c:idx val="36"/>
              <c:layout>
                <c:manualLayout>
                  <c:x val="-9.5921880732652114E-3"/>
                  <c:y val="-0.1190619342104328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E1D-47B6-A48B-8BFE5A8DEC0D}"/>
                </c:ext>
              </c:extLst>
            </c:dLbl>
            <c:spPr>
              <a:noFill/>
              <a:ln>
                <a:solidFill>
                  <a:schemeClr val="accent4"/>
                </a:solid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'Labour Market'!$C$4:$AM$4</c:f>
              <c:numCache>
                <c:formatCode>mmm\-yy</c:formatCode>
                <c:ptCount val="37"/>
                <c:pt idx="0">
                  <c:v>44593</c:v>
                </c:pt>
                <c:pt idx="1">
                  <c:v>44621</c:v>
                </c:pt>
                <c:pt idx="2">
                  <c:v>44652</c:v>
                </c:pt>
                <c:pt idx="3">
                  <c:v>44682</c:v>
                </c:pt>
                <c:pt idx="4">
                  <c:v>44713</c:v>
                </c:pt>
                <c:pt idx="5">
                  <c:v>44743</c:v>
                </c:pt>
                <c:pt idx="6">
                  <c:v>44774</c:v>
                </c:pt>
                <c:pt idx="7">
                  <c:v>44805</c:v>
                </c:pt>
                <c:pt idx="8">
                  <c:v>44835</c:v>
                </c:pt>
                <c:pt idx="9">
                  <c:v>44866</c:v>
                </c:pt>
                <c:pt idx="10">
                  <c:v>44896</c:v>
                </c:pt>
                <c:pt idx="11">
                  <c:v>44927</c:v>
                </c:pt>
                <c:pt idx="12">
                  <c:v>44958</c:v>
                </c:pt>
                <c:pt idx="13">
                  <c:v>44986</c:v>
                </c:pt>
                <c:pt idx="14">
                  <c:v>45017</c:v>
                </c:pt>
                <c:pt idx="15">
                  <c:v>45047</c:v>
                </c:pt>
                <c:pt idx="16">
                  <c:v>45078</c:v>
                </c:pt>
                <c:pt idx="17">
                  <c:v>45108</c:v>
                </c:pt>
                <c:pt idx="18">
                  <c:v>45139</c:v>
                </c:pt>
                <c:pt idx="19">
                  <c:v>45170</c:v>
                </c:pt>
                <c:pt idx="20">
                  <c:v>45200</c:v>
                </c:pt>
                <c:pt idx="21">
                  <c:v>45231</c:v>
                </c:pt>
                <c:pt idx="22">
                  <c:v>45261</c:v>
                </c:pt>
                <c:pt idx="23">
                  <c:v>45292</c:v>
                </c:pt>
                <c:pt idx="24">
                  <c:v>45323</c:v>
                </c:pt>
                <c:pt idx="25">
                  <c:v>45352</c:v>
                </c:pt>
                <c:pt idx="26">
                  <c:v>45383</c:v>
                </c:pt>
                <c:pt idx="27">
                  <c:v>45413</c:v>
                </c:pt>
                <c:pt idx="28">
                  <c:v>45444</c:v>
                </c:pt>
                <c:pt idx="29">
                  <c:v>45474</c:v>
                </c:pt>
                <c:pt idx="30">
                  <c:v>45505</c:v>
                </c:pt>
                <c:pt idx="31">
                  <c:v>45536</c:v>
                </c:pt>
                <c:pt idx="32">
                  <c:v>45566</c:v>
                </c:pt>
                <c:pt idx="33">
                  <c:v>45597</c:v>
                </c:pt>
                <c:pt idx="34">
                  <c:v>45627</c:v>
                </c:pt>
                <c:pt idx="35">
                  <c:v>45658</c:v>
                </c:pt>
                <c:pt idx="36">
                  <c:v>45689</c:v>
                </c:pt>
              </c:numCache>
            </c:numRef>
          </c:cat>
          <c:val>
            <c:numRef>
              <c:f>'Labour Market'!$C$7:$AM$7</c:f>
              <c:numCache>
                <c:formatCode>0.0</c:formatCode>
                <c:ptCount val="37"/>
                <c:pt idx="0">
                  <c:v>21.842944942002475</c:v>
                </c:pt>
                <c:pt idx="1">
                  <c:v>21.872136572036439</c:v>
                </c:pt>
                <c:pt idx="2">
                  <c:v>21.787102589817209</c:v>
                </c:pt>
                <c:pt idx="3">
                  <c:v>21.617624894468449</c:v>
                </c:pt>
                <c:pt idx="4">
                  <c:v>21.921018776868635</c:v>
                </c:pt>
                <c:pt idx="5">
                  <c:v>22.167021428231706</c:v>
                </c:pt>
                <c:pt idx="6">
                  <c:v>22.094505025566036</c:v>
                </c:pt>
                <c:pt idx="7">
                  <c:v>22.073439932226634</c:v>
                </c:pt>
                <c:pt idx="8">
                  <c:v>21.927818033266803</c:v>
                </c:pt>
                <c:pt idx="9">
                  <c:v>21.916019541451803</c:v>
                </c:pt>
                <c:pt idx="10">
                  <c:v>21.736455779405887</c:v>
                </c:pt>
                <c:pt idx="11">
                  <c:v>21.742738838782842</c:v>
                </c:pt>
                <c:pt idx="12">
                  <c:v>21.664413834587592</c:v>
                </c:pt>
                <c:pt idx="13">
                  <c:v>21.509877675894103</c:v>
                </c:pt>
                <c:pt idx="14">
                  <c:v>21.403473902163228</c:v>
                </c:pt>
                <c:pt idx="15">
                  <c:v>21.324424495423244</c:v>
                </c:pt>
                <c:pt idx="16">
                  <c:v>21.406415234325266</c:v>
                </c:pt>
                <c:pt idx="17">
                  <c:v>21.614254328520786</c:v>
                </c:pt>
                <c:pt idx="18">
                  <c:v>21.878642187447738</c:v>
                </c:pt>
                <c:pt idx="19">
                  <c:v>21.809706836461658</c:v>
                </c:pt>
                <c:pt idx="20">
                  <c:v>21.885793760801931</c:v>
                </c:pt>
                <c:pt idx="21">
                  <c:v>21.974291741470168</c:v>
                </c:pt>
                <c:pt idx="22">
                  <c:v>22.053870367379105</c:v>
                </c:pt>
                <c:pt idx="23">
                  <c:v>22.084487600104922</c:v>
                </c:pt>
                <c:pt idx="24">
                  <c:v>22.108135018080603</c:v>
                </c:pt>
                <c:pt idx="25">
                  <c:v>22.066313584513011</c:v>
                </c:pt>
                <c:pt idx="26">
                  <c:v>22.154739394071697</c:v>
                </c:pt>
                <c:pt idx="27">
                  <c:v>22.067642269011685</c:v>
                </c:pt>
                <c:pt idx="28">
                  <c:v>22.088142941066081</c:v>
                </c:pt>
                <c:pt idx="29">
                  <c:v>21.915620218059715</c:v>
                </c:pt>
                <c:pt idx="30">
                  <c:v>21.763945932019524</c:v>
                </c:pt>
                <c:pt idx="31">
                  <c:v>21.642621345989326</c:v>
                </c:pt>
                <c:pt idx="32">
                  <c:v>21.689282622728598</c:v>
                </c:pt>
                <c:pt idx="33">
                  <c:v>21.613081857342593</c:v>
                </c:pt>
                <c:pt idx="34">
                  <c:v>21.543388840888298</c:v>
                </c:pt>
                <c:pt idx="35">
                  <c:v>21.492901732578289</c:v>
                </c:pt>
                <c:pt idx="36">
                  <c:v>21.378209969725233</c:v>
                </c:pt>
              </c:numCache>
            </c:numRef>
          </c:val>
          <c:smooth val="0"/>
          <c:extLst>
            <c:ext xmlns:c16="http://schemas.microsoft.com/office/drawing/2014/chart" uri="{C3380CC4-5D6E-409C-BE32-E72D297353CC}">
              <c16:uniqueId val="{00000001-BE1D-47B6-A48B-8BFE5A8DEC0D}"/>
            </c:ext>
          </c:extLst>
        </c:ser>
        <c:dLbls>
          <c:showLegendKey val="0"/>
          <c:showVal val="0"/>
          <c:showCatName val="0"/>
          <c:showSerName val="0"/>
          <c:showPercent val="0"/>
          <c:showBubbleSize val="0"/>
        </c:dLbls>
        <c:smooth val="0"/>
        <c:axId val="1508685039"/>
        <c:axId val="1508684207"/>
        <c:extLst>
          <c:ext xmlns:c15="http://schemas.microsoft.com/office/drawing/2012/chart" uri="{02D57815-91ED-43cb-92C2-25804820EDAC}">
            <c15:filteredLineSeries>
              <c15:ser>
                <c:idx val="0"/>
                <c:order val="0"/>
                <c:tx>
                  <c:strRef>
                    <c:extLst>
                      <c:ext uri="{02D57815-91ED-43cb-92C2-25804820EDAC}">
                        <c15:formulaRef>
                          <c15:sqref>'Labour Market'!$B$5</c15:sqref>
                        </c15:formulaRef>
                      </c:ext>
                    </c:extLst>
                    <c:strCache>
                      <c:ptCount val="1"/>
                      <c:pt idx="0">
                        <c:v>Employment Rate</c:v>
                      </c:pt>
                    </c:strCache>
                  </c:strRef>
                </c:tx>
                <c:spPr>
                  <a:ln w="28575" cap="rnd">
                    <a:solidFill>
                      <a:schemeClr val="accent1"/>
                    </a:solidFill>
                    <a:round/>
                  </a:ln>
                  <a:effectLst/>
                </c:spPr>
                <c:marker>
                  <c:symbol val="none"/>
                </c:marker>
                <c:cat>
                  <c:numRef>
                    <c:extLst>
                      <c:ext uri="{02D57815-91ED-43cb-92C2-25804820EDAC}">
                        <c15:formulaRef>
                          <c15:sqref>'Labour Market'!$C$4:$AM$4</c15:sqref>
                        </c15:formulaRef>
                      </c:ext>
                    </c:extLst>
                    <c:numCache>
                      <c:formatCode>mmm\-yy</c:formatCode>
                      <c:ptCount val="37"/>
                      <c:pt idx="0">
                        <c:v>44593</c:v>
                      </c:pt>
                      <c:pt idx="1">
                        <c:v>44621</c:v>
                      </c:pt>
                      <c:pt idx="2">
                        <c:v>44652</c:v>
                      </c:pt>
                      <c:pt idx="3">
                        <c:v>44682</c:v>
                      </c:pt>
                      <c:pt idx="4">
                        <c:v>44713</c:v>
                      </c:pt>
                      <c:pt idx="5">
                        <c:v>44743</c:v>
                      </c:pt>
                      <c:pt idx="6">
                        <c:v>44774</c:v>
                      </c:pt>
                      <c:pt idx="7">
                        <c:v>44805</c:v>
                      </c:pt>
                      <c:pt idx="8">
                        <c:v>44835</c:v>
                      </c:pt>
                      <c:pt idx="9">
                        <c:v>44866</c:v>
                      </c:pt>
                      <c:pt idx="10">
                        <c:v>44896</c:v>
                      </c:pt>
                      <c:pt idx="11">
                        <c:v>44927</c:v>
                      </c:pt>
                      <c:pt idx="12">
                        <c:v>44958</c:v>
                      </c:pt>
                      <c:pt idx="13">
                        <c:v>44986</c:v>
                      </c:pt>
                      <c:pt idx="14">
                        <c:v>45017</c:v>
                      </c:pt>
                      <c:pt idx="15">
                        <c:v>45047</c:v>
                      </c:pt>
                      <c:pt idx="16">
                        <c:v>45078</c:v>
                      </c:pt>
                      <c:pt idx="17">
                        <c:v>45108</c:v>
                      </c:pt>
                      <c:pt idx="18">
                        <c:v>45139</c:v>
                      </c:pt>
                      <c:pt idx="19">
                        <c:v>45170</c:v>
                      </c:pt>
                      <c:pt idx="20">
                        <c:v>45200</c:v>
                      </c:pt>
                      <c:pt idx="21">
                        <c:v>45231</c:v>
                      </c:pt>
                      <c:pt idx="22">
                        <c:v>45261</c:v>
                      </c:pt>
                      <c:pt idx="23">
                        <c:v>45292</c:v>
                      </c:pt>
                      <c:pt idx="24">
                        <c:v>45323</c:v>
                      </c:pt>
                      <c:pt idx="25">
                        <c:v>45352</c:v>
                      </c:pt>
                      <c:pt idx="26">
                        <c:v>45383</c:v>
                      </c:pt>
                      <c:pt idx="27">
                        <c:v>45413</c:v>
                      </c:pt>
                      <c:pt idx="28">
                        <c:v>45444</c:v>
                      </c:pt>
                      <c:pt idx="29">
                        <c:v>45474</c:v>
                      </c:pt>
                      <c:pt idx="30">
                        <c:v>45505</c:v>
                      </c:pt>
                      <c:pt idx="31">
                        <c:v>45536</c:v>
                      </c:pt>
                      <c:pt idx="32">
                        <c:v>45566</c:v>
                      </c:pt>
                      <c:pt idx="33">
                        <c:v>45597</c:v>
                      </c:pt>
                      <c:pt idx="34">
                        <c:v>45627</c:v>
                      </c:pt>
                      <c:pt idx="35">
                        <c:v>45658</c:v>
                      </c:pt>
                      <c:pt idx="36">
                        <c:v>45689</c:v>
                      </c:pt>
                    </c:numCache>
                  </c:numRef>
                </c:cat>
                <c:val>
                  <c:numRef>
                    <c:extLst>
                      <c:ext uri="{02D57815-91ED-43cb-92C2-25804820EDAC}">
                        <c15:formulaRef>
                          <c15:sqref>'Labour Market'!$C$5:$AM$5</c15:sqref>
                        </c15:formulaRef>
                      </c:ext>
                    </c:extLst>
                    <c:numCache>
                      <c:formatCode>0.0</c:formatCode>
                      <c:ptCount val="37"/>
                      <c:pt idx="0">
                        <c:v>75.037549106051515</c:v>
                      </c:pt>
                      <c:pt idx="1">
                        <c:v>75.109352399520077</c:v>
                      </c:pt>
                      <c:pt idx="2">
                        <c:v>75.156947819909789</c:v>
                      </c:pt>
                      <c:pt idx="3">
                        <c:v>75.398738568094416</c:v>
                      </c:pt>
                      <c:pt idx="4">
                        <c:v>75.066732683469581</c:v>
                      </c:pt>
                      <c:pt idx="5">
                        <c:v>74.950820544823742</c:v>
                      </c:pt>
                      <c:pt idx="6">
                        <c:v>75.041202135253641</c:v>
                      </c:pt>
                      <c:pt idx="7">
                        <c:v>74.956682829119671</c:v>
                      </c:pt>
                      <c:pt idx="8">
                        <c:v>75.02175481523166</c:v>
                      </c:pt>
                      <c:pt idx="9">
                        <c:v>75.010315927034185</c:v>
                      </c:pt>
                      <c:pt idx="10">
                        <c:v>75.136188250553531</c:v>
                      </c:pt>
                      <c:pt idx="11">
                        <c:v>75.16007543739542</c:v>
                      </c:pt>
                      <c:pt idx="12">
                        <c:v>75.15151207009346</c:v>
                      </c:pt>
                      <c:pt idx="13">
                        <c:v>75.28328338883118</c:v>
                      </c:pt>
                      <c:pt idx="14">
                        <c:v>75.475189034810768</c:v>
                      </c:pt>
                      <c:pt idx="15">
                        <c:v>75.444497185838358</c:v>
                      </c:pt>
                      <c:pt idx="16">
                        <c:v>75.198419885391672</c:v>
                      </c:pt>
                      <c:pt idx="17">
                        <c:v>74.910496321384699</c:v>
                      </c:pt>
                      <c:pt idx="18">
                        <c:v>74.688656682486794</c:v>
                      </c:pt>
                      <c:pt idx="19">
                        <c:v>74.887733375994429</c:v>
                      </c:pt>
                      <c:pt idx="20">
                        <c:v>74.883157063576903</c:v>
                      </c:pt>
                      <c:pt idx="21">
                        <c:v>74.859895030498535</c:v>
                      </c:pt>
                      <c:pt idx="22">
                        <c:v>74.852974396274064</c:v>
                      </c:pt>
                      <c:pt idx="23">
                        <c:v>74.659177279638797</c:v>
                      </c:pt>
                      <c:pt idx="24">
                        <c:v>74.55901190200197</c:v>
                      </c:pt>
                      <c:pt idx="25">
                        <c:v>74.495675414989066</c:v>
                      </c:pt>
                      <c:pt idx="26">
                        <c:v>74.39620853370684</c:v>
                      </c:pt>
                      <c:pt idx="27">
                        <c:v>74.407764323915472</c:v>
                      </c:pt>
                      <c:pt idx="28">
                        <c:v>74.574397057150151</c:v>
                      </c:pt>
                      <c:pt idx="29">
                        <c:v>74.722902674145033</c:v>
                      </c:pt>
                      <c:pt idx="30">
                        <c:v>74.985703831661851</c:v>
                      </c:pt>
                      <c:pt idx="31">
                        <c:v>74.937975580477485</c:v>
                      </c:pt>
                      <c:pt idx="32">
                        <c:v>74.902472586787169</c:v>
                      </c:pt>
                      <c:pt idx="33">
                        <c:v>74.850934796288655</c:v>
                      </c:pt>
                      <c:pt idx="34">
                        <c:v>74.956007115185059</c:v>
                      </c:pt>
                      <c:pt idx="35">
                        <c:v>75.006017765513903</c:v>
                      </c:pt>
                      <c:pt idx="36">
                        <c:v>75.066049868007099</c:v>
                      </c:pt>
                    </c:numCache>
                  </c:numRef>
                </c:val>
                <c:smooth val="0"/>
                <c:extLst>
                  <c:ext xmlns:c16="http://schemas.microsoft.com/office/drawing/2014/chart" uri="{C3380CC4-5D6E-409C-BE32-E72D297353CC}">
                    <c16:uniqueId val="{00000002-BE1D-47B6-A48B-8BFE5A8DEC0D}"/>
                  </c:ext>
                </c:extLst>
              </c15:ser>
            </c15:filteredLineSeries>
            <c15:filteredLineSeries>
              <c15:ser>
                <c:idx val="1"/>
                <c:order val="1"/>
                <c:tx>
                  <c:strRef>
                    <c:extLst xmlns:c15="http://schemas.microsoft.com/office/drawing/2012/chart">
                      <c:ext xmlns:c15="http://schemas.microsoft.com/office/drawing/2012/chart" uri="{02D57815-91ED-43cb-92C2-25804820EDAC}">
                        <c15:formulaRef>
                          <c15:sqref>'Labour Market'!$B$6</c15:sqref>
                        </c15:formulaRef>
                      </c:ext>
                    </c:extLst>
                    <c:strCache>
                      <c:ptCount val="1"/>
                      <c:pt idx="0">
                        <c:v>Unemployment Rate</c:v>
                      </c:pt>
                    </c:strCache>
                  </c:strRef>
                </c:tx>
                <c:spPr>
                  <a:ln w="28575" cap="rnd">
                    <a:solidFill>
                      <a:schemeClr val="accent2"/>
                    </a:solidFill>
                    <a:round/>
                  </a:ln>
                  <a:effectLst/>
                </c:spPr>
                <c:marker>
                  <c:symbol val="none"/>
                </c:marker>
                <c:cat>
                  <c:numRef>
                    <c:extLst xmlns:c15="http://schemas.microsoft.com/office/drawing/2012/chart">
                      <c:ext xmlns:c15="http://schemas.microsoft.com/office/drawing/2012/chart" uri="{02D57815-91ED-43cb-92C2-25804820EDAC}">
                        <c15:formulaRef>
                          <c15:sqref>'Labour Market'!$C$4:$AM$4</c15:sqref>
                        </c15:formulaRef>
                      </c:ext>
                    </c:extLst>
                    <c:numCache>
                      <c:formatCode>mmm\-yy</c:formatCode>
                      <c:ptCount val="37"/>
                      <c:pt idx="0">
                        <c:v>44593</c:v>
                      </c:pt>
                      <c:pt idx="1">
                        <c:v>44621</c:v>
                      </c:pt>
                      <c:pt idx="2">
                        <c:v>44652</c:v>
                      </c:pt>
                      <c:pt idx="3">
                        <c:v>44682</c:v>
                      </c:pt>
                      <c:pt idx="4">
                        <c:v>44713</c:v>
                      </c:pt>
                      <c:pt idx="5">
                        <c:v>44743</c:v>
                      </c:pt>
                      <c:pt idx="6">
                        <c:v>44774</c:v>
                      </c:pt>
                      <c:pt idx="7">
                        <c:v>44805</c:v>
                      </c:pt>
                      <c:pt idx="8">
                        <c:v>44835</c:v>
                      </c:pt>
                      <c:pt idx="9">
                        <c:v>44866</c:v>
                      </c:pt>
                      <c:pt idx="10">
                        <c:v>44896</c:v>
                      </c:pt>
                      <c:pt idx="11">
                        <c:v>44927</c:v>
                      </c:pt>
                      <c:pt idx="12">
                        <c:v>44958</c:v>
                      </c:pt>
                      <c:pt idx="13">
                        <c:v>44986</c:v>
                      </c:pt>
                      <c:pt idx="14">
                        <c:v>45017</c:v>
                      </c:pt>
                      <c:pt idx="15">
                        <c:v>45047</c:v>
                      </c:pt>
                      <c:pt idx="16">
                        <c:v>45078</c:v>
                      </c:pt>
                      <c:pt idx="17">
                        <c:v>45108</c:v>
                      </c:pt>
                      <c:pt idx="18">
                        <c:v>45139</c:v>
                      </c:pt>
                      <c:pt idx="19">
                        <c:v>45170</c:v>
                      </c:pt>
                      <c:pt idx="20">
                        <c:v>45200</c:v>
                      </c:pt>
                      <c:pt idx="21">
                        <c:v>45231</c:v>
                      </c:pt>
                      <c:pt idx="22">
                        <c:v>45261</c:v>
                      </c:pt>
                      <c:pt idx="23">
                        <c:v>45292</c:v>
                      </c:pt>
                      <c:pt idx="24">
                        <c:v>45323</c:v>
                      </c:pt>
                      <c:pt idx="25">
                        <c:v>45352</c:v>
                      </c:pt>
                      <c:pt idx="26">
                        <c:v>45383</c:v>
                      </c:pt>
                      <c:pt idx="27">
                        <c:v>45413</c:v>
                      </c:pt>
                      <c:pt idx="28">
                        <c:v>45444</c:v>
                      </c:pt>
                      <c:pt idx="29">
                        <c:v>45474</c:v>
                      </c:pt>
                      <c:pt idx="30">
                        <c:v>45505</c:v>
                      </c:pt>
                      <c:pt idx="31">
                        <c:v>45536</c:v>
                      </c:pt>
                      <c:pt idx="32">
                        <c:v>45566</c:v>
                      </c:pt>
                      <c:pt idx="33">
                        <c:v>45597</c:v>
                      </c:pt>
                      <c:pt idx="34">
                        <c:v>45627</c:v>
                      </c:pt>
                      <c:pt idx="35">
                        <c:v>45658</c:v>
                      </c:pt>
                      <c:pt idx="36">
                        <c:v>45689</c:v>
                      </c:pt>
                    </c:numCache>
                  </c:numRef>
                </c:cat>
                <c:val>
                  <c:numRef>
                    <c:extLst xmlns:c15="http://schemas.microsoft.com/office/drawing/2012/chart">
                      <c:ext xmlns:c15="http://schemas.microsoft.com/office/drawing/2012/chart" uri="{02D57815-91ED-43cb-92C2-25804820EDAC}">
                        <c15:formulaRef>
                          <c15:sqref>'Labour Market'!$C$6:$AM$6</c15:sqref>
                        </c15:formulaRef>
                      </c:ext>
                    </c:extLst>
                    <c:numCache>
                      <c:formatCode>0.0</c:formatCode>
                      <c:ptCount val="37"/>
                      <c:pt idx="0">
                        <c:v>3.9140654887611936</c:v>
                      </c:pt>
                      <c:pt idx="1">
                        <c:v>3.7902493158819497</c:v>
                      </c:pt>
                      <c:pt idx="2">
                        <c:v>3.8231944969775746</c:v>
                      </c:pt>
                      <c:pt idx="3">
                        <c:v>3.7313502788233954</c:v>
                      </c:pt>
                      <c:pt idx="4">
                        <c:v>3.7837387703404461</c:v>
                      </c:pt>
                      <c:pt idx="5">
                        <c:v>3.6362339163246871</c:v>
                      </c:pt>
                      <c:pt idx="6">
                        <c:v>3.6029984304859846</c:v>
                      </c:pt>
                      <c:pt idx="7">
                        <c:v>3.7286752215901879</c:v>
                      </c:pt>
                      <c:pt idx="8">
                        <c:v>3.8386141259022071</c:v>
                      </c:pt>
                      <c:pt idx="9">
                        <c:v>3.8707407804233855</c:v>
                      </c:pt>
                      <c:pt idx="10">
                        <c:v>3.9158907679146466</c:v>
                      </c:pt>
                      <c:pt idx="11">
                        <c:v>3.8707204592436288</c:v>
                      </c:pt>
                      <c:pt idx="12">
                        <c:v>3.9741234620042052</c:v>
                      </c:pt>
                      <c:pt idx="13">
                        <c:v>3.9999897078455948</c:v>
                      </c:pt>
                      <c:pt idx="14">
                        <c:v>3.8772438010860837</c:v>
                      </c:pt>
                      <c:pt idx="15">
                        <c:v>4.0045653181305454</c:v>
                      </c:pt>
                      <c:pt idx="16">
                        <c:v>4.2259392957509672</c:v>
                      </c:pt>
                      <c:pt idx="17">
                        <c:v>4.3433358783621268</c:v>
                      </c:pt>
                      <c:pt idx="18">
                        <c:v>4.2873394544993966</c:v>
                      </c:pt>
                      <c:pt idx="19">
                        <c:v>4.1046919085926143</c:v>
                      </c:pt>
                      <c:pt idx="20">
                        <c:v>4.019000372770134</c:v>
                      </c:pt>
                      <c:pt idx="21">
                        <c:v>3.9543341789130984</c:v>
                      </c:pt>
                      <c:pt idx="22">
                        <c:v>3.8563577286524824</c:v>
                      </c:pt>
                      <c:pt idx="23">
                        <c:v>4.0710403182779462</c:v>
                      </c:pt>
                      <c:pt idx="24">
                        <c:v>4.1998246391203935</c:v>
                      </c:pt>
                      <c:pt idx="25">
                        <c:v>4.3428724324470567</c:v>
                      </c:pt>
                      <c:pt idx="26">
                        <c:v>4.371996513796061</c:v>
                      </c:pt>
                      <c:pt idx="27">
                        <c:v>4.4357695721693098</c:v>
                      </c:pt>
                      <c:pt idx="28">
                        <c:v>4.1961856860566868</c:v>
                      </c:pt>
                      <c:pt idx="29">
                        <c:v>4.2211368625185646</c:v>
                      </c:pt>
                      <c:pt idx="30">
                        <c:v>4.0914589466666396</c:v>
                      </c:pt>
                      <c:pt idx="31">
                        <c:v>4.270492491739037</c:v>
                      </c:pt>
                      <c:pt idx="32">
                        <c:v>4.2655424886210422</c:v>
                      </c:pt>
                      <c:pt idx="33">
                        <c:v>4.4133023671125002</c:v>
                      </c:pt>
                      <c:pt idx="34">
                        <c:v>4.3820529120988123</c:v>
                      </c:pt>
                      <c:pt idx="35">
                        <c:v>4.3574884666508638</c:v>
                      </c:pt>
                      <c:pt idx="36">
                        <c:v>4.4262053663608789</c:v>
                      </c:pt>
                    </c:numCache>
                  </c:numRef>
                </c:val>
                <c:smooth val="0"/>
                <c:extLst xmlns:c15="http://schemas.microsoft.com/office/drawing/2012/chart">
                  <c:ext xmlns:c16="http://schemas.microsoft.com/office/drawing/2014/chart" uri="{C3380CC4-5D6E-409C-BE32-E72D297353CC}">
                    <c16:uniqueId val="{00000003-BE1D-47B6-A48B-8BFE5A8DEC0D}"/>
                  </c:ext>
                </c:extLst>
              </c15:ser>
            </c15:filteredLineSeries>
          </c:ext>
        </c:extLst>
      </c:lineChart>
      <c:dateAx>
        <c:axId val="1508685039"/>
        <c:scaling>
          <c:orientation val="minMax"/>
        </c:scaling>
        <c:delete val="0"/>
        <c:axPos val="b"/>
        <c:numFmt formatCode="mmm\-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1508684207"/>
        <c:crosses val="autoZero"/>
        <c:auto val="1"/>
        <c:lblOffset val="100"/>
        <c:baseTimeUnit val="months"/>
      </c:dateAx>
      <c:valAx>
        <c:axId val="1508684207"/>
        <c:scaling>
          <c:orientation val="minMax"/>
          <c:max val="23"/>
          <c:min val="2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r>
                  <a:rPr lang="en-US" dirty="0"/>
                  <a:t>% pop aged 16-64</a:t>
                </a:r>
              </a:p>
            </c:rich>
          </c:tx>
          <c:overlay val="0"/>
          <c:spPr>
            <a:noFill/>
            <a:ln>
              <a:noFill/>
            </a:ln>
            <a:effectLst/>
          </c:spPr>
          <c:txPr>
            <a:bodyPr rot="-54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150868503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3175" cap="flat" cmpd="sng" algn="ctr">
      <a:solidFill>
        <a:schemeClr val="bg1">
          <a:lumMod val="50000"/>
        </a:schemeClr>
      </a:solidFill>
      <a:round/>
    </a:ln>
    <a:effectLst/>
  </c:spPr>
  <c:txPr>
    <a:bodyPr/>
    <a:lstStyle/>
    <a:p>
      <a:pPr>
        <a:defRPr>
          <a:solidFill>
            <a:sysClr val="windowText" lastClr="000000"/>
          </a:solidFill>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cdr:x>
      <cdr:y>0.86875</cdr:y>
    </cdr:from>
    <cdr:to>
      <cdr:x>0.15412</cdr:x>
      <cdr:y>1</cdr:y>
    </cdr:to>
    <cdr:sp macro="" textlink="">
      <cdr:nvSpPr>
        <cdr:cNvPr id="2" name="TextBox 4">
          <a:extLst xmlns:a="http://schemas.openxmlformats.org/drawingml/2006/main">
            <a:ext uri="{FF2B5EF4-FFF2-40B4-BE49-F238E27FC236}">
              <a16:creationId xmlns:a16="http://schemas.microsoft.com/office/drawing/2014/main" id="{5F831952-2A4C-8847-2A52-5B4CA88B7D15}"/>
            </a:ext>
          </a:extLst>
        </cdr:cNvPr>
        <cdr:cNvSpPr txBox="1"/>
      </cdr:nvSpPr>
      <cdr:spPr>
        <a:xfrm xmlns:a="http://schemas.openxmlformats.org/drawingml/2006/main">
          <a:off x="0" y="3348432"/>
          <a:ext cx="544394" cy="505876"/>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en-GB" sz="900" i="1" dirty="0"/>
            <a:t>Non zero axis</a:t>
          </a:r>
        </a:p>
      </cdr:txBody>
    </cdr:sp>
  </cdr:relSizeAnchor>
</c:userShapes>
</file>

<file path=ppt/drawings/drawing2.xml><?xml version="1.0" encoding="utf-8"?>
<c:userShapes xmlns:c="http://schemas.openxmlformats.org/drawingml/2006/chart">
  <cdr:relSizeAnchor xmlns:cdr="http://schemas.openxmlformats.org/drawingml/2006/chartDrawing">
    <cdr:from>
      <cdr:x>0</cdr:x>
      <cdr:y>0.85791</cdr:y>
    </cdr:from>
    <cdr:to>
      <cdr:x>0.15412</cdr:x>
      <cdr:y>0.98866</cdr:y>
    </cdr:to>
    <cdr:sp macro="" textlink="">
      <cdr:nvSpPr>
        <cdr:cNvPr id="2" name="TextBox 4">
          <a:extLst xmlns:a="http://schemas.openxmlformats.org/drawingml/2006/main">
            <a:ext uri="{FF2B5EF4-FFF2-40B4-BE49-F238E27FC236}">
              <a16:creationId xmlns:a16="http://schemas.microsoft.com/office/drawing/2014/main" id="{7A137C16-D1FA-3F0A-8963-697FBC8B8FEA}"/>
            </a:ext>
          </a:extLst>
        </cdr:cNvPr>
        <cdr:cNvSpPr txBox="1"/>
      </cdr:nvSpPr>
      <cdr:spPr>
        <a:xfrm xmlns:a="http://schemas.openxmlformats.org/drawingml/2006/main">
          <a:off x="0" y="3319264"/>
          <a:ext cx="544394" cy="505876"/>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en-GB" sz="900" i="1" dirty="0"/>
            <a:t>Non zero axis</a:t>
          </a:r>
        </a:p>
      </cdr:txBody>
    </cdr:sp>
  </cdr:relSizeAnchor>
</c:userShapes>
</file>

<file path=ppt/drawings/drawing3.xml><?xml version="1.0" encoding="utf-8"?>
<c:userShapes xmlns:c="http://schemas.openxmlformats.org/drawingml/2006/chart">
  <cdr:relSizeAnchor xmlns:cdr="http://schemas.openxmlformats.org/drawingml/2006/chartDrawing">
    <cdr:from>
      <cdr:x>0</cdr:x>
      <cdr:y>0.86085</cdr:y>
    </cdr:from>
    <cdr:to>
      <cdr:x>0.13606</cdr:x>
      <cdr:y>0.99455</cdr:y>
    </cdr:to>
    <cdr:sp macro="" textlink="">
      <cdr:nvSpPr>
        <cdr:cNvPr id="2" name="TextBox 1">
          <a:extLst xmlns:a="http://schemas.openxmlformats.org/drawingml/2006/main">
            <a:ext uri="{FF2B5EF4-FFF2-40B4-BE49-F238E27FC236}">
              <a16:creationId xmlns:a16="http://schemas.microsoft.com/office/drawing/2014/main" id="{7B73A72B-C2DF-4311-778C-AB951CEDB3DF}"/>
            </a:ext>
          </a:extLst>
        </cdr:cNvPr>
        <cdr:cNvSpPr txBox="1"/>
      </cdr:nvSpPr>
      <cdr:spPr>
        <a:xfrm xmlns:a="http://schemas.openxmlformats.org/drawingml/2006/main">
          <a:off x="0" y="4190766"/>
          <a:ext cx="611188" cy="65087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1000" i="1" dirty="0">
              <a:latin typeface="Calibri" panose="020F0502020204030204" pitchFamily="34" charset="0"/>
              <a:cs typeface="Calibri" panose="020F0502020204030204" pitchFamily="34" charset="0"/>
            </a:rPr>
            <a:t>non-zero axis</a:t>
          </a:r>
        </a:p>
      </cdr:txBody>
    </cdr:sp>
  </cdr:relSizeAnchor>
</c:userShapes>
</file>

<file path=ppt/drawings/drawing4.xml><?xml version="1.0" encoding="utf-8"?>
<c:userShapes xmlns:c="http://schemas.openxmlformats.org/drawingml/2006/chart">
  <cdr:relSizeAnchor xmlns:cdr="http://schemas.openxmlformats.org/drawingml/2006/chartDrawing">
    <cdr:from>
      <cdr:x>0</cdr:x>
      <cdr:y>0.79884</cdr:y>
    </cdr:from>
    <cdr:to>
      <cdr:x>0.09028</cdr:x>
      <cdr:y>0.98555</cdr:y>
    </cdr:to>
    <cdr:sp macro="" textlink="">
      <cdr:nvSpPr>
        <cdr:cNvPr id="2" name="TextBox 1">
          <a:extLst xmlns:a="http://schemas.openxmlformats.org/drawingml/2006/main">
            <a:ext uri="{FF2B5EF4-FFF2-40B4-BE49-F238E27FC236}">
              <a16:creationId xmlns:a16="http://schemas.microsoft.com/office/drawing/2014/main" id="{FC16CFEC-02B9-149F-BE9C-781698A36D5A}"/>
            </a:ext>
          </a:extLst>
        </cdr:cNvPr>
        <cdr:cNvSpPr txBox="1"/>
      </cdr:nvSpPr>
      <cdr:spPr>
        <a:xfrm xmlns:a="http://schemas.openxmlformats.org/drawingml/2006/main">
          <a:off x="0" y="2193924"/>
          <a:ext cx="412750" cy="51276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GB" sz="900" i="1" dirty="0"/>
            <a:t>Non-zero axis</a:t>
          </a:r>
        </a:p>
      </cdr:txBody>
    </cdr:sp>
  </cdr:relSizeAnchor>
</c:userShapes>
</file>

<file path=ppt/drawings/drawing5.xml><?xml version="1.0" encoding="utf-8"?>
<c:userShapes xmlns:c="http://schemas.openxmlformats.org/drawingml/2006/chart">
  <cdr:relSizeAnchor xmlns:cdr="http://schemas.openxmlformats.org/drawingml/2006/chartDrawing">
    <cdr:from>
      <cdr:x>0</cdr:x>
      <cdr:y>0.81286</cdr:y>
    </cdr:from>
    <cdr:to>
      <cdr:x>0.09028</cdr:x>
      <cdr:y>1</cdr:y>
    </cdr:to>
    <cdr:sp macro="" textlink="">
      <cdr:nvSpPr>
        <cdr:cNvPr id="2" name="TextBox 1">
          <a:extLst xmlns:a="http://schemas.openxmlformats.org/drawingml/2006/main">
            <a:ext uri="{FF2B5EF4-FFF2-40B4-BE49-F238E27FC236}">
              <a16:creationId xmlns:a16="http://schemas.microsoft.com/office/drawing/2014/main" id="{085C60CD-732D-1C23-FAB1-EDC40885C929}"/>
            </a:ext>
          </a:extLst>
        </cdr:cNvPr>
        <cdr:cNvSpPr txBox="1"/>
      </cdr:nvSpPr>
      <cdr:spPr>
        <a:xfrm xmlns:a="http://schemas.openxmlformats.org/drawingml/2006/main">
          <a:off x="0" y="2227262"/>
          <a:ext cx="412750" cy="512763"/>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900" i="1" dirty="0"/>
            <a:t>Non-zero axis</a:t>
          </a:r>
        </a:p>
      </cdr:txBody>
    </cdr:sp>
  </cdr:relSizeAnchor>
  <cdr:relSizeAnchor xmlns:cdr="http://schemas.openxmlformats.org/drawingml/2006/chartDrawing">
    <cdr:from>
      <cdr:x>0.68104</cdr:x>
      <cdr:y>0.08241</cdr:y>
    </cdr:from>
    <cdr:to>
      <cdr:x>0.90296</cdr:x>
      <cdr:y>0.58476</cdr:y>
    </cdr:to>
    <cdr:sp macro="" textlink="">
      <cdr:nvSpPr>
        <cdr:cNvPr id="3" name="Oval 2">
          <a:extLst xmlns:a="http://schemas.openxmlformats.org/drawingml/2006/main">
            <a:ext uri="{FF2B5EF4-FFF2-40B4-BE49-F238E27FC236}">
              <a16:creationId xmlns:a16="http://schemas.microsoft.com/office/drawing/2014/main" id="{AB0DF523-3F4A-FAF3-7D1B-90409093176C}"/>
            </a:ext>
          </a:extLst>
        </cdr:cNvPr>
        <cdr:cNvSpPr/>
      </cdr:nvSpPr>
      <cdr:spPr>
        <a:xfrm xmlns:a="http://schemas.openxmlformats.org/drawingml/2006/main">
          <a:off x="3726427" y="360516"/>
          <a:ext cx="1214282" cy="2197510"/>
        </a:xfrm>
        <a:prstGeom xmlns:a="http://schemas.openxmlformats.org/drawingml/2006/main" prst="ellipse">
          <a:avLst/>
        </a:prstGeom>
        <a:noFill xmlns:a="http://schemas.openxmlformats.org/drawingml/2006/main"/>
        <a:ln xmlns:a="http://schemas.openxmlformats.org/drawingml/2006/main">
          <a:solidFill>
            <a:schemeClr val="tx1"/>
          </a:solidFill>
          <a:prstDash val="sysDash"/>
        </a:ln>
      </cdr:spPr>
      <cdr:style>
        <a:lnRef xmlns:a="http://schemas.openxmlformats.org/drawingml/2006/main" idx="2">
          <a:schemeClr val="accent1">
            <a:shade val="15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algn="ctr"/>
          <a:endParaRPr lang="en-GB"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4C9E137-54A6-413C-8602-866D6DB06790}" type="datetimeFigureOut">
              <a:rPr lang="en-GB" smtClean="0"/>
              <a:t>24/04/2025</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89CCF21-FAA9-436A-A592-21570D7560CB}" type="slidenum">
              <a:rPr lang="en-GB" smtClean="0"/>
              <a:t>‹#›</a:t>
            </a:fld>
            <a:endParaRPr lang="en-GB" dirty="0"/>
          </a:p>
        </p:txBody>
      </p:sp>
    </p:spTree>
    <p:extLst>
      <p:ext uri="{BB962C8B-B14F-4D97-AF65-F5344CB8AC3E}">
        <p14:creationId xmlns:p14="http://schemas.microsoft.com/office/powerpoint/2010/main" val="12317498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89CCF21-FAA9-436A-A592-21570D7560CB}" type="slidenum">
              <a:rPr lang="en-GB" smtClean="0"/>
              <a:t>1</a:t>
            </a:fld>
            <a:endParaRPr lang="en-GB" dirty="0"/>
          </a:p>
        </p:txBody>
      </p:sp>
    </p:spTree>
    <p:extLst>
      <p:ext uri="{BB962C8B-B14F-4D97-AF65-F5344CB8AC3E}">
        <p14:creationId xmlns:p14="http://schemas.microsoft.com/office/powerpoint/2010/main" val="35302180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In March there were 7,050 residents claiming benefit and actively seeking work in Cumbria, an increase of just 15 from this time last year.  Nationally there has been an increase of 11% in the number of claimants.  Copeland is the only former district area to have more claimants than a year ago (+6540).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Overall, the claimant rate in Cumbria remains low at 2.4% which is well below the national rate of 4.2%.  The rate does vary somewhat within Cumbria, being highest in the former district of Barrow at 3.0% and lowest in the former district of South Lakeland at just 1.6%.  Despite this variation, all areas are consistently lower than the national average.  Earlier this year the claimant rate for young adults in Barrow (aged 18-24) had fallen below the national rate for the first time since the data series began back in the early 1990s, but it edged marginally above the national rate again in February and stayed above the national rate in March (5.7% v 5.5%).</a:t>
            </a:r>
          </a:p>
          <a:p>
            <a:endParaRPr lang="en-GB" dirty="0"/>
          </a:p>
        </p:txBody>
      </p:sp>
      <p:sp>
        <p:nvSpPr>
          <p:cNvPr id="4" name="Slide Number Placeholder 3"/>
          <p:cNvSpPr>
            <a:spLocks noGrp="1"/>
          </p:cNvSpPr>
          <p:nvPr>
            <p:ph type="sldNum" sz="quarter" idx="5"/>
          </p:nvPr>
        </p:nvSpPr>
        <p:spPr/>
        <p:txBody>
          <a:bodyPr/>
          <a:lstStyle/>
          <a:p>
            <a:fld id="{189CCF21-FAA9-436A-A592-21570D7560CB}" type="slidenum">
              <a:rPr lang="en-GB" smtClean="0"/>
              <a:t>12</a:t>
            </a:fld>
            <a:endParaRPr lang="en-GB" dirty="0"/>
          </a:p>
        </p:txBody>
      </p:sp>
    </p:spTree>
    <p:extLst>
      <p:ext uri="{BB962C8B-B14F-4D97-AF65-F5344CB8AC3E}">
        <p14:creationId xmlns:p14="http://schemas.microsoft.com/office/powerpoint/2010/main" val="11404654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NB: there is a high margin of error in this quarterly dataset even at Cumbria level and in addition the estimates do not yet take account of recent population trends.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Nevertheless, the quarterly data consistently shows Cumbria having a higher employment rate than nationally and usually a lower inactivity rate.  Therefore, whilst the estimates and any quarterly variations should be treated with extreme caution, it is fair to conclude that this is probably a true reflection of the labour market situation.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profile of the economically inactive in Cumbria is somewhat different to nationally – the long term sick and early retired make up a higher share of the inactive cohort and students make up a lower share.  However when assessed as a proportion of the working age population, the sickness rate is similar to the national average although the retirement rate is higher.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189CCF21-FAA9-436A-A592-21570D7560CB}" type="slidenum">
              <a:rPr lang="en-GB" smtClean="0"/>
              <a:t>13</a:t>
            </a:fld>
            <a:endParaRPr lang="en-GB" dirty="0"/>
          </a:p>
        </p:txBody>
      </p:sp>
    </p:spTree>
    <p:extLst>
      <p:ext uri="{BB962C8B-B14F-4D97-AF65-F5344CB8AC3E}">
        <p14:creationId xmlns:p14="http://schemas.microsoft.com/office/powerpoint/2010/main" val="7452858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10000"/>
              </a:lnSpc>
              <a:spcBef>
                <a:spcPts val="600"/>
              </a:spcBef>
              <a:buClr>
                <a:schemeClr val="accent2"/>
              </a:buClr>
              <a:buFont typeface="Wingdings" panose="05000000000000000000" pitchFamily="2" charset="2"/>
              <a:buNone/>
            </a:pPr>
            <a:r>
              <a:rPr lang="en-GB" sz="1200" dirty="0">
                <a:latin typeface="Arial" panose="020B0604020202020204" pitchFamily="34" charset="0"/>
                <a:cs typeface="Arial" panose="020B0604020202020204" pitchFamily="34" charset="0"/>
              </a:rPr>
              <a:t>The annual estimates of qualification levels were released by ONS in April.  These are subject to the same reliability issues as the employment and inactivity rates so should be treated with caution.</a:t>
            </a:r>
          </a:p>
          <a:p>
            <a:pPr marL="0" indent="0">
              <a:lnSpc>
                <a:spcPct val="110000"/>
              </a:lnSpc>
              <a:spcBef>
                <a:spcPts val="600"/>
              </a:spcBef>
              <a:buClr>
                <a:schemeClr val="accent2"/>
              </a:buClr>
              <a:buFont typeface="Wingdings" panose="05000000000000000000" pitchFamily="2" charset="2"/>
              <a:buNone/>
            </a:pPr>
            <a:endParaRPr lang="en-GB" sz="1200" dirty="0">
              <a:latin typeface="Arial" panose="020B0604020202020204" pitchFamily="34" charset="0"/>
              <a:cs typeface="Arial" panose="020B0604020202020204" pitchFamily="34" charset="0"/>
            </a:endParaRPr>
          </a:p>
          <a:p>
            <a:pPr marL="0" indent="0">
              <a:lnSpc>
                <a:spcPct val="110000"/>
              </a:lnSpc>
              <a:spcBef>
                <a:spcPts val="600"/>
              </a:spcBef>
              <a:buClr>
                <a:schemeClr val="accent2"/>
              </a:buClr>
              <a:buFont typeface="Wingdings" panose="05000000000000000000" pitchFamily="2" charset="2"/>
              <a:buNone/>
            </a:pPr>
            <a:r>
              <a:rPr lang="en-GB" sz="1200" dirty="0">
                <a:latin typeface="Arial" panose="020B0604020202020204" pitchFamily="34" charset="0"/>
                <a:cs typeface="Arial" panose="020B0604020202020204" pitchFamily="34" charset="0"/>
              </a:rPr>
              <a:t>The latest estimates continue to show a lower proportion of the working age population qualified to Level 4+ in Cumbria than nationally (40% v 47%), although there may have been an improvement from 2023.  The figure has gone from 34.4% to 39.7% and with a confidence interval of +/-2.6% it does appear there may have been some genuine improvement but the scale is difficult to be sure about.</a:t>
            </a:r>
          </a:p>
          <a:p>
            <a:pPr marL="0" indent="0">
              <a:lnSpc>
                <a:spcPct val="110000"/>
              </a:lnSpc>
              <a:spcBef>
                <a:spcPts val="600"/>
              </a:spcBef>
              <a:buClr>
                <a:schemeClr val="accent2"/>
              </a:buClr>
              <a:buFont typeface="Wingdings" panose="05000000000000000000" pitchFamily="2" charset="2"/>
              <a:buNone/>
            </a:pPr>
            <a:endParaRPr lang="en-GB" sz="1200" dirty="0">
              <a:latin typeface="Arial" panose="020B0604020202020204" pitchFamily="34" charset="0"/>
              <a:cs typeface="Arial" panose="020B0604020202020204" pitchFamily="34" charset="0"/>
            </a:endParaRPr>
          </a:p>
          <a:p>
            <a:pPr marL="0" indent="0">
              <a:lnSpc>
                <a:spcPct val="110000"/>
              </a:lnSpc>
              <a:spcBef>
                <a:spcPts val="600"/>
              </a:spcBef>
              <a:buClr>
                <a:schemeClr val="accent2"/>
              </a:buClr>
              <a:buFont typeface="Wingdings" panose="05000000000000000000" pitchFamily="2" charset="2"/>
              <a:buNone/>
            </a:pPr>
            <a:r>
              <a:rPr lang="en-GB" sz="1200" dirty="0">
                <a:latin typeface="Arial" panose="020B0604020202020204" pitchFamily="34" charset="0"/>
                <a:cs typeface="Arial" panose="020B0604020202020204" pitchFamily="34" charset="0"/>
              </a:rPr>
              <a:t>A higher proportion of working age residents in Cumbria is qualified up to Level 3 (29% v 20%) which is influenced the strong labour market in manufacturing.</a:t>
            </a:r>
          </a:p>
          <a:p>
            <a:pPr marL="0" indent="0">
              <a:lnSpc>
                <a:spcPct val="110000"/>
              </a:lnSpc>
              <a:spcBef>
                <a:spcPts val="600"/>
              </a:spcBef>
              <a:buClr>
                <a:schemeClr val="accent2"/>
              </a:buClr>
              <a:buFont typeface="Wingdings" panose="05000000000000000000" pitchFamily="2" charset="2"/>
              <a:buNone/>
            </a:pPr>
            <a:endParaRPr lang="en-GB" sz="1200" dirty="0">
              <a:latin typeface="Arial" panose="020B0604020202020204" pitchFamily="34" charset="0"/>
              <a:cs typeface="Arial" panose="020B0604020202020204" pitchFamily="34" charset="0"/>
            </a:endParaRPr>
          </a:p>
          <a:p>
            <a:pPr marL="0" indent="0">
              <a:lnSpc>
                <a:spcPct val="110000"/>
              </a:lnSpc>
              <a:spcBef>
                <a:spcPts val="600"/>
              </a:spcBef>
              <a:buClr>
                <a:schemeClr val="accent2"/>
              </a:buClr>
              <a:buFont typeface="Wingdings" panose="05000000000000000000" pitchFamily="2" charset="2"/>
              <a:buNone/>
            </a:pPr>
            <a:r>
              <a:rPr lang="en-GB" sz="1200" dirty="0">
                <a:latin typeface="Arial" panose="020B0604020202020204" pitchFamily="34" charset="0"/>
                <a:cs typeface="Arial" panose="020B0604020202020204" pitchFamily="34" charset="0"/>
              </a:rPr>
              <a:t>NB: Data for the unitaries and the former districts is too unreliable to draw any conclusions from.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189CCF21-FAA9-436A-A592-21570D7560CB}" type="slidenum">
              <a:rPr lang="en-GB" smtClean="0"/>
              <a:t>14</a:t>
            </a:fld>
            <a:endParaRPr lang="en-GB" dirty="0"/>
          </a:p>
        </p:txBody>
      </p:sp>
    </p:spTree>
    <p:extLst>
      <p:ext uri="{BB962C8B-B14F-4D97-AF65-F5344CB8AC3E}">
        <p14:creationId xmlns:p14="http://schemas.microsoft.com/office/powerpoint/2010/main" val="1824782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data is from Lightcast which trawls online job boards to gather data on vacancies (it differs from the national vacancy data which is obtained via a business survey).  On this chart the green line shows newly placed online job postings during each month while the upper purple line shows the stock of active postings.  </a:t>
            </a:r>
          </a:p>
          <a:p>
            <a:endParaRPr lang="en-GB" dirty="0"/>
          </a:p>
          <a:p>
            <a:r>
              <a:rPr lang="en-GB" dirty="0"/>
              <a:t>The volume of active vacancies fell in the latter part of last year which is normal for our labour market but January saw an increase with a further very small increase in February and another in March to reach 9,328.  The number of postings newly placed during the month also rose, by 544, to reach 4,586. </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In March the health sector recorded the highest volume of postings in Cumbria followed by manufacture of other transport equipment, food &amp; beverage services and retail.  The o</a:t>
            </a:r>
            <a:r>
              <a:rPr lang="en-GB" sz="1200" dirty="0">
                <a:latin typeface="Arial" panose="020B0604020202020204" pitchFamily="34" charset="0"/>
                <a:cs typeface="Arial" panose="020B0604020202020204" pitchFamily="34" charset="0"/>
              </a:rPr>
              <a:t>ccupations most in demand were care workers, cleaners &amp; domestics, kitchen &amp; catering assistants and production &amp; process engineers.  The skills mentioned most frequently by recruiting organisations were interpersonal ones such as communication, management, customer service, detail orientated and sales.</a:t>
            </a:r>
          </a:p>
          <a:p>
            <a:endParaRPr lang="en-GB" dirty="0"/>
          </a:p>
        </p:txBody>
      </p:sp>
      <p:sp>
        <p:nvSpPr>
          <p:cNvPr id="4" name="Slide Number Placeholder 3"/>
          <p:cNvSpPr>
            <a:spLocks noGrp="1"/>
          </p:cNvSpPr>
          <p:nvPr>
            <p:ph type="sldNum" sz="quarter" idx="5"/>
          </p:nvPr>
        </p:nvSpPr>
        <p:spPr/>
        <p:txBody>
          <a:bodyPr/>
          <a:lstStyle/>
          <a:p>
            <a:fld id="{189CCF21-FAA9-436A-A592-21570D7560CB}" type="slidenum">
              <a:rPr lang="en-GB" smtClean="0"/>
              <a:t>15</a:t>
            </a:fld>
            <a:endParaRPr lang="en-GB" dirty="0"/>
          </a:p>
        </p:txBody>
      </p:sp>
    </p:spTree>
    <p:extLst>
      <p:ext uri="{BB962C8B-B14F-4D97-AF65-F5344CB8AC3E}">
        <p14:creationId xmlns:p14="http://schemas.microsoft.com/office/powerpoint/2010/main" val="33350717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just">
              <a:buFont typeface="Wingdings" panose="05000000000000000000" pitchFamily="2" charset="2"/>
              <a:buNone/>
            </a:pPr>
            <a:r>
              <a:rPr lang="en-GB" sz="1200" dirty="0">
                <a:solidFill>
                  <a:srgbClr val="002060"/>
                </a:solidFill>
              </a:rPr>
              <a:t>Average house prices in Cumbria are lower than England – 57% of the England average in Cumberland and 80% in Westmorland &amp; Furness.  </a:t>
            </a:r>
          </a:p>
          <a:p>
            <a:pPr marL="0" indent="0" algn="just">
              <a:buFont typeface="Wingdings" panose="05000000000000000000" pitchFamily="2" charset="2"/>
              <a:buNone/>
            </a:pPr>
            <a:r>
              <a:rPr lang="en-GB" sz="1200" dirty="0">
                <a:solidFill>
                  <a:srgbClr val="002060"/>
                </a:solidFill>
              </a:rPr>
              <a:t>House prices had been falling in both areas at the start of last year but have been growing since then with the rises locally outstripping the UK.</a:t>
            </a:r>
          </a:p>
          <a:p>
            <a:pPr marL="0" indent="0" algn="just">
              <a:buFont typeface="Wingdings" panose="05000000000000000000" pitchFamily="2" charset="2"/>
              <a:buNone/>
            </a:pPr>
            <a:endParaRPr lang="en-GB" sz="1200" dirty="0">
              <a:solidFill>
                <a:srgbClr val="002060"/>
              </a:solidFill>
            </a:endParaRPr>
          </a:p>
          <a:p>
            <a:pPr marL="0" indent="0" algn="just">
              <a:buFont typeface="Wingdings" panose="05000000000000000000" pitchFamily="2" charset="2"/>
              <a:buNone/>
            </a:pPr>
            <a:r>
              <a:rPr lang="en-GB" sz="1200" dirty="0">
                <a:solidFill>
                  <a:srgbClr val="002060"/>
                </a:solidFill>
              </a:rPr>
              <a:t>The average house price in February 2025 was £166,158 in Cumberland and £233,680 in Westmorland &amp; Furness compared to a UK average of £268,319.  Year on year, house price growth in both unitaries has been above the national average – 6.0% in Cumberland and 7.7% in Westmorland &amp; Furness compared to 5.4% at UK level.</a:t>
            </a:r>
          </a:p>
          <a:p>
            <a:pPr marL="0" indent="0" algn="just">
              <a:buFont typeface="Wingdings" panose="05000000000000000000" pitchFamily="2" charset="2"/>
              <a:buNone/>
            </a:pPr>
            <a:endParaRPr lang="en-GB" sz="1200" dirty="0">
              <a:solidFill>
                <a:srgbClr val="002060"/>
              </a:solidFill>
            </a:endParaRPr>
          </a:p>
          <a:p>
            <a:pPr marL="0" indent="0" algn="just">
              <a:buFont typeface="Wingdings" panose="05000000000000000000" pitchFamily="2" charset="2"/>
              <a:buNone/>
            </a:pPr>
            <a:r>
              <a:rPr lang="en-GB" sz="1200" dirty="0">
                <a:solidFill>
                  <a:srgbClr val="002060"/>
                </a:solidFill>
              </a:rPr>
              <a:t>Private rentals in Cumbria are lower than the England average – 44% of the England average in Cumberland and 54% in Westmorland &amp; Furness.  The average rental price in Cumberland was £614 in February and £745 in Westmorland &amp; Furness compared to £1,332 for England.  Rental prices have generally been rising more slowly than the national average in both unitary areas.</a:t>
            </a:r>
          </a:p>
          <a:p>
            <a:endParaRPr lang="en-GB" dirty="0"/>
          </a:p>
        </p:txBody>
      </p:sp>
      <p:sp>
        <p:nvSpPr>
          <p:cNvPr id="4" name="Slide Number Placeholder 3"/>
          <p:cNvSpPr>
            <a:spLocks noGrp="1"/>
          </p:cNvSpPr>
          <p:nvPr>
            <p:ph type="sldNum" sz="quarter" idx="5"/>
          </p:nvPr>
        </p:nvSpPr>
        <p:spPr/>
        <p:txBody>
          <a:bodyPr/>
          <a:lstStyle/>
          <a:p>
            <a:fld id="{189CCF21-FAA9-436A-A592-21570D7560CB}" type="slidenum">
              <a:rPr lang="en-GB" smtClean="0"/>
              <a:t>16</a:t>
            </a:fld>
            <a:endParaRPr lang="en-GB" dirty="0"/>
          </a:p>
        </p:txBody>
      </p:sp>
    </p:spTree>
    <p:extLst>
      <p:ext uri="{BB962C8B-B14F-4D97-AF65-F5344CB8AC3E}">
        <p14:creationId xmlns:p14="http://schemas.microsoft.com/office/powerpoint/2010/main" val="36701776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There are few reliable sources of data on local business performance and most of it is only annual and usually not very timely.</a:t>
            </a:r>
          </a:p>
          <a:p>
            <a:endParaRPr lang="en-GB" dirty="0"/>
          </a:p>
          <a:p>
            <a:endParaRPr lang="en-GB" dirty="0"/>
          </a:p>
        </p:txBody>
      </p:sp>
      <p:sp>
        <p:nvSpPr>
          <p:cNvPr id="4" name="Slide Number Placeholder 3"/>
          <p:cNvSpPr>
            <a:spLocks noGrp="1"/>
          </p:cNvSpPr>
          <p:nvPr>
            <p:ph type="sldNum" sz="quarter" idx="5"/>
          </p:nvPr>
        </p:nvSpPr>
        <p:spPr/>
        <p:txBody>
          <a:bodyPr/>
          <a:lstStyle/>
          <a:p>
            <a:fld id="{189CCF21-FAA9-436A-A592-21570D7560CB}" type="slidenum">
              <a:rPr lang="en-GB" smtClean="0"/>
              <a:t>17</a:t>
            </a:fld>
            <a:endParaRPr lang="en-GB" dirty="0"/>
          </a:p>
        </p:txBody>
      </p:sp>
    </p:spTree>
    <p:extLst>
      <p:ext uri="{BB962C8B-B14F-4D97-AF65-F5344CB8AC3E}">
        <p14:creationId xmlns:p14="http://schemas.microsoft.com/office/powerpoint/2010/main" val="21216060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latest economic output data for sub-national areas were released at the end of April, giving us provisional figures for 2023 and revised figures prior to that.  It’s a mixed picture for Cumbria.  Across the whole county, GVA growth has been faster over 1 and 5 years than nationally but slower over 10 years.  However, this is being driven by Westmorland &amp; Furness where GVA growth outstripped the national average over 1, 5 and 10 years compared to Cumberland which was below the national average over all 3 time periods (in fact Cumberland’s economy has shrunk compared to 5 and 10 years ago).  NB: this is using 2022 constant prices to enable meaningful comparison over time.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In current prices, the data shows that Cumbria’s GVA was £15,057 million in 2023, £7,310 being generated by businesses in Cumberland and £7,746 by businesses in Westmorland &amp; Furness.  In “real” terms (ie using constant 202 prices to remove the effects of inflation) GVA in Cumbria had grown by 1% between 2022 and 2023 which is higher than the national growth of 0.4%.  Similarly, growth at Cumbria level was higher over 5 years (6.2% v 4.7%) but it was lower over 10 years (12.2% v  17.1%).  Growth at Cumbria level has largely been driven by growth in Westmorland &amp; Furness, which itself has been driven by manufacturing sector growth (linked to BAE Systems).</a:t>
            </a:r>
          </a:p>
        </p:txBody>
      </p:sp>
      <p:sp>
        <p:nvSpPr>
          <p:cNvPr id="4" name="Slide Number Placeholder 3"/>
          <p:cNvSpPr>
            <a:spLocks noGrp="1"/>
          </p:cNvSpPr>
          <p:nvPr>
            <p:ph type="sldNum" sz="quarter" idx="5"/>
          </p:nvPr>
        </p:nvSpPr>
        <p:spPr/>
        <p:txBody>
          <a:bodyPr/>
          <a:lstStyle/>
          <a:p>
            <a:fld id="{189CCF21-FAA9-436A-A592-21570D7560CB}" type="slidenum">
              <a:rPr lang="en-GB" smtClean="0"/>
              <a:t>18</a:t>
            </a:fld>
            <a:endParaRPr lang="en-GB" dirty="0"/>
          </a:p>
        </p:txBody>
      </p:sp>
    </p:spTree>
    <p:extLst>
      <p:ext uri="{BB962C8B-B14F-4D97-AF65-F5344CB8AC3E}">
        <p14:creationId xmlns:p14="http://schemas.microsoft.com/office/powerpoint/2010/main" val="41759956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biggest sector in GVA terms in 2023 in Cumbria was manufacturing which generated £3.28bn of the county’s GVA (21.8%) with the sector growing by by 15% from 2022 and by 33% over the past 5 years.  The share of GVA generated by manufacturing is more than double the national average of 9.2% and this is particularly evident in Westmorland &amp; Furness where almost a third of GVA (29.6%) is from manufacturing compared to Cumberland’s 13.5%.</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indent="0">
              <a:lnSpc>
                <a:spcPct val="100000"/>
              </a:lnSpc>
              <a:spcBef>
                <a:spcPts val="600"/>
              </a:spcBef>
              <a:buClr>
                <a:schemeClr val="accent2"/>
              </a:buClr>
              <a:buFont typeface="Wingdings" panose="05000000000000000000" pitchFamily="2" charset="2"/>
              <a:buNone/>
            </a:pPr>
            <a:r>
              <a:rPr lang="en-GB" sz="1200" dirty="0">
                <a:latin typeface="Arial" panose="020B0604020202020204" pitchFamily="34" charset="0"/>
                <a:cs typeface="Arial" panose="020B0604020202020204" pitchFamily="34" charset="0"/>
              </a:rPr>
              <a:t>After manufacturing, the three biggest sectors in Cumbria were real estate (13.9%), wholesale &amp; retail (10.2%) and health &amp; social work (9.0%).</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189CCF21-FAA9-436A-A592-21570D7560CB}" type="slidenum">
              <a:rPr lang="en-GB" smtClean="0"/>
              <a:t>19</a:t>
            </a:fld>
            <a:endParaRPr lang="en-GB" dirty="0"/>
          </a:p>
        </p:txBody>
      </p:sp>
    </p:spTree>
    <p:extLst>
      <p:ext uri="{BB962C8B-B14F-4D97-AF65-F5344CB8AC3E}">
        <p14:creationId xmlns:p14="http://schemas.microsoft.com/office/powerpoint/2010/main" val="33736776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Arial" panose="020B0604020202020204" pitchFamily="34" charset="0"/>
                <a:cs typeface="Arial" panose="020B0604020202020204" pitchFamily="34" charset="0"/>
              </a:rPr>
              <a:t>When shown as a location quotient it can be seen that Cumbria derives proportionately more GVA from agriculture, forestry, fishing, mining &amp; quarrying; manufacturing; utilities and accommodation &amp; food services but less from information &amp; communication; finance &amp; insurance; professional, scientific &amp; technical activities and admin &amp; support services.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189CCF21-FAA9-436A-A592-21570D7560CB}" type="slidenum">
              <a:rPr lang="en-GB" smtClean="0"/>
              <a:t>20</a:t>
            </a:fld>
            <a:endParaRPr lang="en-GB" dirty="0"/>
          </a:p>
        </p:txBody>
      </p:sp>
    </p:spTree>
    <p:extLst>
      <p:ext uri="{BB962C8B-B14F-4D97-AF65-F5344CB8AC3E}">
        <p14:creationId xmlns:p14="http://schemas.microsoft.com/office/powerpoint/2010/main" val="32928370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Business birth/death data from ONS are only available annually and use registration/deregistration for VAT and/or PAYE as the measure.  However, this excludes businesses which trade below these thresholds and therefore we currently subscribe to a dataset from BankSearch Consultancy Ltd which measures businesses registering for a business banking product for the first time.  This typically captures the smallest start-ups.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indent="0">
              <a:lnSpc>
                <a:spcPct val="100000"/>
              </a:lnSpc>
              <a:spcBef>
                <a:spcPts val="600"/>
              </a:spcBef>
              <a:buClr>
                <a:schemeClr val="accent2"/>
              </a:buClr>
              <a:buFont typeface="Wingdings" panose="05000000000000000000" pitchFamily="2" charset="2"/>
              <a:buNone/>
            </a:pPr>
            <a:r>
              <a:rPr lang="en-GB" dirty="0"/>
              <a:t>In February 2025 there were 144 small business start-ups which is 1 more than in January but 30 fewer than in February last year. </a:t>
            </a:r>
            <a:r>
              <a:rPr lang="en-GB" sz="1200" dirty="0">
                <a:latin typeface="Arial" panose="020B0604020202020204" pitchFamily="34" charset="0"/>
                <a:cs typeface="Arial" panose="020B0604020202020204" pitchFamily="34" charset="0"/>
              </a:rPr>
              <a:t>The highest volume of start-ups in February were in Carlisle (35) and South Lakeland (30).  The real estate &amp; professional services sector had the highest  number of start-ups (103) followed by recreation, personal &amp; community services (58), construction (52) and retail (37).</a:t>
            </a:r>
          </a:p>
          <a:p>
            <a:pPr marL="0" indent="0">
              <a:lnSpc>
                <a:spcPct val="100000"/>
              </a:lnSpc>
              <a:spcBef>
                <a:spcPts val="600"/>
              </a:spcBef>
              <a:buClr>
                <a:schemeClr val="accent2"/>
              </a:buClr>
              <a:buFont typeface="Wingdings" panose="05000000000000000000" pitchFamily="2" charset="2"/>
              <a:buNone/>
            </a:pPr>
            <a:endParaRPr lang="en-GB" sz="12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rate of start-ups per capita (measured per 10,000 working age population) is consistently lower in Cumbria than the UK average.  Across 2024 there were 64 start-ups per 10,000 working age population in Cumbria (60 in Cumberland, 68 in Westmorland &amp; Furness) compared to the national average of 97.  Copeland and Barrow had the lowest start-up rates which is common in areas dominated a major employer.  Eden and South Lakeland had the highest start-up rates – again this is common in more rural areas.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189CCF21-FAA9-436A-A592-21570D7560CB}" type="slidenum">
              <a:rPr lang="en-GB" smtClean="0"/>
              <a:t>21</a:t>
            </a:fld>
            <a:endParaRPr lang="en-GB" dirty="0"/>
          </a:p>
        </p:txBody>
      </p:sp>
    </p:spTree>
    <p:extLst>
      <p:ext uri="{BB962C8B-B14F-4D97-AF65-F5344CB8AC3E}">
        <p14:creationId xmlns:p14="http://schemas.microsoft.com/office/powerpoint/2010/main" val="34146506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Initial estimates from ONS show that UK economic output increased by 0.5% in February after being static in January and there was growth across all the main sectors.  There was also growth of 0.6% over the quarter, mostly driven by the services sector.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Services output grew by 0.3% in February with growth in 9 of the 14 subsectors.  The services sector also grew over the quarter (by 0.6%) when there were increases in 11 of the 14 subsectors.  Administrative &amp; support services was the largest positive contributor to the quarterly growth along with wholesale &amp; retail, repair of motor vehicles and information &amp; communication.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Consumer-facing services output rose by 0.7% in February with the rise mostly as a result of the increase in retail, together with an increase in food &amp; beverage services.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Production output rose by 1.5% in February, mostly as a result of strong manufacturing growth (2.2%). Over the quarter, production output also rose, by 0.7%, with growth in 3 of the 4 subsectors (mining &amp; quarrying being the exception).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Construction output rose by 0.4% in February a result of growth from both new work and repairs &amp; maintenance.  Over the quarter, construction output was static compared to the previous quarter.</a:t>
            </a:r>
          </a:p>
        </p:txBody>
      </p:sp>
      <p:sp>
        <p:nvSpPr>
          <p:cNvPr id="4" name="Slide Number Placeholder 3"/>
          <p:cNvSpPr>
            <a:spLocks noGrp="1"/>
          </p:cNvSpPr>
          <p:nvPr>
            <p:ph type="sldNum" sz="quarter" idx="5"/>
          </p:nvPr>
        </p:nvSpPr>
        <p:spPr/>
        <p:txBody>
          <a:bodyPr/>
          <a:lstStyle/>
          <a:p>
            <a:fld id="{189CCF21-FAA9-436A-A592-21570D7560CB}" type="slidenum">
              <a:rPr lang="en-GB" smtClean="0"/>
              <a:t>3</a:t>
            </a:fld>
            <a:endParaRPr lang="en-GB" dirty="0"/>
          </a:p>
        </p:txBody>
      </p:sp>
    </p:spTree>
    <p:extLst>
      <p:ext uri="{BB962C8B-B14F-4D97-AF65-F5344CB8AC3E}">
        <p14:creationId xmlns:p14="http://schemas.microsoft.com/office/powerpoint/2010/main" val="15860090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growth figures in FAME are only available for businesses which file financial accounts at Companies House (this excludes most smaller businesses).  The data measure businesses with a registered office or primary trading location in the area which have reported an increase of 10% in either employment or turnover (or both) in their most recent financial accounts.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Cumbria has relatively more businesses reporting growth than nationally 5.7% v 5.0%.   However, Cumbria also has relatively more businesses reporting a decline in one or both measures than nationally (4.7% v 3.8%).  (NB: percentages are of all businesses on the system irrespective of whether they file accounts or not).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189CCF21-FAA9-436A-A592-21570D7560CB}" type="slidenum">
              <a:rPr lang="en-GB" smtClean="0"/>
              <a:t>22</a:t>
            </a:fld>
            <a:endParaRPr lang="en-GB" dirty="0"/>
          </a:p>
        </p:txBody>
      </p:sp>
    </p:spTree>
    <p:extLst>
      <p:ext uri="{BB962C8B-B14F-4D97-AF65-F5344CB8AC3E}">
        <p14:creationId xmlns:p14="http://schemas.microsoft.com/office/powerpoint/2010/main" val="39074195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These data only relate to registered businesses and, in the case of the financial risk data, only those which have a credit rating on the FAME system (Companies House database).</a:t>
            </a:r>
          </a:p>
          <a:p>
            <a:endParaRPr lang="en-GB" dirty="0"/>
          </a:p>
          <a:p>
            <a:pPr marL="0" indent="0">
              <a:buFont typeface="Wingdings" panose="05000000000000000000" pitchFamily="2" charset="2"/>
              <a:buNone/>
            </a:pPr>
            <a:r>
              <a:rPr lang="en-GB" sz="1200" dirty="0">
                <a:solidFill>
                  <a:srgbClr val="002060"/>
                </a:solidFill>
              </a:rPr>
              <a:t>There were 160 business dissolutions/ liquidations in February – 154 of these were dissolved businesses and 6 were insolvencies.  The average for 2024 was 178 per month which is similar to 2022 and 2023 but higher than in 2019 (the year before the pandemic) when the average monthly rate was 164.</a:t>
            </a:r>
          </a:p>
          <a:p>
            <a:pPr marL="0" indent="0">
              <a:buFont typeface="Wingdings" panose="05000000000000000000" pitchFamily="2" charset="2"/>
              <a:buNone/>
            </a:pPr>
            <a:endParaRPr lang="en-GB" sz="1200" dirty="0">
              <a:solidFill>
                <a:srgbClr val="002060"/>
              </a:solidFill>
            </a:endParaRPr>
          </a:p>
          <a:p>
            <a:pPr marL="0" indent="0">
              <a:buFont typeface="Wingdings" panose="05000000000000000000" pitchFamily="2" charset="2"/>
              <a:buNone/>
            </a:pPr>
            <a:r>
              <a:rPr lang="en-GB" sz="1200" dirty="0">
                <a:solidFill>
                  <a:srgbClr val="002060"/>
                </a:solidFill>
              </a:rPr>
              <a:t>Fame records that 4.3% of businesses in Cumbria had a high risk credit score in February (percentage is of those with a credit score), which is lower than the national average of 6.9%.   However it varied within Cumbria and the rate in Barrow was higher than the national average at 7.1%.</a:t>
            </a:r>
          </a:p>
          <a:p>
            <a:pPr marL="0" indent="0">
              <a:buFont typeface="Wingdings" panose="05000000000000000000" pitchFamily="2" charset="2"/>
              <a:buNone/>
            </a:pPr>
            <a:endParaRPr lang="en-GB" sz="1200" dirty="0">
              <a:solidFill>
                <a:srgbClr val="002060"/>
              </a:solidFill>
            </a:endParaRPr>
          </a:p>
          <a:p>
            <a:endParaRPr lang="en-GB" dirty="0"/>
          </a:p>
        </p:txBody>
      </p:sp>
      <p:sp>
        <p:nvSpPr>
          <p:cNvPr id="4" name="Slide Number Placeholder 3"/>
          <p:cNvSpPr>
            <a:spLocks noGrp="1"/>
          </p:cNvSpPr>
          <p:nvPr>
            <p:ph type="sldNum" sz="quarter" idx="5"/>
          </p:nvPr>
        </p:nvSpPr>
        <p:spPr/>
        <p:txBody>
          <a:bodyPr/>
          <a:lstStyle/>
          <a:p>
            <a:fld id="{189CCF21-FAA9-436A-A592-21570D7560CB}" type="slidenum">
              <a:rPr lang="en-GB" smtClean="0"/>
              <a:t>23</a:t>
            </a:fld>
            <a:endParaRPr lang="en-GB" dirty="0"/>
          </a:p>
        </p:txBody>
      </p:sp>
    </p:spTree>
    <p:extLst>
      <p:ext uri="{BB962C8B-B14F-4D97-AF65-F5344CB8AC3E}">
        <p14:creationId xmlns:p14="http://schemas.microsoft.com/office/powerpoint/2010/main" val="39077664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Cumbria’s working age population (age 16-64) was estimated to be 299,108 in 2023 which is over 7,000 fewer than a decade ago and almost 600 fewer than 5 years ago.  Across both periods this is in contrast to growth nationally.  However, there was a post-pandemic boost to the working age population in 2021, largely as a result of inward migration from other parts of the UK and the working age population in 2023 was estimated to be 1,600 higher than in 2020.  Growth arising from inward migration continued to a lesser extent in 2022 before the working age population levelled off again in 2023.</a:t>
            </a:r>
          </a:p>
          <a:p>
            <a:endParaRPr lang="en-GB" dirty="0"/>
          </a:p>
          <a:p>
            <a:r>
              <a:rPr lang="en-GB" dirty="0"/>
              <a:t>Despite this very welcome stalling in the working age population decline locally, it is still in stark contrast to the steady growth experienced nationally throughout the past decade and the 2023 estimates suggests it may have been short-term response to the pandemic rather than the start of a longer term trend.  </a:t>
            </a:r>
          </a:p>
        </p:txBody>
      </p:sp>
      <p:sp>
        <p:nvSpPr>
          <p:cNvPr id="4" name="Slide Number Placeholder 3"/>
          <p:cNvSpPr>
            <a:spLocks noGrp="1"/>
          </p:cNvSpPr>
          <p:nvPr>
            <p:ph type="sldNum" sz="quarter" idx="5"/>
          </p:nvPr>
        </p:nvSpPr>
        <p:spPr/>
        <p:txBody>
          <a:bodyPr/>
          <a:lstStyle/>
          <a:p>
            <a:fld id="{189CCF21-FAA9-436A-A592-21570D7560CB}" type="slidenum">
              <a:rPr lang="en-GB" smtClean="0"/>
              <a:t>25</a:t>
            </a:fld>
            <a:endParaRPr lang="en-GB" dirty="0"/>
          </a:p>
        </p:txBody>
      </p:sp>
    </p:spTree>
    <p:extLst>
      <p:ext uri="{BB962C8B-B14F-4D97-AF65-F5344CB8AC3E}">
        <p14:creationId xmlns:p14="http://schemas.microsoft.com/office/powerpoint/2010/main" val="9489554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These two charts show the working age population in each of the unitaries over the past 10 years.  The step change between 2020 and 2021 is visible in both areas followed by a smaller increase in 2022.  In 2023, Cumberland’s working age population increased marginally (+76) but Westmorland &amp; Furness’s fell back slightly (-135).</a:t>
            </a:r>
          </a:p>
        </p:txBody>
      </p:sp>
      <p:sp>
        <p:nvSpPr>
          <p:cNvPr id="4" name="Slide Number Placeholder 3"/>
          <p:cNvSpPr>
            <a:spLocks noGrp="1"/>
          </p:cNvSpPr>
          <p:nvPr>
            <p:ph type="sldNum" sz="quarter" idx="5"/>
          </p:nvPr>
        </p:nvSpPr>
        <p:spPr/>
        <p:txBody>
          <a:bodyPr/>
          <a:lstStyle/>
          <a:p>
            <a:fld id="{189CCF21-FAA9-436A-A592-21570D7560CB}" type="slidenum">
              <a:rPr lang="en-GB" smtClean="0"/>
              <a:t>26</a:t>
            </a:fld>
            <a:endParaRPr lang="en-GB" dirty="0"/>
          </a:p>
        </p:txBody>
      </p:sp>
    </p:spTree>
    <p:extLst>
      <p:ext uri="{BB962C8B-B14F-4D97-AF65-F5344CB8AC3E}">
        <p14:creationId xmlns:p14="http://schemas.microsoft.com/office/powerpoint/2010/main" val="297173897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89CCF21-FAA9-436A-A592-21570D7560CB}" type="slidenum">
              <a:rPr lang="en-GB" smtClean="0"/>
              <a:t>27</a:t>
            </a:fld>
            <a:endParaRPr lang="en-GB" dirty="0"/>
          </a:p>
        </p:txBody>
      </p:sp>
    </p:spTree>
    <p:extLst>
      <p:ext uri="{BB962C8B-B14F-4D97-AF65-F5344CB8AC3E}">
        <p14:creationId xmlns:p14="http://schemas.microsoft.com/office/powerpoint/2010/main" val="274542135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These two charts show the working age population in each of the unitaries over the past 10 years.  The step change between 2020 and 2021 is visible in both areas followed by a smaller increase in 2022.  In 2023, Cumberland’s working age population increased marginally (+76) but Westmorland &amp; Furness’s fell back slightly (-135).</a:t>
            </a:r>
          </a:p>
        </p:txBody>
      </p:sp>
      <p:sp>
        <p:nvSpPr>
          <p:cNvPr id="4" name="Slide Number Placeholder 3"/>
          <p:cNvSpPr>
            <a:spLocks noGrp="1"/>
          </p:cNvSpPr>
          <p:nvPr>
            <p:ph type="sldNum" sz="quarter" idx="5"/>
          </p:nvPr>
        </p:nvSpPr>
        <p:spPr/>
        <p:txBody>
          <a:bodyPr/>
          <a:lstStyle/>
          <a:p>
            <a:fld id="{189CCF21-FAA9-436A-A592-21570D7560CB}" type="slidenum">
              <a:rPr lang="en-GB" smtClean="0"/>
              <a:t>28</a:t>
            </a:fld>
            <a:endParaRPr lang="en-GB" dirty="0"/>
          </a:p>
        </p:txBody>
      </p:sp>
    </p:spTree>
    <p:extLst>
      <p:ext uri="{BB962C8B-B14F-4D97-AF65-F5344CB8AC3E}">
        <p14:creationId xmlns:p14="http://schemas.microsoft.com/office/powerpoint/2010/main" val="9585328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10000"/>
              </a:lnSpc>
              <a:buClr>
                <a:srgbClr val="43296E"/>
              </a:buClr>
              <a:buFont typeface="Wingdings" panose="05000000000000000000" pitchFamily="2" charset="2"/>
              <a:buNone/>
            </a:pPr>
            <a:r>
              <a:rPr lang="en-GB" sz="1200" i="1" dirty="0">
                <a:latin typeface="Arial" panose="020B0604020202020204" pitchFamily="34" charset="0"/>
                <a:cs typeface="Arial" panose="020B0604020202020204" pitchFamily="34" charset="0"/>
              </a:rPr>
              <a:t>Note: the producer price dataset (factory gate prices) has been suspended by ONS due to an issue with the index linking used to calculate the indices.  It is unlikely to be restored until the summer.</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highlight>
                  <a:srgbClr val="FFFF00"/>
                </a:highlight>
              </a:rPr>
              <a:t>Consumer inflation was 2.6% in March, down from 2.8% in February, a bigger fall than many had expected. </a:t>
            </a:r>
            <a:r>
              <a:rPr lang="en-GB" sz="1200" dirty="0">
                <a:latin typeface="Arial" panose="020B0604020202020204" pitchFamily="34" charset="0"/>
                <a:cs typeface="Arial" panose="020B0604020202020204" pitchFamily="34" charset="0"/>
              </a:rPr>
              <a:t>The largest downward contributions came from recreation &amp; culture (where inflation was the lowest since Oct 2021) and from falling fuel prices which were down an average of 1.6p per litre.  There was a partially offsetting upward contribution coming from clothing which is often seen at this time of year as spring ranges enter the shops.</a:t>
            </a:r>
          </a:p>
          <a:p>
            <a:endParaRPr lang="en-GB" dirty="0"/>
          </a:p>
          <a:p>
            <a:r>
              <a:rPr lang="en-GB" dirty="0"/>
              <a:t>Core CPI is a key measure for the Bank of England when setting bank rates as it excludes volatile elements such as energy, food, alcohol and tobacco.  This was 3.4% in March down slightly from 3.5% in February.</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It is likely this is a temporary improvement as </a:t>
            </a:r>
            <a:r>
              <a:rPr lang="en-GB" sz="1200" dirty="0">
                <a:latin typeface="Arial" panose="020B0604020202020204" pitchFamily="34" charset="0"/>
                <a:cs typeface="Arial" panose="020B0604020202020204" pitchFamily="34" charset="0"/>
              </a:rPr>
              <a:t>annual increases in utilities, Council tax and other household bills such as broadband and phone contracts, plus any price increases following the rise in employer NI will not start to be reflected in the figures next month.</a:t>
            </a:r>
          </a:p>
          <a:p>
            <a:endParaRPr lang="en-GB" dirty="0"/>
          </a:p>
          <a:p>
            <a:endParaRPr lang="en-GB" dirty="0"/>
          </a:p>
          <a:p>
            <a:endParaRPr lang="en-GB" dirty="0"/>
          </a:p>
          <a:p>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fld id="{189CCF21-FAA9-436A-A592-21570D7560CB}" type="slidenum">
              <a:rPr lang="en-GB" smtClean="0"/>
              <a:t>4</a:t>
            </a:fld>
            <a:endParaRPr lang="en-GB" dirty="0"/>
          </a:p>
        </p:txBody>
      </p:sp>
    </p:spTree>
    <p:extLst>
      <p:ext uri="{BB962C8B-B14F-4D97-AF65-F5344CB8AC3E}">
        <p14:creationId xmlns:p14="http://schemas.microsoft.com/office/powerpoint/2010/main" val="17273432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At its meeting on 20</a:t>
            </a:r>
            <a:r>
              <a:rPr lang="en-GB" baseline="30000" dirty="0"/>
              <a:t>th</a:t>
            </a:r>
            <a:r>
              <a:rPr lang="en-GB" dirty="0"/>
              <a:t> March, the Bank of England held interest rates at 4.5%, as had been widely expected.  A key reason for this was that global economic uncertainty has intensified.  The Bank restated that they believe interest rates will continue on a gradually declining path but that there was a lot of economic uncertainty.  It particularly cited the possible impacts of increases to national insurance paid by employers and the minimum wage, both of which take effect in April.  There is also uncertainty about how US trade tariffs might affect the UK.</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Arial" panose="020B0604020202020204" pitchFamily="34" charset="0"/>
                <a:cs typeface="Arial" panose="020B0604020202020204" pitchFamily="34" charset="0"/>
              </a:rPr>
              <a:t>The next bank rate announcement will be on 8</a:t>
            </a:r>
            <a:r>
              <a:rPr lang="en-GB" sz="1200" baseline="30000" dirty="0">
                <a:latin typeface="Arial" panose="020B0604020202020204" pitchFamily="34" charset="0"/>
                <a:cs typeface="Arial" panose="020B0604020202020204" pitchFamily="34" charset="0"/>
              </a:rPr>
              <a:t>th</a:t>
            </a:r>
            <a:r>
              <a:rPr lang="en-GB" sz="1200" dirty="0">
                <a:latin typeface="Arial" panose="020B0604020202020204" pitchFamily="34" charset="0"/>
                <a:cs typeface="Arial" panose="020B0604020202020204" pitchFamily="34" charset="0"/>
              </a:rPr>
              <a:t> May.</a:t>
            </a:r>
            <a:endParaRPr lang="en-GB" dirty="0"/>
          </a:p>
          <a:p>
            <a:endParaRPr lang="en-GB" dirty="0"/>
          </a:p>
        </p:txBody>
      </p:sp>
      <p:sp>
        <p:nvSpPr>
          <p:cNvPr id="4" name="Slide Number Placeholder 3"/>
          <p:cNvSpPr>
            <a:spLocks noGrp="1"/>
          </p:cNvSpPr>
          <p:nvPr>
            <p:ph type="sldNum" sz="quarter" idx="5"/>
          </p:nvPr>
        </p:nvSpPr>
        <p:spPr/>
        <p:txBody>
          <a:bodyPr/>
          <a:lstStyle/>
          <a:p>
            <a:fld id="{189CCF21-FAA9-436A-A592-21570D7560CB}" type="slidenum">
              <a:rPr lang="en-GB" smtClean="0"/>
              <a:t>5</a:t>
            </a:fld>
            <a:endParaRPr lang="en-GB" dirty="0"/>
          </a:p>
        </p:txBody>
      </p:sp>
    </p:spTree>
    <p:extLst>
      <p:ext uri="{BB962C8B-B14F-4D97-AF65-F5344CB8AC3E}">
        <p14:creationId xmlns:p14="http://schemas.microsoft.com/office/powerpoint/2010/main" val="1726114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Annual growth in regular pay (excluding bonuses) was 5.9% in Feb which is the same as in January.  Growth in total pay which includes bonuses was 5.6%.  Once the effects of inflation have been removed, “real” regular pay growth was 2.1% and real total pay growth was 1.9%.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Pay growth in the public sector was 5.7% as some pay deals come into the assessment period, whilst in the private sector, growth was 5.9%,.  </a:t>
            </a:r>
            <a:r>
              <a:rPr lang="en-GB" sz="1200" dirty="0">
                <a:solidFill>
                  <a:srgbClr val="002060"/>
                </a:solidFill>
              </a:rPr>
              <a:t>Amongst the private sector, wholesale, retail, hotels &amp; restaurants had the highest pay growth at 6.8%, closely followed by construction at 6.2%.  Manufacturing pay growth was 5.7% and finance &amp; business services 4.8%.</a:t>
            </a:r>
          </a:p>
        </p:txBody>
      </p:sp>
      <p:sp>
        <p:nvSpPr>
          <p:cNvPr id="4" name="Slide Number Placeholder 3"/>
          <p:cNvSpPr>
            <a:spLocks noGrp="1"/>
          </p:cNvSpPr>
          <p:nvPr>
            <p:ph type="sldNum" sz="quarter" idx="5"/>
          </p:nvPr>
        </p:nvSpPr>
        <p:spPr/>
        <p:txBody>
          <a:bodyPr/>
          <a:lstStyle/>
          <a:p>
            <a:fld id="{189CCF21-FAA9-436A-A592-21570D7560CB}" type="slidenum">
              <a:rPr lang="en-GB" smtClean="0"/>
              <a:t>6</a:t>
            </a:fld>
            <a:endParaRPr lang="en-GB" dirty="0"/>
          </a:p>
        </p:txBody>
      </p:sp>
    </p:spTree>
    <p:extLst>
      <p:ext uri="{BB962C8B-B14F-4D97-AF65-F5344CB8AC3E}">
        <p14:creationId xmlns:p14="http://schemas.microsoft.com/office/powerpoint/2010/main" val="50786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b="0" i="0" dirty="0">
                <a:solidFill>
                  <a:srgbClr val="323132"/>
                </a:solidFill>
                <a:effectLst/>
                <a:latin typeface="open sans" panose="020B0606030504020204" pitchFamily="34" charset="0"/>
              </a:rPr>
              <a:t>The latest UK data from the Labour Force Survey data indicate that: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b="0" i="0" dirty="0">
                <a:solidFill>
                  <a:srgbClr val="323132"/>
                </a:solidFill>
                <a:effectLst/>
                <a:latin typeface="open sans" panose="020B0606030504020204" pitchFamily="34" charset="0"/>
              </a:rPr>
              <a:t>The UK employment rate was estimated at 75.1% in Dec-Feb, up by 0.2 percentage points from last quarter and up 0.5 from a year ago, largely as a result of more employees (as opposed to self-employment).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b="0" i="0" dirty="0">
                <a:solidFill>
                  <a:srgbClr val="323132"/>
                </a:solidFill>
                <a:effectLst/>
                <a:latin typeface="open sans" panose="020B0606030504020204" pitchFamily="34" charset="0"/>
              </a:rPr>
              <a:t>The unemployment rate (including non-claimants) for Dec-Feb was 4.4% which is unchanged from last quarter and 0.2 percentage points higher than a year ago.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b="0" i="0" dirty="0">
                <a:solidFill>
                  <a:srgbClr val="323132"/>
                </a:solidFill>
                <a:effectLst/>
                <a:latin typeface="open sans" panose="020B0606030504020204" pitchFamily="34" charset="0"/>
              </a:rPr>
              <a:t>The economic inactivity rate (ie those not working and not actively looking for work) was down 0.2 percentage points to 21.4% in Dec-Feb and down by 0.7ppt from a year ago.  The quarterly and annual decreases in inactivity were largely due to reductions in those inactive because they were students, long term sick or retired.</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b="0" i="0" dirty="0">
              <a:solidFill>
                <a:srgbClr val="323132"/>
              </a:solidFill>
              <a:effectLst/>
              <a:latin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b="0" i="0" dirty="0">
                <a:solidFill>
                  <a:srgbClr val="323132"/>
                </a:solidFill>
                <a:effectLst/>
                <a:latin typeface="open sans" panose="020B0606030504020204" pitchFamily="34" charset="0"/>
              </a:rPr>
              <a:t>Cumbria data is on a later slide.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b="0" i="0" dirty="0">
              <a:solidFill>
                <a:srgbClr val="323132"/>
              </a:solidFill>
              <a:effectLst/>
              <a:latin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b="0" i="0" dirty="0">
                <a:solidFill>
                  <a:srgbClr val="323132"/>
                </a:solidFill>
                <a:effectLst/>
                <a:latin typeface="open sans" panose="020B0606030504020204" pitchFamily="34" charset="0"/>
              </a:rPr>
              <a:t>NB: ongoing concerns about the impact of falling response rates on the accuracy Labour Force Survey means it has been downgraded to being an “official statistic in development”.  It will continue to be published but particular caution is advised when using estimates of change.</a:t>
            </a:r>
          </a:p>
          <a:p>
            <a:endParaRPr lang="en-GB" dirty="0"/>
          </a:p>
        </p:txBody>
      </p:sp>
      <p:sp>
        <p:nvSpPr>
          <p:cNvPr id="4" name="Slide Number Placeholder 3"/>
          <p:cNvSpPr>
            <a:spLocks noGrp="1"/>
          </p:cNvSpPr>
          <p:nvPr>
            <p:ph type="sldNum" sz="quarter" idx="5"/>
          </p:nvPr>
        </p:nvSpPr>
        <p:spPr/>
        <p:txBody>
          <a:bodyPr/>
          <a:lstStyle/>
          <a:p>
            <a:fld id="{189CCF21-FAA9-436A-A592-21570D7560CB}" type="slidenum">
              <a:rPr lang="en-GB" smtClean="0"/>
              <a:t>7</a:t>
            </a:fld>
            <a:endParaRPr lang="en-GB" dirty="0"/>
          </a:p>
        </p:txBody>
      </p:sp>
    </p:spTree>
    <p:extLst>
      <p:ext uri="{BB962C8B-B14F-4D97-AF65-F5344CB8AC3E}">
        <p14:creationId xmlns:p14="http://schemas.microsoft.com/office/powerpoint/2010/main" val="37225016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Average UK house prices increased by 5.4% in the 12 months to February up from 4.8% in January.  The rise was highest in Scotland (5.7%) and lower in England (5.3%) and Wales (4.1%).  The average UK house price was £268,319.</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Average UK rents increased by 7.7% in the 12 months to March, down from the record high of 9.2% in March last year. The average monthly rental price in the UK was £1,332.  In England private rent inflation was highest in the North East and lowest in Yorkshire &amp; the Humber.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Cumbria data is on a later slide.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GB" dirty="0"/>
          </a:p>
        </p:txBody>
      </p:sp>
      <p:sp>
        <p:nvSpPr>
          <p:cNvPr id="4" name="Slide Number Placeholder 3"/>
          <p:cNvSpPr>
            <a:spLocks noGrp="1"/>
          </p:cNvSpPr>
          <p:nvPr>
            <p:ph type="sldNum" sz="quarter" idx="5"/>
          </p:nvPr>
        </p:nvSpPr>
        <p:spPr/>
        <p:txBody>
          <a:bodyPr/>
          <a:lstStyle/>
          <a:p>
            <a:fld id="{189CCF21-FAA9-436A-A592-21570D7560CB}" type="slidenum">
              <a:rPr lang="en-GB" smtClean="0"/>
              <a:t>8</a:t>
            </a:fld>
            <a:endParaRPr lang="en-GB" dirty="0"/>
          </a:p>
        </p:txBody>
      </p:sp>
    </p:spTree>
    <p:extLst>
      <p:ext uri="{BB962C8B-B14F-4D97-AF65-F5344CB8AC3E}">
        <p14:creationId xmlns:p14="http://schemas.microsoft.com/office/powerpoint/2010/main" val="6361213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These charts are showing only payrolled employment (which is just those paid through PAYE schemes so isn’t a complete picture).  </a:t>
            </a:r>
          </a:p>
          <a:p>
            <a:r>
              <a:rPr lang="en-GB" dirty="0"/>
              <a:t>On the left is the volume of residents in payrolled employment - the solid line is seasonally adjusted to smooth out the typical calendar effects and shows that the overall trend is one of growth since the pandemic, although there have been slight variations month by month. </a:t>
            </a:r>
          </a:p>
          <a:p>
            <a:endParaRPr lang="en-GB" dirty="0"/>
          </a:p>
          <a:p>
            <a:r>
              <a:rPr lang="en-GB" dirty="0"/>
              <a:t>The total number of payrolled employees (who are resident in Cumbria) was provisionally estimated to be 225,7664 in March.  This is 0.6% higher than a year ago (+1,446) which compares to a UK fall of 0.2% over the same period.  However, over a longer period, Cumbria’s growth rate has been slightly lower than the UK at 2.6% since 2022 compared to 2.8% for the  UK.  </a:t>
            </a:r>
          </a:p>
          <a:p>
            <a:endParaRPr lang="en-GB" dirty="0"/>
          </a:p>
          <a:p>
            <a:endParaRPr lang="en-GB" dirty="0"/>
          </a:p>
        </p:txBody>
      </p:sp>
      <p:sp>
        <p:nvSpPr>
          <p:cNvPr id="4" name="Slide Number Placeholder 3"/>
          <p:cNvSpPr>
            <a:spLocks noGrp="1"/>
          </p:cNvSpPr>
          <p:nvPr>
            <p:ph type="sldNum" sz="quarter" idx="5"/>
          </p:nvPr>
        </p:nvSpPr>
        <p:spPr/>
        <p:txBody>
          <a:bodyPr/>
          <a:lstStyle/>
          <a:p>
            <a:fld id="{189CCF21-FAA9-436A-A592-21570D7560CB}" type="slidenum">
              <a:rPr lang="en-GB" smtClean="0"/>
              <a:t>10</a:t>
            </a:fld>
            <a:endParaRPr lang="en-GB" dirty="0"/>
          </a:p>
        </p:txBody>
      </p:sp>
    </p:spTree>
    <p:extLst>
      <p:ext uri="{BB962C8B-B14F-4D97-AF65-F5344CB8AC3E}">
        <p14:creationId xmlns:p14="http://schemas.microsoft.com/office/powerpoint/2010/main" val="8827341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Again this data only relates to employees paid through PAYE schemes so it’s not a complete picture.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HMRC figures show that although median pay in Cumbria consistently runs below the UK average (chart on the left), pay has generally been increasing slightly more quickly than nationally.  Annual growth in median pay in March was 5.5% compared to growth of 4.8% for the UK.  The same is true over a longer period with pay in March 2025 being 21.1% higher than in March 2022 in Cumbria compared to growth of 18.9% growth for the UK..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tight labour market in Cumbria and the challenges businesses have been facing in attracting and retaining staff is a major factor behind the higher rate of pay growth than the UK.  </a:t>
            </a:r>
          </a:p>
          <a:p>
            <a:endParaRPr lang="en-GB" dirty="0"/>
          </a:p>
        </p:txBody>
      </p:sp>
      <p:sp>
        <p:nvSpPr>
          <p:cNvPr id="4" name="Slide Number Placeholder 3"/>
          <p:cNvSpPr>
            <a:spLocks noGrp="1"/>
          </p:cNvSpPr>
          <p:nvPr>
            <p:ph type="sldNum" sz="quarter" idx="5"/>
          </p:nvPr>
        </p:nvSpPr>
        <p:spPr/>
        <p:txBody>
          <a:bodyPr/>
          <a:lstStyle/>
          <a:p>
            <a:fld id="{189CCF21-FAA9-436A-A592-21570D7560CB}" type="slidenum">
              <a:rPr lang="en-GB" smtClean="0"/>
              <a:t>11</a:t>
            </a:fld>
            <a:endParaRPr lang="en-GB" dirty="0"/>
          </a:p>
        </p:txBody>
      </p:sp>
    </p:spTree>
    <p:extLst>
      <p:ext uri="{BB962C8B-B14F-4D97-AF65-F5344CB8AC3E}">
        <p14:creationId xmlns:p14="http://schemas.microsoft.com/office/powerpoint/2010/main" val="98562583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5" name="Picture 4" descr="A purple and green logo&#10;&#10;Description automatically generated">
            <a:extLst>
              <a:ext uri="{FF2B5EF4-FFF2-40B4-BE49-F238E27FC236}">
                <a16:creationId xmlns:a16="http://schemas.microsoft.com/office/drawing/2014/main" id="{0CD3A093-D409-DC6A-7DD7-09BB411E5E99}"/>
              </a:ext>
            </a:extLst>
          </p:cNvPr>
          <p:cNvPicPr>
            <a:picLocks noChangeAspect="1"/>
          </p:cNvPicPr>
          <p:nvPr userDrawn="1"/>
        </p:nvPicPr>
        <p:blipFill>
          <a:blip r:embed="rId2"/>
          <a:stretch>
            <a:fillRect/>
          </a:stretch>
        </p:blipFill>
        <p:spPr>
          <a:xfrm>
            <a:off x="0" y="0"/>
            <a:ext cx="12192000" cy="6889899"/>
          </a:xfrm>
          <a:prstGeom prst="rect">
            <a:avLst/>
          </a:prstGeom>
        </p:spPr>
      </p:pic>
      <p:sp>
        <p:nvSpPr>
          <p:cNvPr id="2" name="Title 1">
            <a:extLst>
              <a:ext uri="{FF2B5EF4-FFF2-40B4-BE49-F238E27FC236}">
                <a16:creationId xmlns:a16="http://schemas.microsoft.com/office/drawing/2014/main" id="{99AB42A4-43CF-F933-82D2-807F95D1903A}"/>
              </a:ext>
            </a:extLst>
          </p:cNvPr>
          <p:cNvSpPr>
            <a:spLocks noGrp="1"/>
          </p:cNvSpPr>
          <p:nvPr>
            <p:ph type="ctrTitle"/>
          </p:nvPr>
        </p:nvSpPr>
        <p:spPr>
          <a:xfrm>
            <a:off x="599440" y="2875757"/>
            <a:ext cx="4937760" cy="2011362"/>
          </a:xfrm>
        </p:spPr>
        <p:txBody>
          <a:bodyPr anchor="t">
            <a:normAutofit/>
          </a:bodyPr>
          <a:lstStyle>
            <a:lvl1pPr algn="l">
              <a:defRPr sz="4000">
                <a:solidFill>
                  <a:schemeClr val="bg1"/>
                </a:solidFill>
                <a:latin typeface="Calibri" panose="020F0502020204030204" pitchFamily="34" charset="0"/>
                <a:cs typeface="Calibri" panose="020F0502020204030204" pitchFamily="34" charset="0"/>
              </a:defRPr>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C00E63FE-B202-3DAF-84CE-ABF22DC478C2}"/>
              </a:ext>
            </a:extLst>
          </p:cNvPr>
          <p:cNvSpPr>
            <a:spLocks noGrp="1"/>
          </p:cNvSpPr>
          <p:nvPr>
            <p:ph type="subTitle" idx="1"/>
          </p:nvPr>
        </p:nvSpPr>
        <p:spPr>
          <a:xfrm>
            <a:off x="599440" y="4719638"/>
            <a:ext cx="9144000" cy="165576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Tree>
    <p:extLst>
      <p:ext uri="{BB962C8B-B14F-4D97-AF65-F5344CB8AC3E}">
        <p14:creationId xmlns:p14="http://schemas.microsoft.com/office/powerpoint/2010/main" val="20611799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1A16EA-80C7-242D-7651-EAC5A2D520FC}"/>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85A5E95C-5346-129D-A492-289EAA502FA1}"/>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31555566-7653-17FD-19FC-BB25783618FA}"/>
              </a:ext>
            </a:extLst>
          </p:cNvPr>
          <p:cNvSpPr>
            <a:spLocks noGrp="1"/>
          </p:cNvSpPr>
          <p:nvPr>
            <p:ph type="dt" sz="half" idx="10"/>
          </p:nvPr>
        </p:nvSpPr>
        <p:spPr>
          <a:xfrm>
            <a:off x="838200" y="6356350"/>
            <a:ext cx="2743200" cy="365125"/>
          </a:xfrm>
          <a:prstGeom prst="rect">
            <a:avLst/>
          </a:prstGeom>
        </p:spPr>
        <p:txBody>
          <a:bodyPr/>
          <a:lstStyle/>
          <a:p>
            <a:fld id="{3D2F09F9-2395-8C43-82B3-9F112E1B1C52}" type="datetimeFigureOut">
              <a:rPr lang="en-US" smtClean="0"/>
              <a:t>4/24/2025</a:t>
            </a:fld>
            <a:endParaRPr lang="en-US" dirty="0"/>
          </a:p>
        </p:txBody>
      </p:sp>
      <p:sp>
        <p:nvSpPr>
          <p:cNvPr id="5" name="Footer Placeholder 4">
            <a:extLst>
              <a:ext uri="{FF2B5EF4-FFF2-40B4-BE49-F238E27FC236}">
                <a16:creationId xmlns:a16="http://schemas.microsoft.com/office/drawing/2014/main" id="{07DBE95E-F094-E15E-745F-349F36CBE4E4}"/>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966C3773-5F60-0B09-FEE0-73F910206EB5}"/>
              </a:ext>
            </a:extLst>
          </p:cNvPr>
          <p:cNvSpPr>
            <a:spLocks noGrp="1"/>
          </p:cNvSpPr>
          <p:nvPr>
            <p:ph type="sldNum" sz="quarter" idx="12"/>
          </p:nvPr>
        </p:nvSpPr>
        <p:spPr>
          <a:xfrm>
            <a:off x="8610600" y="6356350"/>
            <a:ext cx="2743200" cy="365125"/>
          </a:xfrm>
          <a:prstGeom prst="rect">
            <a:avLst/>
          </a:prstGeom>
        </p:spPr>
        <p:txBody>
          <a:bodyPr/>
          <a:lstStyle/>
          <a:p>
            <a:fld id="{479D1B6F-DAC0-8243-9DCD-4E555EB927B4}" type="slidenum">
              <a:rPr lang="en-US" smtClean="0"/>
              <a:t>‹#›</a:t>
            </a:fld>
            <a:endParaRPr lang="en-US" dirty="0"/>
          </a:p>
        </p:txBody>
      </p:sp>
    </p:spTree>
    <p:extLst>
      <p:ext uri="{BB962C8B-B14F-4D97-AF65-F5344CB8AC3E}">
        <p14:creationId xmlns:p14="http://schemas.microsoft.com/office/powerpoint/2010/main" val="16249166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23A049F-D033-4C74-8D06-0732DA2804DC}"/>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46E07D6E-DA08-9B26-3E83-C027468C0FCA}"/>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905D06CA-3532-84E3-B766-7593844982FA}"/>
              </a:ext>
            </a:extLst>
          </p:cNvPr>
          <p:cNvSpPr>
            <a:spLocks noGrp="1"/>
          </p:cNvSpPr>
          <p:nvPr>
            <p:ph type="dt" sz="half" idx="10"/>
          </p:nvPr>
        </p:nvSpPr>
        <p:spPr>
          <a:xfrm>
            <a:off x="838200" y="6356350"/>
            <a:ext cx="2743200" cy="365125"/>
          </a:xfrm>
          <a:prstGeom prst="rect">
            <a:avLst/>
          </a:prstGeom>
        </p:spPr>
        <p:txBody>
          <a:bodyPr/>
          <a:lstStyle/>
          <a:p>
            <a:fld id="{3D2F09F9-2395-8C43-82B3-9F112E1B1C52}" type="datetimeFigureOut">
              <a:rPr lang="en-US" smtClean="0"/>
              <a:t>4/24/2025</a:t>
            </a:fld>
            <a:endParaRPr lang="en-US" dirty="0"/>
          </a:p>
        </p:txBody>
      </p:sp>
      <p:sp>
        <p:nvSpPr>
          <p:cNvPr id="5" name="Footer Placeholder 4">
            <a:extLst>
              <a:ext uri="{FF2B5EF4-FFF2-40B4-BE49-F238E27FC236}">
                <a16:creationId xmlns:a16="http://schemas.microsoft.com/office/drawing/2014/main" id="{345AC410-88D3-CC73-0DAB-7BAE9D7CBB14}"/>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FAC773C7-E8BF-771D-042A-CED2E3C7D4F1}"/>
              </a:ext>
            </a:extLst>
          </p:cNvPr>
          <p:cNvSpPr>
            <a:spLocks noGrp="1"/>
          </p:cNvSpPr>
          <p:nvPr>
            <p:ph type="sldNum" sz="quarter" idx="12"/>
          </p:nvPr>
        </p:nvSpPr>
        <p:spPr>
          <a:xfrm>
            <a:off x="8610600" y="6356350"/>
            <a:ext cx="2743200" cy="365125"/>
          </a:xfrm>
          <a:prstGeom prst="rect">
            <a:avLst/>
          </a:prstGeom>
        </p:spPr>
        <p:txBody>
          <a:bodyPr/>
          <a:lstStyle/>
          <a:p>
            <a:fld id="{479D1B6F-DAC0-8243-9DCD-4E555EB927B4}" type="slidenum">
              <a:rPr lang="en-US" smtClean="0"/>
              <a:t>‹#›</a:t>
            </a:fld>
            <a:endParaRPr lang="en-US" dirty="0"/>
          </a:p>
        </p:txBody>
      </p:sp>
    </p:spTree>
    <p:extLst>
      <p:ext uri="{BB962C8B-B14F-4D97-AF65-F5344CB8AC3E}">
        <p14:creationId xmlns:p14="http://schemas.microsoft.com/office/powerpoint/2010/main" val="25825309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106C31-5FE4-0DEE-31E3-C84DC8C27DF4}"/>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D4EFA2DC-689A-B81C-8FED-20799EC32AD7}"/>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BC0770A9-3849-D228-F1DE-8F71C8730BD3}"/>
              </a:ext>
            </a:extLst>
          </p:cNvPr>
          <p:cNvSpPr>
            <a:spLocks noGrp="1"/>
          </p:cNvSpPr>
          <p:nvPr>
            <p:ph type="dt" sz="half" idx="10"/>
          </p:nvPr>
        </p:nvSpPr>
        <p:spPr>
          <a:xfrm>
            <a:off x="838200" y="6356350"/>
            <a:ext cx="2743200" cy="365125"/>
          </a:xfrm>
          <a:prstGeom prst="rect">
            <a:avLst/>
          </a:prstGeom>
        </p:spPr>
        <p:txBody>
          <a:bodyPr/>
          <a:lstStyle/>
          <a:p>
            <a:fld id="{3D2F09F9-2395-8C43-82B3-9F112E1B1C52}" type="datetimeFigureOut">
              <a:rPr lang="en-US" smtClean="0"/>
              <a:t>4/24/2025</a:t>
            </a:fld>
            <a:endParaRPr lang="en-US" dirty="0"/>
          </a:p>
        </p:txBody>
      </p:sp>
      <p:sp>
        <p:nvSpPr>
          <p:cNvPr id="5" name="Footer Placeholder 4">
            <a:extLst>
              <a:ext uri="{FF2B5EF4-FFF2-40B4-BE49-F238E27FC236}">
                <a16:creationId xmlns:a16="http://schemas.microsoft.com/office/drawing/2014/main" id="{00DE1878-81EF-5288-7D4B-0245E1FDB396}"/>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DC71883E-207D-C3D6-30C0-8589199E3668}"/>
              </a:ext>
            </a:extLst>
          </p:cNvPr>
          <p:cNvSpPr>
            <a:spLocks noGrp="1"/>
          </p:cNvSpPr>
          <p:nvPr>
            <p:ph type="sldNum" sz="quarter" idx="12"/>
          </p:nvPr>
        </p:nvSpPr>
        <p:spPr>
          <a:xfrm>
            <a:off x="8610600" y="6356350"/>
            <a:ext cx="2743200" cy="365125"/>
          </a:xfrm>
          <a:prstGeom prst="rect">
            <a:avLst/>
          </a:prstGeom>
        </p:spPr>
        <p:txBody>
          <a:bodyPr/>
          <a:lstStyle/>
          <a:p>
            <a:fld id="{479D1B6F-DAC0-8243-9DCD-4E555EB927B4}" type="slidenum">
              <a:rPr lang="en-US" smtClean="0"/>
              <a:t>‹#›</a:t>
            </a:fld>
            <a:endParaRPr lang="en-US" dirty="0"/>
          </a:p>
        </p:txBody>
      </p:sp>
    </p:spTree>
    <p:extLst>
      <p:ext uri="{BB962C8B-B14F-4D97-AF65-F5344CB8AC3E}">
        <p14:creationId xmlns:p14="http://schemas.microsoft.com/office/powerpoint/2010/main" val="440917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5" name="Picture 4" descr="A blue and green background with a white circle&#10;&#10;Description automatically generated">
            <a:extLst>
              <a:ext uri="{FF2B5EF4-FFF2-40B4-BE49-F238E27FC236}">
                <a16:creationId xmlns:a16="http://schemas.microsoft.com/office/drawing/2014/main" id="{CF9C4C18-EFD1-7C21-2AB2-D7B997214780}"/>
              </a:ext>
            </a:extLst>
          </p:cNvPr>
          <p:cNvPicPr>
            <a:picLocks noChangeAspect="1"/>
          </p:cNvPicPr>
          <p:nvPr userDrawn="1"/>
        </p:nvPicPr>
        <p:blipFill>
          <a:blip r:embed="rId2"/>
          <a:stretch>
            <a:fillRect/>
          </a:stretch>
        </p:blipFill>
        <p:spPr>
          <a:xfrm>
            <a:off x="0" y="0"/>
            <a:ext cx="12192000" cy="6868633"/>
          </a:xfrm>
          <a:prstGeom prst="rect">
            <a:avLst/>
          </a:prstGeom>
        </p:spPr>
      </p:pic>
      <p:sp>
        <p:nvSpPr>
          <p:cNvPr id="2" name="Title 1">
            <a:extLst>
              <a:ext uri="{FF2B5EF4-FFF2-40B4-BE49-F238E27FC236}">
                <a16:creationId xmlns:a16="http://schemas.microsoft.com/office/drawing/2014/main" id="{75BF2CA2-6071-2143-9F5E-39170220BAB0}"/>
              </a:ext>
            </a:extLst>
          </p:cNvPr>
          <p:cNvSpPr>
            <a:spLocks noGrp="1"/>
          </p:cNvSpPr>
          <p:nvPr>
            <p:ph type="title"/>
          </p:nvPr>
        </p:nvSpPr>
        <p:spPr>
          <a:xfrm>
            <a:off x="831850" y="2913770"/>
            <a:ext cx="6150841" cy="2852737"/>
          </a:xfrm>
        </p:spPr>
        <p:txBody>
          <a:bodyPr anchor="t">
            <a:normAutofit/>
          </a:bodyPr>
          <a:lstStyle>
            <a:lvl1pPr>
              <a:defRPr sz="3600">
                <a:solidFill>
                  <a:schemeClr val="bg1"/>
                </a:solidFill>
              </a:defRPr>
            </a:lvl1p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81119387-D972-CBDB-19A2-7504781AC1A9}"/>
              </a:ext>
            </a:extLst>
          </p:cNvPr>
          <p:cNvSpPr>
            <a:spLocks noGrp="1"/>
          </p:cNvSpPr>
          <p:nvPr>
            <p:ph type="body" idx="1"/>
          </p:nvPr>
        </p:nvSpPr>
        <p:spPr>
          <a:xfrm>
            <a:off x="831850" y="4589463"/>
            <a:ext cx="10515600" cy="1500187"/>
          </a:xfrm>
        </p:spPr>
        <p:txBody>
          <a:bodyPr/>
          <a:lstStyle>
            <a:lvl1pPr marL="0" indent="0">
              <a:buNone/>
              <a:defRPr sz="2400">
                <a:solidFill>
                  <a:schemeClr val="bg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dirty="0"/>
              <a:t>Click to edit Master text styles</a:t>
            </a:r>
          </a:p>
        </p:txBody>
      </p:sp>
    </p:spTree>
    <p:extLst>
      <p:ext uri="{BB962C8B-B14F-4D97-AF65-F5344CB8AC3E}">
        <p14:creationId xmlns:p14="http://schemas.microsoft.com/office/powerpoint/2010/main" val="31983268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ECA184-CD2E-923B-525C-4530872DAD99}"/>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043B7271-8115-FB23-6325-DC8B6FE3B790}"/>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FA6C49C4-2F19-6F7D-ADF9-05F3D9BA8903}"/>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0966AFE8-22D0-510D-E8F6-32A0F607CB40}"/>
              </a:ext>
            </a:extLst>
          </p:cNvPr>
          <p:cNvSpPr>
            <a:spLocks noGrp="1"/>
          </p:cNvSpPr>
          <p:nvPr>
            <p:ph type="dt" sz="half" idx="10"/>
          </p:nvPr>
        </p:nvSpPr>
        <p:spPr>
          <a:xfrm>
            <a:off x="838200" y="6356350"/>
            <a:ext cx="2743200" cy="365125"/>
          </a:xfrm>
          <a:prstGeom prst="rect">
            <a:avLst/>
          </a:prstGeom>
        </p:spPr>
        <p:txBody>
          <a:bodyPr/>
          <a:lstStyle/>
          <a:p>
            <a:fld id="{3D2F09F9-2395-8C43-82B3-9F112E1B1C52}" type="datetimeFigureOut">
              <a:rPr lang="en-US" smtClean="0"/>
              <a:t>4/24/2025</a:t>
            </a:fld>
            <a:endParaRPr lang="en-US" dirty="0"/>
          </a:p>
        </p:txBody>
      </p:sp>
      <p:sp>
        <p:nvSpPr>
          <p:cNvPr id="6" name="Footer Placeholder 5">
            <a:extLst>
              <a:ext uri="{FF2B5EF4-FFF2-40B4-BE49-F238E27FC236}">
                <a16:creationId xmlns:a16="http://schemas.microsoft.com/office/drawing/2014/main" id="{769B41FE-2027-6B44-89D1-BE5E43646DA4}"/>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AF84488B-9105-FF11-ABC5-E2B80BC68DB4}"/>
              </a:ext>
            </a:extLst>
          </p:cNvPr>
          <p:cNvSpPr>
            <a:spLocks noGrp="1"/>
          </p:cNvSpPr>
          <p:nvPr>
            <p:ph type="sldNum" sz="quarter" idx="12"/>
          </p:nvPr>
        </p:nvSpPr>
        <p:spPr>
          <a:xfrm>
            <a:off x="8610600" y="6356350"/>
            <a:ext cx="2743200" cy="365125"/>
          </a:xfrm>
          <a:prstGeom prst="rect">
            <a:avLst/>
          </a:prstGeom>
        </p:spPr>
        <p:txBody>
          <a:bodyPr/>
          <a:lstStyle/>
          <a:p>
            <a:fld id="{479D1B6F-DAC0-8243-9DCD-4E555EB927B4}" type="slidenum">
              <a:rPr lang="en-US" smtClean="0"/>
              <a:t>‹#›</a:t>
            </a:fld>
            <a:endParaRPr lang="en-US" dirty="0"/>
          </a:p>
        </p:txBody>
      </p:sp>
    </p:spTree>
    <p:extLst>
      <p:ext uri="{BB962C8B-B14F-4D97-AF65-F5344CB8AC3E}">
        <p14:creationId xmlns:p14="http://schemas.microsoft.com/office/powerpoint/2010/main" val="23901770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BEBABE-E7F3-FF0F-140E-128D85A1BD83}"/>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913DD8E2-DCD7-F44F-D6F3-76DF5455B82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E513C01F-BC4D-DF76-CA24-320130015EC9}"/>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68F4FB78-6687-0931-C1C1-2E597C1BE38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3AE5D485-B915-CF14-CF2A-4642243105FF}"/>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58D2A6C0-28AB-D097-CDF3-DBD3EFF1611D}"/>
              </a:ext>
            </a:extLst>
          </p:cNvPr>
          <p:cNvSpPr>
            <a:spLocks noGrp="1"/>
          </p:cNvSpPr>
          <p:nvPr>
            <p:ph type="dt" sz="half" idx="10"/>
          </p:nvPr>
        </p:nvSpPr>
        <p:spPr>
          <a:xfrm>
            <a:off x="838200" y="6356350"/>
            <a:ext cx="2743200" cy="365125"/>
          </a:xfrm>
          <a:prstGeom prst="rect">
            <a:avLst/>
          </a:prstGeom>
        </p:spPr>
        <p:txBody>
          <a:bodyPr/>
          <a:lstStyle/>
          <a:p>
            <a:fld id="{3D2F09F9-2395-8C43-82B3-9F112E1B1C52}" type="datetimeFigureOut">
              <a:rPr lang="en-US" smtClean="0"/>
              <a:t>4/24/2025</a:t>
            </a:fld>
            <a:endParaRPr lang="en-US" dirty="0"/>
          </a:p>
        </p:txBody>
      </p:sp>
      <p:sp>
        <p:nvSpPr>
          <p:cNvPr id="8" name="Footer Placeholder 7">
            <a:extLst>
              <a:ext uri="{FF2B5EF4-FFF2-40B4-BE49-F238E27FC236}">
                <a16:creationId xmlns:a16="http://schemas.microsoft.com/office/drawing/2014/main" id="{1E28DC93-895F-0768-95BB-85999345AEF7}"/>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9" name="Slide Number Placeholder 8">
            <a:extLst>
              <a:ext uri="{FF2B5EF4-FFF2-40B4-BE49-F238E27FC236}">
                <a16:creationId xmlns:a16="http://schemas.microsoft.com/office/drawing/2014/main" id="{2C06E24E-119F-3B1B-272D-C18D103A78B1}"/>
              </a:ext>
            </a:extLst>
          </p:cNvPr>
          <p:cNvSpPr>
            <a:spLocks noGrp="1"/>
          </p:cNvSpPr>
          <p:nvPr>
            <p:ph type="sldNum" sz="quarter" idx="12"/>
          </p:nvPr>
        </p:nvSpPr>
        <p:spPr>
          <a:xfrm>
            <a:off x="8610600" y="6356350"/>
            <a:ext cx="2743200" cy="365125"/>
          </a:xfrm>
          <a:prstGeom prst="rect">
            <a:avLst/>
          </a:prstGeom>
        </p:spPr>
        <p:txBody>
          <a:bodyPr/>
          <a:lstStyle/>
          <a:p>
            <a:fld id="{479D1B6F-DAC0-8243-9DCD-4E555EB927B4}" type="slidenum">
              <a:rPr lang="en-US" smtClean="0"/>
              <a:t>‹#›</a:t>
            </a:fld>
            <a:endParaRPr lang="en-US" dirty="0"/>
          </a:p>
        </p:txBody>
      </p:sp>
    </p:spTree>
    <p:extLst>
      <p:ext uri="{BB962C8B-B14F-4D97-AF65-F5344CB8AC3E}">
        <p14:creationId xmlns:p14="http://schemas.microsoft.com/office/powerpoint/2010/main" val="1056941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E654C-F53D-810C-8765-4212D537D9DA}"/>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40E974DB-25AE-32E0-4C78-FE2E10266B6B}"/>
              </a:ext>
            </a:extLst>
          </p:cNvPr>
          <p:cNvSpPr>
            <a:spLocks noGrp="1"/>
          </p:cNvSpPr>
          <p:nvPr>
            <p:ph type="dt" sz="half" idx="10"/>
          </p:nvPr>
        </p:nvSpPr>
        <p:spPr>
          <a:xfrm>
            <a:off x="838200" y="6356350"/>
            <a:ext cx="2743200" cy="365125"/>
          </a:xfrm>
          <a:prstGeom prst="rect">
            <a:avLst/>
          </a:prstGeom>
        </p:spPr>
        <p:txBody>
          <a:bodyPr/>
          <a:lstStyle/>
          <a:p>
            <a:fld id="{3D2F09F9-2395-8C43-82B3-9F112E1B1C52}" type="datetimeFigureOut">
              <a:rPr lang="en-US" smtClean="0"/>
              <a:t>4/24/2025</a:t>
            </a:fld>
            <a:endParaRPr lang="en-US" dirty="0"/>
          </a:p>
        </p:txBody>
      </p:sp>
      <p:sp>
        <p:nvSpPr>
          <p:cNvPr id="4" name="Footer Placeholder 3">
            <a:extLst>
              <a:ext uri="{FF2B5EF4-FFF2-40B4-BE49-F238E27FC236}">
                <a16:creationId xmlns:a16="http://schemas.microsoft.com/office/drawing/2014/main" id="{FA279781-5B97-1646-D450-95B2FF9CBE2A}"/>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5" name="Slide Number Placeholder 4">
            <a:extLst>
              <a:ext uri="{FF2B5EF4-FFF2-40B4-BE49-F238E27FC236}">
                <a16:creationId xmlns:a16="http://schemas.microsoft.com/office/drawing/2014/main" id="{A9FC6E6C-FD5B-1D28-1D68-82876A9B9E10}"/>
              </a:ext>
            </a:extLst>
          </p:cNvPr>
          <p:cNvSpPr>
            <a:spLocks noGrp="1"/>
          </p:cNvSpPr>
          <p:nvPr>
            <p:ph type="sldNum" sz="quarter" idx="12"/>
          </p:nvPr>
        </p:nvSpPr>
        <p:spPr>
          <a:xfrm>
            <a:off x="8610600" y="6356350"/>
            <a:ext cx="2743200" cy="365125"/>
          </a:xfrm>
          <a:prstGeom prst="rect">
            <a:avLst/>
          </a:prstGeom>
        </p:spPr>
        <p:txBody>
          <a:bodyPr/>
          <a:lstStyle/>
          <a:p>
            <a:fld id="{479D1B6F-DAC0-8243-9DCD-4E555EB927B4}" type="slidenum">
              <a:rPr lang="en-US" smtClean="0"/>
              <a:t>‹#›</a:t>
            </a:fld>
            <a:endParaRPr lang="en-US" dirty="0"/>
          </a:p>
        </p:txBody>
      </p:sp>
    </p:spTree>
    <p:extLst>
      <p:ext uri="{BB962C8B-B14F-4D97-AF65-F5344CB8AC3E}">
        <p14:creationId xmlns:p14="http://schemas.microsoft.com/office/powerpoint/2010/main" val="33364622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67B07C0-8310-5A63-7338-C4284674E8C7}"/>
              </a:ext>
            </a:extLst>
          </p:cNvPr>
          <p:cNvSpPr>
            <a:spLocks noGrp="1"/>
          </p:cNvSpPr>
          <p:nvPr>
            <p:ph type="dt" sz="half" idx="10"/>
          </p:nvPr>
        </p:nvSpPr>
        <p:spPr>
          <a:xfrm>
            <a:off x="838200" y="6356350"/>
            <a:ext cx="2743200" cy="365125"/>
          </a:xfrm>
          <a:prstGeom prst="rect">
            <a:avLst/>
          </a:prstGeom>
        </p:spPr>
        <p:txBody>
          <a:bodyPr/>
          <a:lstStyle/>
          <a:p>
            <a:fld id="{3D2F09F9-2395-8C43-82B3-9F112E1B1C52}" type="datetimeFigureOut">
              <a:rPr lang="en-US" smtClean="0"/>
              <a:t>4/24/2025</a:t>
            </a:fld>
            <a:endParaRPr lang="en-US" dirty="0"/>
          </a:p>
        </p:txBody>
      </p:sp>
      <p:sp>
        <p:nvSpPr>
          <p:cNvPr id="3" name="Footer Placeholder 2">
            <a:extLst>
              <a:ext uri="{FF2B5EF4-FFF2-40B4-BE49-F238E27FC236}">
                <a16:creationId xmlns:a16="http://schemas.microsoft.com/office/drawing/2014/main" id="{FA86F8B7-7305-8A39-A657-D8443A4B8FC3}"/>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B2AB1DC9-0B1C-0C7F-E636-C9DD3AD3EBDC}"/>
              </a:ext>
            </a:extLst>
          </p:cNvPr>
          <p:cNvSpPr>
            <a:spLocks noGrp="1"/>
          </p:cNvSpPr>
          <p:nvPr>
            <p:ph type="sldNum" sz="quarter" idx="12"/>
          </p:nvPr>
        </p:nvSpPr>
        <p:spPr>
          <a:xfrm>
            <a:off x="8610600" y="6356350"/>
            <a:ext cx="2743200" cy="365125"/>
          </a:xfrm>
          <a:prstGeom prst="rect">
            <a:avLst/>
          </a:prstGeom>
        </p:spPr>
        <p:txBody>
          <a:bodyPr/>
          <a:lstStyle/>
          <a:p>
            <a:fld id="{479D1B6F-DAC0-8243-9DCD-4E555EB927B4}" type="slidenum">
              <a:rPr lang="en-US" smtClean="0"/>
              <a:t>‹#›</a:t>
            </a:fld>
            <a:endParaRPr lang="en-US" dirty="0"/>
          </a:p>
        </p:txBody>
      </p:sp>
    </p:spTree>
    <p:extLst>
      <p:ext uri="{BB962C8B-B14F-4D97-AF65-F5344CB8AC3E}">
        <p14:creationId xmlns:p14="http://schemas.microsoft.com/office/powerpoint/2010/main" val="3881817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B87A3A-63A7-1120-30A7-455D45620A07}"/>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1EC0ABB7-54CF-A59D-19E6-BAEB45A65D3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5B492CB5-08F3-5451-3AB1-98390A19C72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5D7D95FF-A4BC-6ECA-78BF-F3685D0BDC15}"/>
              </a:ext>
            </a:extLst>
          </p:cNvPr>
          <p:cNvSpPr>
            <a:spLocks noGrp="1"/>
          </p:cNvSpPr>
          <p:nvPr>
            <p:ph type="dt" sz="half" idx="10"/>
          </p:nvPr>
        </p:nvSpPr>
        <p:spPr>
          <a:xfrm>
            <a:off x="838200" y="6356350"/>
            <a:ext cx="2743200" cy="365125"/>
          </a:xfrm>
          <a:prstGeom prst="rect">
            <a:avLst/>
          </a:prstGeom>
        </p:spPr>
        <p:txBody>
          <a:bodyPr/>
          <a:lstStyle/>
          <a:p>
            <a:fld id="{3D2F09F9-2395-8C43-82B3-9F112E1B1C52}" type="datetimeFigureOut">
              <a:rPr lang="en-US" smtClean="0"/>
              <a:t>4/24/2025</a:t>
            </a:fld>
            <a:endParaRPr lang="en-US" dirty="0"/>
          </a:p>
        </p:txBody>
      </p:sp>
      <p:sp>
        <p:nvSpPr>
          <p:cNvPr id="6" name="Footer Placeholder 5">
            <a:extLst>
              <a:ext uri="{FF2B5EF4-FFF2-40B4-BE49-F238E27FC236}">
                <a16:creationId xmlns:a16="http://schemas.microsoft.com/office/drawing/2014/main" id="{6B0F1DD3-63FA-FDA1-C0A7-29D82D3A8F79}"/>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C7DAA15F-E9B0-A74E-5F49-8C57E75AF977}"/>
              </a:ext>
            </a:extLst>
          </p:cNvPr>
          <p:cNvSpPr>
            <a:spLocks noGrp="1"/>
          </p:cNvSpPr>
          <p:nvPr>
            <p:ph type="sldNum" sz="quarter" idx="12"/>
          </p:nvPr>
        </p:nvSpPr>
        <p:spPr>
          <a:xfrm>
            <a:off x="8610600" y="6356350"/>
            <a:ext cx="2743200" cy="365125"/>
          </a:xfrm>
          <a:prstGeom prst="rect">
            <a:avLst/>
          </a:prstGeom>
        </p:spPr>
        <p:txBody>
          <a:bodyPr/>
          <a:lstStyle/>
          <a:p>
            <a:fld id="{479D1B6F-DAC0-8243-9DCD-4E555EB927B4}" type="slidenum">
              <a:rPr lang="en-US" smtClean="0"/>
              <a:t>‹#›</a:t>
            </a:fld>
            <a:endParaRPr lang="en-US" dirty="0"/>
          </a:p>
        </p:txBody>
      </p:sp>
    </p:spTree>
    <p:extLst>
      <p:ext uri="{BB962C8B-B14F-4D97-AF65-F5344CB8AC3E}">
        <p14:creationId xmlns:p14="http://schemas.microsoft.com/office/powerpoint/2010/main" val="9639405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868ECF-11F2-8EF3-7109-6E7F014FCEE2}"/>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D640D1BD-7582-8D83-8541-12E457A4D35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123FA8C9-2FB7-BCBC-63E9-7A1143E653E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9BFF92B6-2F94-8E28-6E05-676EF402632B}"/>
              </a:ext>
            </a:extLst>
          </p:cNvPr>
          <p:cNvSpPr>
            <a:spLocks noGrp="1"/>
          </p:cNvSpPr>
          <p:nvPr>
            <p:ph type="dt" sz="half" idx="10"/>
          </p:nvPr>
        </p:nvSpPr>
        <p:spPr>
          <a:xfrm>
            <a:off x="838200" y="6356350"/>
            <a:ext cx="2743200" cy="365125"/>
          </a:xfrm>
          <a:prstGeom prst="rect">
            <a:avLst/>
          </a:prstGeom>
        </p:spPr>
        <p:txBody>
          <a:bodyPr/>
          <a:lstStyle/>
          <a:p>
            <a:fld id="{3D2F09F9-2395-8C43-82B3-9F112E1B1C52}" type="datetimeFigureOut">
              <a:rPr lang="en-US" smtClean="0"/>
              <a:t>4/24/2025</a:t>
            </a:fld>
            <a:endParaRPr lang="en-US" dirty="0"/>
          </a:p>
        </p:txBody>
      </p:sp>
      <p:sp>
        <p:nvSpPr>
          <p:cNvPr id="6" name="Footer Placeholder 5">
            <a:extLst>
              <a:ext uri="{FF2B5EF4-FFF2-40B4-BE49-F238E27FC236}">
                <a16:creationId xmlns:a16="http://schemas.microsoft.com/office/drawing/2014/main" id="{CF07CA27-16C8-EFF9-36C7-2252126AD44B}"/>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4C62ED06-1C89-A59A-27FC-50635E66135A}"/>
              </a:ext>
            </a:extLst>
          </p:cNvPr>
          <p:cNvSpPr>
            <a:spLocks noGrp="1"/>
          </p:cNvSpPr>
          <p:nvPr>
            <p:ph type="sldNum" sz="quarter" idx="12"/>
          </p:nvPr>
        </p:nvSpPr>
        <p:spPr>
          <a:xfrm>
            <a:off x="8610600" y="6356350"/>
            <a:ext cx="2743200" cy="365125"/>
          </a:xfrm>
          <a:prstGeom prst="rect">
            <a:avLst/>
          </a:prstGeom>
        </p:spPr>
        <p:txBody>
          <a:bodyPr/>
          <a:lstStyle/>
          <a:p>
            <a:fld id="{479D1B6F-DAC0-8243-9DCD-4E555EB927B4}" type="slidenum">
              <a:rPr lang="en-US" smtClean="0"/>
              <a:t>‹#›</a:t>
            </a:fld>
            <a:endParaRPr lang="en-US" dirty="0"/>
          </a:p>
        </p:txBody>
      </p:sp>
    </p:spTree>
    <p:extLst>
      <p:ext uri="{BB962C8B-B14F-4D97-AF65-F5344CB8AC3E}">
        <p14:creationId xmlns:p14="http://schemas.microsoft.com/office/powerpoint/2010/main" val="8827559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Picture 4" descr="A purple and white flag&#10;&#10;Description automatically generated">
            <a:extLst>
              <a:ext uri="{FF2B5EF4-FFF2-40B4-BE49-F238E27FC236}">
                <a16:creationId xmlns:a16="http://schemas.microsoft.com/office/drawing/2014/main" id="{68581A69-E474-7031-33AC-B8A5958CEC38}"/>
              </a:ext>
            </a:extLst>
          </p:cNvPr>
          <p:cNvPicPr>
            <a:picLocks noChangeAspect="1"/>
          </p:cNvPicPr>
          <p:nvPr userDrawn="1"/>
        </p:nvPicPr>
        <p:blipFill>
          <a:blip r:embed="rId13"/>
          <a:stretch>
            <a:fillRect/>
          </a:stretch>
        </p:blipFill>
        <p:spPr>
          <a:xfrm>
            <a:off x="0" y="10633"/>
            <a:ext cx="12192000" cy="6858000"/>
          </a:xfrm>
          <a:prstGeom prst="rect">
            <a:avLst/>
          </a:prstGeom>
        </p:spPr>
      </p:pic>
      <p:sp>
        <p:nvSpPr>
          <p:cNvPr id="2" name="Title Placeholder 1">
            <a:extLst>
              <a:ext uri="{FF2B5EF4-FFF2-40B4-BE49-F238E27FC236}">
                <a16:creationId xmlns:a16="http://schemas.microsoft.com/office/drawing/2014/main" id="{0800FBE7-E262-E7DB-9811-7A16FA22AB9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20E38587-CC5A-7B76-BC90-B56ED3974C9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1081628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3600" kern="1200">
          <a:solidFill>
            <a:srgbClr val="43296E"/>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90000"/>
        </a:lnSpc>
        <a:spcBef>
          <a:spcPts val="1000"/>
        </a:spcBef>
        <a:buClr>
          <a:srgbClr val="3B92C4"/>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3B92C4"/>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3B92C4"/>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3B92C4"/>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3B92C4"/>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chart" Target="../charts/chart12.xml"/></Relationships>
</file>

<file path=ppt/slides/_rels/slide11.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chart" Target="../charts/chart14.xml"/></Relationships>
</file>

<file path=ppt/slides/_rels/slide12.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chart" Target="../charts/chart17.xml"/></Relationships>
</file>

<file path=ppt/slides/_rels/slide14.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chart" Target="../charts/chart2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chart" Target="../charts/chart23.xml"/></Relationships>
</file>

<file path=ppt/slides/_rels/slide19.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chart" Target="../charts/chart27.xml"/></Relationships>
</file>

<file path=ppt/slides/_rels/slide22.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chart" Target="../charts/chart3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chart" Target="../charts/chart33.xml"/></Relationships>
</file>

<file path=ppt/slides/_rels/slide27.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chart" Target="../charts/chart35.xml"/><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chart" Target="../charts/chart3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chart" Target="../charts/chart6.xml"/></Relationships>
</file>

<file path=ppt/slides/_rels/slide7.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chart" Target="../charts/chart9.xml"/><Relationship Id="rId4" Type="http://schemas.openxmlformats.org/officeDocument/2006/relationships/chart" Target="../charts/chart8.xml"/></Relationships>
</file>

<file path=ppt/slides/_rels/slide8.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6F6147-6646-AF71-BC63-3D8B71EC4A46}"/>
              </a:ext>
            </a:extLst>
          </p:cNvPr>
          <p:cNvSpPr>
            <a:spLocks noGrp="1"/>
          </p:cNvSpPr>
          <p:nvPr>
            <p:ph type="ctrTitle"/>
          </p:nvPr>
        </p:nvSpPr>
        <p:spPr>
          <a:xfrm>
            <a:off x="599440" y="1945958"/>
            <a:ext cx="4216400" cy="2011362"/>
          </a:xfrm>
        </p:spPr>
        <p:txBody>
          <a:bodyPr/>
          <a:lstStyle/>
          <a:p>
            <a:pPr algn="ctr"/>
            <a:r>
              <a:rPr lang="en-US" dirty="0"/>
              <a:t>Economy Overview</a:t>
            </a:r>
            <a:br>
              <a:rPr lang="en-US" dirty="0"/>
            </a:br>
            <a:r>
              <a:rPr lang="en-US" dirty="0"/>
              <a:t>April 2025</a:t>
            </a:r>
          </a:p>
        </p:txBody>
      </p:sp>
      <p:sp>
        <p:nvSpPr>
          <p:cNvPr id="3" name="Subtitle 2">
            <a:extLst>
              <a:ext uri="{FF2B5EF4-FFF2-40B4-BE49-F238E27FC236}">
                <a16:creationId xmlns:a16="http://schemas.microsoft.com/office/drawing/2014/main" id="{945F13AD-9F02-BA84-97E5-51345574F142}"/>
              </a:ext>
            </a:extLst>
          </p:cNvPr>
          <p:cNvSpPr>
            <a:spLocks noGrp="1"/>
          </p:cNvSpPr>
          <p:nvPr>
            <p:ph type="subTitle" idx="1"/>
          </p:nvPr>
        </p:nvSpPr>
        <p:spPr>
          <a:xfrm>
            <a:off x="599440" y="3698399"/>
            <a:ext cx="3698240" cy="1102042"/>
          </a:xfrm>
        </p:spPr>
        <p:txBody>
          <a:bodyPr/>
          <a:lstStyle/>
          <a:p>
            <a:pPr algn="ctr"/>
            <a:r>
              <a:rPr lang="en-US" dirty="0"/>
              <a:t>Prepared by Ginny Murphy</a:t>
            </a:r>
          </a:p>
          <a:p>
            <a:pPr algn="ctr"/>
            <a:r>
              <a:rPr lang="en-US" i="1" dirty="0"/>
              <a:t>Cumberland Council</a:t>
            </a:r>
          </a:p>
        </p:txBody>
      </p:sp>
      <p:pic>
        <p:nvPicPr>
          <p:cNvPr id="5" name="Picture 4" descr="A logo with a flower and waves&#10;&#10;Description automatically generated">
            <a:extLst>
              <a:ext uri="{FF2B5EF4-FFF2-40B4-BE49-F238E27FC236}">
                <a16:creationId xmlns:a16="http://schemas.microsoft.com/office/drawing/2014/main" id="{A9708877-1EAB-A67E-D753-BB3E0DCF1B79}"/>
              </a:ext>
            </a:extLst>
          </p:cNvPr>
          <p:cNvPicPr>
            <a:picLocks noChangeAspect="1"/>
          </p:cNvPicPr>
          <p:nvPr/>
        </p:nvPicPr>
        <p:blipFill>
          <a:blip r:embed="rId3"/>
          <a:stretch>
            <a:fillRect/>
          </a:stretch>
        </p:blipFill>
        <p:spPr>
          <a:xfrm>
            <a:off x="1310640" y="4648200"/>
            <a:ext cx="2158803" cy="1751908"/>
          </a:xfrm>
          <a:prstGeom prst="rect">
            <a:avLst/>
          </a:prstGeom>
        </p:spPr>
      </p:pic>
    </p:spTree>
    <p:extLst>
      <p:ext uri="{BB962C8B-B14F-4D97-AF65-F5344CB8AC3E}">
        <p14:creationId xmlns:p14="http://schemas.microsoft.com/office/powerpoint/2010/main" val="31817840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41160-68B0-C37B-9389-83F4AFF6BC41}"/>
              </a:ext>
            </a:extLst>
          </p:cNvPr>
          <p:cNvSpPr>
            <a:spLocks noGrp="1"/>
          </p:cNvSpPr>
          <p:nvPr>
            <p:ph type="title"/>
          </p:nvPr>
        </p:nvSpPr>
        <p:spPr>
          <a:xfrm>
            <a:off x="838200" y="365126"/>
            <a:ext cx="10515600" cy="759340"/>
          </a:xfrm>
        </p:spPr>
        <p:txBody>
          <a:bodyPr/>
          <a:lstStyle/>
          <a:p>
            <a:r>
              <a:rPr lang="en-US" b="1" dirty="0"/>
              <a:t>Cumbria – payrolled employment</a:t>
            </a:r>
            <a:endParaRPr lang="en-US" dirty="0"/>
          </a:p>
        </p:txBody>
      </p:sp>
      <p:sp>
        <p:nvSpPr>
          <p:cNvPr id="5" name="Content Placeholder 9">
            <a:extLst>
              <a:ext uri="{FF2B5EF4-FFF2-40B4-BE49-F238E27FC236}">
                <a16:creationId xmlns:a16="http://schemas.microsoft.com/office/drawing/2014/main" id="{132A9037-B6D7-1010-B783-1D17E55E6AD3}"/>
              </a:ext>
            </a:extLst>
          </p:cNvPr>
          <p:cNvSpPr>
            <a:spLocks noGrp="1"/>
          </p:cNvSpPr>
          <p:nvPr>
            <p:ph sz="half" idx="1"/>
          </p:nvPr>
        </p:nvSpPr>
        <p:spPr>
          <a:xfrm>
            <a:off x="8999621" y="1213719"/>
            <a:ext cx="2935705" cy="4430562"/>
          </a:xfrm>
        </p:spPr>
        <p:txBody>
          <a:bodyPr>
            <a:normAutofit lnSpcReduction="10000"/>
          </a:bodyPr>
          <a:lstStyle/>
          <a:p>
            <a:pPr marL="216000" indent="-216000">
              <a:lnSpc>
                <a:spcPct val="110000"/>
              </a:lnSpc>
              <a:buClr>
                <a:schemeClr val="accent2"/>
              </a:buClr>
              <a:buFont typeface="Wingdings" panose="05000000000000000000" pitchFamily="2" charset="2"/>
              <a:buChar char="Ø"/>
            </a:pPr>
            <a:r>
              <a:rPr lang="en-GB" sz="1600" dirty="0">
                <a:latin typeface="Arial" panose="020B0604020202020204" pitchFamily="34" charset="0"/>
                <a:cs typeface="Arial" panose="020B0604020202020204" pitchFamily="34" charset="0"/>
              </a:rPr>
              <a:t>There were 225,766 Cumbrian residents in payrolled employment in March 2025, a slight fall from the previous month.</a:t>
            </a:r>
          </a:p>
          <a:p>
            <a:pPr marL="216000" indent="-216000">
              <a:lnSpc>
                <a:spcPct val="110000"/>
              </a:lnSpc>
              <a:buClr>
                <a:schemeClr val="accent2"/>
              </a:buClr>
              <a:buFont typeface="Wingdings" panose="05000000000000000000" pitchFamily="2" charset="2"/>
              <a:buChar char="Ø"/>
            </a:pPr>
            <a:r>
              <a:rPr lang="en-GB" sz="1600" dirty="0">
                <a:latin typeface="Arial" panose="020B0604020202020204" pitchFamily="34" charset="0"/>
                <a:cs typeface="Arial" panose="020B0604020202020204" pitchFamily="34" charset="0"/>
              </a:rPr>
              <a:t>Employment was 0.6% higher than a year ago compared to a national fall of 0.2%</a:t>
            </a:r>
          </a:p>
          <a:p>
            <a:pPr marL="216000" indent="-216000">
              <a:lnSpc>
                <a:spcPct val="110000"/>
              </a:lnSpc>
              <a:buClr>
                <a:schemeClr val="accent2"/>
              </a:buClr>
              <a:buFont typeface="Wingdings" panose="05000000000000000000" pitchFamily="2" charset="2"/>
              <a:buChar char="Ø"/>
            </a:pPr>
            <a:r>
              <a:rPr lang="en-GB" sz="1600" dirty="0">
                <a:latin typeface="Arial" panose="020B0604020202020204" pitchFamily="34" charset="0"/>
                <a:cs typeface="Arial" panose="020B0604020202020204" pitchFamily="34" charset="0"/>
              </a:rPr>
              <a:t>However, over the longer term, growth in Cumbria has been slightly slower than nationally at 2.6% since March 2022 compared to 2.8% for the UK.</a:t>
            </a:r>
          </a:p>
        </p:txBody>
      </p:sp>
      <p:sp>
        <p:nvSpPr>
          <p:cNvPr id="6" name="TextBox 5">
            <a:extLst>
              <a:ext uri="{FF2B5EF4-FFF2-40B4-BE49-F238E27FC236}">
                <a16:creationId xmlns:a16="http://schemas.microsoft.com/office/drawing/2014/main" id="{48621D2D-1233-DAC9-4844-CDB597B7C4C7}"/>
              </a:ext>
            </a:extLst>
          </p:cNvPr>
          <p:cNvSpPr txBox="1"/>
          <p:nvPr/>
        </p:nvSpPr>
        <p:spPr>
          <a:xfrm flipH="1">
            <a:off x="2641665" y="5925988"/>
            <a:ext cx="4185318" cy="276999"/>
          </a:xfrm>
          <a:prstGeom prst="rect">
            <a:avLst/>
          </a:prstGeom>
          <a:noFill/>
        </p:spPr>
        <p:txBody>
          <a:bodyPr wrap="square" rtlCol="0">
            <a:spAutoFit/>
          </a:bodyPr>
          <a:lstStyle/>
          <a:p>
            <a:r>
              <a:rPr lang="en-GB" sz="1200" i="1" dirty="0">
                <a:latin typeface="Arial" panose="020B0604020202020204" pitchFamily="34" charset="0"/>
                <a:cs typeface="Arial" panose="020B0604020202020204" pitchFamily="34" charset="0"/>
              </a:rPr>
              <a:t>Source: ONS/HMRC, Apr 2025 release</a:t>
            </a:r>
          </a:p>
        </p:txBody>
      </p:sp>
      <p:graphicFrame>
        <p:nvGraphicFramePr>
          <p:cNvPr id="3" name="Chart 2">
            <a:extLst>
              <a:ext uri="{FF2B5EF4-FFF2-40B4-BE49-F238E27FC236}">
                <a16:creationId xmlns:a16="http://schemas.microsoft.com/office/drawing/2014/main" id="{20183D23-3728-5D1E-7EF1-4005069CE11D}"/>
              </a:ext>
            </a:extLst>
          </p:cNvPr>
          <p:cNvGraphicFramePr>
            <a:graphicFrameLocks/>
          </p:cNvGraphicFramePr>
          <p:nvPr>
            <p:extLst>
              <p:ext uri="{D42A27DB-BD31-4B8C-83A1-F6EECF244321}">
                <p14:modId xmlns:p14="http://schemas.microsoft.com/office/powerpoint/2010/main" val="2725289669"/>
              </p:ext>
            </p:extLst>
          </p:nvPr>
        </p:nvGraphicFramePr>
        <p:xfrm>
          <a:off x="571499" y="1044314"/>
          <a:ext cx="3985261" cy="488162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Chart 3">
            <a:extLst>
              <a:ext uri="{FF2B5EF4-FFF2-40B4-BE49-F238E27FC236}">
                <a16:creationId xmlns:a16="http://schemas.microsoft.com/office/drawing/2014/main" id="{08182D30-49F5-0C04-C180-CE444AB45030}"/>
              </a:ext>
            </a:extLst>
          </p:cNvPr>
          <p:cNvGraphicFramePr>
            <a:graphicFrameLocks/>
          </p:cNvGraphicFramePr>
          <p:nvPr>
            <p:extLst>
              <p:ext uri="{D42A27DB-BD31-4B8C-83A1-F6EECF244321}">
                <p14:modId xmlns:p14="http://schemas.microsoft.com/office/powerpoint/2010/main" val="3262771507"/>
              </p:ext>
            </p:extLst>
          </p:nvPr>
        </p:nvGraphicFramePr>
        <p:xfrm>
          <a:off x="4734324" y="1044314"/>
          <a:ext cx="4265297" cy="488162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113361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41160-68B0-C37B-9389-83F4AFF6BC41}"/>
              </a:ext>
            </a:extLst>
          </p:cNvPr>
          <p:cNvSpPr>
            <a:spLocks noGrp="1"/>
          </p:cNvSpPr>
          <p:nvPr>
            <p:ph type="title"/>
          </p:nvPr>
        </p:nvSpPr>
        <p:spPr>
          <a:xfrm>
            <a:off x="838200" y="365126"/>
            <a:ext cx="10515600" cy="759340"/>
          </a:xfrm>
        </p:spPr>
        <p:txBody>
          <a:bodyPr/>
          <a:lstStyle/>
          <a:p>
            <a:r>
              <a:rPr lang="en-US" b="1" dirty="0"/>
              <a:t>Cumbria – payrolled earnings </a:t>
            </a:r>
            <a:endParaRPr lang="en-US" dirty="0"/>
          </a:p>
        </p:txBody>
      </p:sp>
      <p:sp>
        <p:nvSpPr>
          <p:cNvPr id="8" name="Content Placeholder 9">
            <a:extLst>
              <a:ext uri="{FF2B5EF4-FFF2-40B4-BE49-F238E27FC236}">
                <a16:creationId xmlns:a16="http://schemas.microsoft.com/office/drawing/2014/main" id="{23A24CD4-EBE4-90D3-2716-685D94F3590B}"/>
              </a:ext>
            </a:extLst>
          </p:cNvPr>
          <p:cNvSpPr>
            <a:spLocks noGrp="1"/>
          </p:cNvSpPr>
          <p:nvPr>
            <p:ph sz="half" idx="1"/>
          </p:nvPr>
        </p:nvSpPr>
        <p:spPr>
          <a:xfrm>
            <a:off x="8999621" y="1087921"/>
            <a:ext cx="2935705" cy="5146361"/>
          </a:xfrm>
        </p:spPr>
        <p:txBody>
          <a:bodyPr>
            <a:normAutofit/>
          </a:bodyPr>
          <a:lstStyle/>
          <a:p>
            <a:pPr marL="216000" indent="-216000">
              <a:lnSpc>
                <a:spcPct val="110000"/>
              </a:lnSpc>
              <a:buClr>
                <a:schemeClr val="accent2"/>
              </a:buClr>
              <a:buFont typeface="Wingdings" panose="05000000000000000000" pitchFamily="2" charset="2"/>
              <a:buChar char="Ø"/>
            </a:pPr>
            <a:r>
              <a:rPr lang="en-GB" sz="1600" dirty="0">
                <a:latin typeface="Arial" panose="020B0604020202020204" pitchFamily="34" charset="0"/>
                <a:cs typeface="Arial" panose="020B0604020202020204" pitchFamily="34" charset="0"/>
              </a:rPr>
              <a:t>Payrolled earnings are lower in Cumbria than nationally but the gap has narrowed slightly since the pandemic as there has been higher growth locally.</a:t>
            </a:r>
          </a:p>
          <a:p>
            <a:pPr marL="216000" indent="-216000">
              <a:lnSpc>
                <a:spcPct val="110000"/>
              </a:lnSpc>
              <a:buClr>
                <a:schemeClr val="accent2"/>
              </a:buClr>
              <a:buFont typeface="Wingdings" panose="05000000000000000000" pitchFamily="2" charset="2"/>
              <a:buChar char="Ø"/>
            </a:pPr>
            <a:r>
              <a:rPr lang="en-GB" sz="1600" dirty="0">
                <a:latin typeface="Arial" panose="020B0604020202020204" pitchFamily="34" charset="0"/>
                <a:cs typeface="Arial" panose="020B0604020202020204" pitchFamily="34" charset="0"/>
              </a:rPr>
              <a:t>Over the past year, pay growth has 5.5% in Cumbria compared to 4.8% for the UK.</a:t>
            </a:r>
          </a:p>
          <a:p>
            <a:pPr marL="216000" indent="-216000">
              <a:lnSpc>
                <a:spcPct val="110000"/>
              </a:lnSpc>
              <a:buClr>
                <a:schemeClr val="accent2"/>
              </a:buClr>
              <a:buFont typeface="Wingdings" panose="05000000000000000000" pitchFamily="2" charset="2"/>
              <a:buChar char="Ø"/>
            </a:pPr>
            <a:r>
              <a:rPr lang="en-GB" sz="1600" dirty="0">
                <a:latin typeface="Arial" panose="020B0604020202020204" pitchFamily="34" charset="0"/>
                <a:cs typeface="Arial" panose="020B0604020202020204" pitchFamily="34" charset="0"/>
              </a:rPr>
              <a:t>Over a longer period, employee pay in Cumbria in March 2025 was 21.1% higher than in March 2022 compared to growth of 18.9% growth nationally.</a:t>
            </a:r>
          </a:p>
        </p:txBody>
      </p:sp>
      <p:sp>
        <p:nvSpPr>
          <p:cNvPr id="9" name="TextBox 8">
            <a:extLst>
              <a:ext uri="{FF2B5EF4-FFF2-40B4-BE49-F238E27FC236}">
                <a16:creationId xmlns:a16="http://schemas.microsoft.com/office/drawing/2014/main" id="{4747380E-8280-5982-443F-B0AB6D73A5FD}"/>
              </a:ext>
            </a:extLst>
          </p:cNvPr>
          <p:cNvSpPr txBox="1"/>
          <p:nvPr/>
        </p:nvSpPr>
        <p:spPr>
          <a:xfrm flipH="1">
            <a:off x="2582583" y="5946118"/>
            <a:ext cx="4235116" cy="276999"/>
          </a:xfrm>
          <a:prstGeom prst="rect">
            <a:avLst/>
          </a:prstGeom>
          <a:noFill/>
        </p:spPr>
        <p:txBody>
          <a:bodyPr wrap="square" rtlCol="0">
            <a:spAutoFit/>
          </a:bodyPr>
          <a:lstStyle/>
          <a:p>
            <a:r>
              <a:rPr lang="en-GB" sz="1200" i="1" dirty="0">
                <a:latin typeface="Arial" panose="020B0604020202020204" pitchFamily="34" charset="0"/>
                <a:cs typeface="Arial" panose="020B0604020202020204" pitchFamily="34" charset="0"/>
              </a:rPr>
              <a:t>Source: ONS/HMRC, Apr 2025 release</a:t>
            </a:r>
          </a:p>
        </p:txBody>
      </p:sp>
      <p:graphicFrame>
        <p:nvGraphicFramePr>
          <p:cNvPr id="4" name="Chart 3">
            <a:extLst>
              <a:ext uri="{FF2B5EF4-FFF2-40B4-BE49-F238E27FC236}">
                <a16:creationId xmlns:a16="http://schemas.microsoft.com/office/drawing/2014/main" id="{70DB0BC6-5381-ED8B-7C57-BF2E44982371}"/>
              </a:ext>
            </a:extLst>
          </p:cNvPr>
          <p:cNvGraphicFramePr>
            <a:graphicFrameLocks/>
          </p:cNvGraphicFramePr>
          <p:nvPr>
            <p:extLst>
              <p:ext uri="{D42A27DB-BD31-4B8C-83A1-F6EECF244321}">
                <p14:modId xmlns:p14="http://schemas.microsoft.com/office/powerpoint/2010/main" val="1901306832"/>
              </p:ext>
            </p:extLst>
          </p:nvPr>
        </p:nvGraphicFramePr>
        <p:xfrm>
          <a:off x="411480" y="1087919"/>
          <a:ext cx="4114800" cy="479551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a:extLst>
              <a:ext uri="{FF2B5EF4-FFF2-40B4-BE49-F238E27FC236}">
                <a16:creationId xmlns:a16="http://schemas.microsoft.com/office/drawing/2014/main" id="{769FC8E8-7FFD-465C-DBE5-0CCB1FE8C350}"/>
              </a:ext>
            </a:extLst>
          </p:cNvPr>
          <p:cNvGraphicFramePr>
            <a:graphicFrameLocks/>
          </p:cNvGraphicFramePr>
          <p:nvPr>
            <p:extLst>
              <p:ext uri="{D42A27DB-BD31-4B8C-83A1-F6EECF244321}">
                <p14:modId xmlns:p14="http://schemas.microsoft.com/office/powerpoint/2010/main" val="172281361"/>
              </p:ext>
            </p:extLst>
          </p:nvPr>
        </p:nvGraphicFramePr>
        <p:xfrm>
          <a:off x="4675080" y="1087919"/>
          <a:ext cx="4324541" cy="479551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2293001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41160-68B0-C37B-9389-83F4AFF6BC41}"/>
              </a:ext>
            </a:extLst>
          </p:cNvPr>
          <p:cNvSpPr>
            <a:spLocks noGrp="1"/>
          </p:cNvSpPr>
          <p:nvPr>
            <p:ph type="title"/>
          </p:nvPr>
        </p:nvSpPr>
        <p:spPr>
          <a:xfrm>
            <a:off x="838200" y="365126"/>
            <a:ext cx="10515600" cy="759340"/>
          </a:xfrm>
        </p:spPr>
        <p:txBody>
          <a:bodyPr/>
          <a:lstStyle/>
          <a:p>
            <a:r>
              <a:rPr lang="en-US" b="1" dirty="0"/>
              <a:t>Cumbria – claimant unemployment </a:t>
            </a:r>
            <a:endParaRPr lang="en-US" dirty="0"/>
          </a:p>
        </p:txBody>
      </p:sp>
      <p:sp>
        <p:nvSpPr>
          <p:cNvPr id="5" name="Content Placeholder 5">
            <a:extLst>
              <a:ext uri="{FF2B5EF4-FFF2-40B4-BE49-F238E27FC236}">
                <a16:creationId xmlns:a16="http://schemas.microsoft.com/office/drawing/2014/main" id="{79042532-EAE4-9FAF-5CC8-99434BE57C28}"/>
              </a:ext>
            </a:extLst>
          </p:cNvPr>
          <p:cNvSpPr txBox="1">
            <a:spLocks/>
          </p:cNvSpPr>
          <p:nvPr/>
        </p:nvSpPr>
        <p:spPr>
          <a:xfrm>
            <a:off x="8209159" y="1159129"/>
            <a:ext cx="3545306" cy="4695981"/>
          </a:xfrm>
          <a:prstGeom prst="rect">
            <a:avLst/>
          </a:prstGeom>
        </p:spPr>
        <p:txBody>
          <a:bodyPr vert="horz" lIns="91430" tIns="45715" rIns="91430" bIns="45715" rtlCol="0">
            <a:normAutofit/>
          </a:bodyPr>
          <a:lstStyle>
            <a:lvl1pPr marL="457131" indent="-457131" algn="l" defTabSz="609507" rtl="0" eaLnBrk="1" latinLnBrk="0" hangingPunct="1">
              <a:spcBef>
                <a:spcPct val="20000"/>
              </a:spcBef>
              <a:buClr>
                <a:srgbClr val="760F46"/>
              </a:buClr>
              <a:buSzPct val="70000"/>
              <a:buFont typeface="Arial"/>
              <a:buChar char="•"/>
              <a:defRPr sz="2667" kern="1200">
                <a:solidFill>
                  <a:schemeClr val="tx1"/>
                </a:solidFill>
                <a:latin typeface="+mn-lt"/>
                <a:ea typeface="+mn-ea"/>
                <a:cs typeface="+mn-cs"/>
              </a:defRPr>
            </a:lvl1pPr>
            <a:lvl2pPr marL="990454" indent="-380944" algn="l" defTabSz="609507" rtl="0" eaLnBrk="1" latinLnBrk="0" hangingPunct="1">
              <a:spcBef>
                <a:spcPct val="20000"/>
              </a:spcBef>
              <a:buClr>
                <a:srgbClr val="760F46"/>
              </a:buClr>
              <a:buSzPct val="70000"/>
              <a:buFont typeface="Arial"/>
              <a:buChar char="•"/>
              <a:defRPr sz="2400" kern="1200">
                <a:solidFill>
                  <a:schemeClr val="tx1"/>
                </a:solidFill>
                <a:latin typeface="+mn-lt"/>
                <a:ea typeface="+mn-ea"/>
                <a:cs typeface="+mn-cs"/>
              </a:defRPr>
            </a:lvl2pPr>
            <a:lvl3pPr marL="1523773" indent="-304752" algn="l" defTabSz="609507" rtl="0" eaLnBrk="1" latinLnBrk="0" hangingPunct="1">
              <a:spcBef>
                <a:spcPct val="20000"/>
              </a:spcBef>
              <a:buClr>
                <a:srgbClr val="760F46"/>
              </a:buClr>
              <a:buSzPct val="70000"/>
              <a:buFont typeface="Arial"/>
              <a:buChar char="•"/>
              <a:defRPr sz="2400" kern="1200">
                <a:solidFill>
                  <a:schemeClr val="tx1"/>
                </a:solidFill>
                <a:latin typeface="+mn-lt"/>
                <a:ea typeface="+mn-ea"/>
                <a:cs typeface="+mn-cs"/>
              </a:defRPr>
            </a:lvl3pPr>
            <a:lvl4pPr marL="2133280" indent="-304752" algn="l" defTabSz="609507" rtl="0" eaLnBrk="1" latinLnBrk="0" hangingPunct="1">
              <a:spcBef>
                <a:spcPct val="20000"/>
              </a:spcBef>
              <a:buClr>
                <a:srgbClr val="760F46"/>
              </a:buClr>
              <a:buSzPct val="70000"/>
              <a:buFont typeface="Arial"/>
              <a:buChar char="•"/>
              <a:defRPr sz="2400" kern="1200">
                <a:solidFill>
                  <a:schemeClr val="tx1"/>
                </a:solidFill>
                <a:latin typeface="+mn-lt"/>
                <a:ea typeface="+mn-ea"/>
                <a:cs typeface="+mn-cs"/>
              </a:defRPr>
            </a:lvl4pPr>
            <a:lvl5pPr marL="2742790" indent="-304752" algn="l" defTabSz="609507" rtl="0" eaLnBrk="1" latinLnBrk="0" hangingPunct="1">
              <a:spcBef>
                <a:spcPct val="20000"/>
              </a:spcBef>
              <a:buClr>
                <a:srgbClr val="760F46"/>
              </a:buClr>
              <a:buSzPct val="70000"/>
              <a:buFont typeface="Arial"/>
              <a:buChar char="•"/>
              <a:defRPr sz="2400" kern="1200">
                <a:solidFill>
                  <a:schemeClr val="tx1"/>
                </a:solidFill>
                <a:latin typeface="+mn-lt"/>
                <a:ea typeface="+mn-ea"/>
                <a:cs typeface="+mn-cs"/>
              </a:defRPr>
            </a:lvl5pPr>
            <a:lvl6pPr marL="3352296" indent="-304752" algn="l" defTabSz="609507" rtl="0" eaLnBrk="1" latinLnBrk="0" hangingPunct="1">
              <a:spcBef>
                <a:spcPct val="20000"/>
              </a:spcBef>
              <a:buFont typeface="Arial"/>
              <a:buChar char="•"/>
              <a:defRPr sz="2400" kern="1200">
                <a:solidFill>
                  <a:schemeClr val="tx1"/>
                </a:solidFill>
                <a:latin typeface="+mn-lt"/>
                <a:ea typeface="+mn-ea"/>
                <a:cs typeface="+mn-cs"/>
              </a:defRPr>
            </a:lvl6pPr>
            <a:lvl7pPr marL="3961808" indent="-304752" algn="l" defTabSz="609507" rtl="0" eaLnBrk="1" latinLnBrk="0" hangingPunct="1">
              <a:spcBef>
                <a:spcPct val="20000"/>
              </a:spcBef>
              <a:buFont typeface="Arial"/>
              <a:buChar char="•"/>
              <a:defRPr sz="2400" kern="1200">
                <a:solidFill>
                  <a:schemeClr val="tx1"/>
                </a:solidFill>
                <a:latin typeface="+mn-lt"/>
                <a:ea typeface="+mn-ea"/>
                <a:cs typeface="+mn-cs"/>
              </a:defRPr>
            </a:lvl7pPr>
            <a:lvl8pPr marL="4571316" indent="-304752" algn="l" defTabSz="609507" rtl="0" eaLnBrk="1" latinLnBrk="0" hangingPunct="1">
              <a:spcBef>
                <a:spcPct val="20000"/>
              </a:spcBef>
              <a:buFont typeface="Arial"/>
              <a:buChar char="•"/>
              <a:defRPr sz="2400" kern="1200">
                <a:solidFill>
                  <a:schemeClr val="tx1"/>
                </a:solidFill>
                <a:latin typeface="+mn-lt"/>
                <a:ea typeface="+mn-ea"/>
                <a:cs typeface="+mn-cs"/>
              </a:defRPr>
            </a:lvl8pPr>
            <a:lvl9pPr marL="5180824" indent="-304752" algn="l" defTabSz="609507" rtl="0" eaLnBrk="1" latinLnBrk="0" hangingPunct="1">
              <a:spcBef>
                <a:spcPct val="20000"/>
              </a:spcBef>
              <a:buFont typeface="Arial"/>
              <a:buChar char="•"/>
              <a:defRPr sz="2400" kern="1200">
                <a:solidFill>
                  <a:schemeClr val="tx1"/>
                </a:solidFill>
                <a:latin typeface="+mn-lt"/>
                <a:ea typeface="+mn-ea"/>
                <a:cs typeface="+mn-cs"/>
              </a:defRPr>
            </a:lvl9pPr>
          </a:lstStyle>
          <a:p>
            <a:pPr marL="216000" indent="-216000">
              <a:lnSpc>
                <a:spcPct val="110000"/>
              </a:lnSpc>
              <a:spcBef>
                <a:spcPts val="600"/>
              </a:spcBef>
              <a:buClr>
                <a:schemeClr val="accent2"/>
              </a:buClr>
              <a:buFont typeface="Wingdings" panose="05000000000000000000" pitchFamily="2" charset="2"/>
              <a:buChar char="Ø"/>
            </a:pPr>
            <a:r>
              <a:rPr lang="en-GB" sz="1500" dirty="0">
                <a:latin typeface="Arial" panose="020B0604020202020204" pitchFamily="34" charset="0"/>
                <a:cs typeface="Arial" panose="020B0604020202020204" pitchFamily="34" charset="0"/>
              </a:rPr>
              <a:t>Labour supply continues to be tight with claimant rates low across Cumbria compared to the UK.</a:t>
            </a:r>
          </a:p>
          <a:p>
            <a:pPr marL="216000" indent="-216000">
              <a:lnSpc>
                <a:spcPct val="110000"/>
              </a:lnSpc>
              <a:spcBef>
                <a:spcPts val="600"/>
              </a:spcBef>
              <a:buClr>
                <a:schemeClr val="accent2"/>
              </a:buClr>
              <a:buFont typeface="Wingdings" panose="05000000000000000000" pitchFamily="2" charset="2"/>
              <a:buChar char="Ø"/>
            </a:pPr>
            <a:r>
              <a:rPr lang="en-GB" sz="1500" dirty="0">
                <a:latin typeface="Arial" panose="020B0604020202020204" pitchFamily="34" charset="0"/>
                <a:cs typeface="Arial" panose="020B0604020202020204" pitchFamily="34" charset="0"/>
              </a:rPr>
              <a:t>There were 7,050 claimants actively seeking work in Mar 2025 (4,315 in Cumberland and 2,735 in Westmorland &amp; Furness).</a:t>
            </a:r>
          </a:p>
          <a:p>
            <a:pPr marL="216000" indent="-216000">
              <a:lnSpc>
                <a:spcPct val="110000"/>
              </a:lnSpc>
              <a:spcBef>
                <a:spcPts val="600"/>
              </a:spcBef>
              <a:buClr>
                <a:schemeClr val="accent2"/>
              </a:buClr>
              <a:buFont typeface="Wingdings" panose="05000000000000000000" pitchFamily="2" charset="2"/>
              <a:buChar char="Ø"/>
            </a:pPr>
            <a:r>
              <a:rPr lang="en-GB" sz="1500" dirty="0">
                <a:latin typeface="Arial" panose="020B0604020202020204" pitchFamily="34" charset="0"/>
                <a:cs typeface="Arial" panose="020B0604020202020204" pitchFamily="34" charset="0"/>
              </a:rPr>
              <a:t>Claimant volumes are broadly similar to a year ago unlikely nationally where they are 11% higher</a:t>
            </a:r>
          </a:p>
          <a:p>
            <a:pPr marL="216000" indent="-216000">
              <a:lnSpc>
                <a:spcPct val="110000"/>
              </a:lnSpc>
              <a:spcBef>
                <a:spcPts val="600"/>
              </a:spcBef>
              <a:buClr>
                <a:schemeClr val="accent2"/>
              </a:buClr>
              <a:buFont typeface="Wingdings" panose="05000000000000000000" pitchFamily="2" charset="2"/>
              <a:buChar char="Ø"/>
            </a:pPr>
            <a:r>
              <a:rPr lang="en-GB" sz="1500" dirty="0">
                <a:latin typeface="Arial" panose="020B0604020202020204" pitchFamily="34" charset="0"/>
                <a:cs typeface="Arial" panose="020B0604020202020204" pitchFamily="34" charset="0"/>
              </a:rPr>
              <a:t>The claimant rate remains low at 2.4% in Cumbria, well below the national rate of 4.2% (2.6% in Cumberland, 2.0% in Westmorland &amp; Furness).</a:t>
            </a:r>
          </a:p>
          <a:p>
            <a:pPr marL="216000" indent="-216000">
              <a:lnSpc>
                <a:spcPct val="110000"/>
              </a:lnSpc>
              <a:spcBef>
                <a:spcPts val="600"/>
              </a:spcBef>
              <a:buClr>
                <a:schemeClr val="accent2"/>
              </a:buClr>
              <a:buFont typeface="Wingdings" panose="05000000000000000000" pitchFamily="2" charset="2"/>
              <a:buChar char="Ø"/>
            </a:pPr>
            <a:endParaRPr lang="en-GB" sz="1500" dirty="0">
              <a:latin typeface="Arial" panose="020B0604020202020204" pitchFamily="34" charset="0"/>
              <a:cs typeface="Arial" panose="020B0604020202020204" pitchFamily="34" charset="0"/>
            </a:endParaRPr>
          </a:p>
          <a:p>
            <a:pPr marL="216000" indent="-216000">
              <a:lnSpc>
                <a:spcPct val="110000"/>
              </a:lnSpc>
              <a:spcBef>
                <a:spcPts val="600"/>
              </a:spcBef>
              <a:buClr>
                <a:schemeClr val="accent2"/>
              </a:buClr>
              <a:buFont typeface="Wingdings" panose="05000000000000000000" pitchFamily="2" charset="2"/>
              <a:buChar char="Ø"/>
            </a:pPr>
            <a:endParaRPr lang="en-GB" sz="1500"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59C4A2EB-5A9A-EA6D-5455-BD5263C18705}"/>
              </a:ext>
            </a:extLst>
          </p:cNvPr>
          <p:cNvSpPr txBox="1"/>
          <p:nvPr/>
        </p:nvSpPr>
        <p:spPr>
          <a:xfrm>
            <a:off x="1606220" y="5855110"/>
            <a:ext cx="4489780" cy="276999"/>
          </a:xfrm>
          <a:prstGeom prst="rect">
            <a:avLst/>
          </a:prstGeom>
          <a:noFill/>
        </p:spPr>
        <p:txBody>
          <a:bodyPr wrap="square" rtlCol="0">
            <a:spAutoFit/>
          </a:bodyPr>
          <a:lstStyle/>
          <a:p>
            <a:r>
              <a:rPr lang="en-GB" sz="1200" i="1" dirty="0">
                <a:latin typeface="Arial" panose="020B0604020202020204" pitchFamily="34" charset="0"/>
                <a:cs typeface="Arial" panose="020B0604020202020204" pitchFamily="34" charset="0"/>
              </a:rPr>
              <a:t>Source: ONS claimant count, Apr 2025 release (via Nomis)</a:t>
            </a:r>
          </a:p>
        </p:txBody>
      </p:sp>
      <p:graphicFrame>
        <p:nvGraphicFramePr>
          <p:cNvPr id="4" name="Chart 3">
            <a:extLst>
              <a:ext uri="{FF2B5EF4-FFF2-40B4-BE49-F238E27FC236}">
                <a16:creationId xmlns:a16="http://schemas.microsoft.com/office/drawing/2014/main" id="{B8553E8F-647B-8FF3-EE53-7D388BC8FC03}"/>
              </a:ext>
            </a:extLst>
          </p:cNvPr>
          <p:cNvGraphicFramePr>
            <a:graphicFrameLocks/>
          </p:cNvGraphicFramePr>
          <p:nvPr>
            <p:extLst>
              <p:ext uri="{D42A27DB-BD31-4B8C-83A1-F6EECF244321}">
                <p14:modId xmlns:p14="http://schemas.microsoft.com/office/powerpoint/2010/main" val="2676788474"/>
              </p:ext>
            </p:extLst>
          </p:nvPr>
        </p:nvGraphicFramePr>
        <p:xfrm>
          <a:off x="838200" y="1124466"/>
          <a:ext cx="6979920" cy="456005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459573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41160-68B0-C37B-9389-83F4AFF6BC41}"/>
              </a:ext>
            </a:extLst>
          </p:cNvPr>
          <p:cNvSpPr>
            <a:spLocks noGrp="1"/>
          </p:cNvSpPr>
          <p:nvPr>
            <p:ph type="title"/>
          </p:nvPr>
        </p:nvSpPr>
        <p:spPr>
          <a:xfrm>
            <a:off x="838200" y="365126"/>
            <a:ext cx="10515600" cy="759340"/>
          </a:xfrm>
        </p:spPr>
        <p:txBody>
          <a:bodyPr/>
          <a:lstStyle/>
          <a:p>
            <a:r>
              <a:rPr lang="en-US" b="1" dirty="0"/>
              <a:t>Cumbria – employment rate &amp; economic activity</a:t>
            </a:r>
            <a:endParaRPr lang="en-US" dirty="0"/>
          </a:p>
        </p:txBody>
      </p:sp>
      <p:sp>
        <p:nvSpPr>
          <p:cNvPr id="5" name="Content Placeholder 5">
            <a:extLst>
              <a:ext uri="{FF2B5EF4-FFF2-40B4-BE49-F238E27FC236}">
                <a16:creationId xmlns:a16="http://schemas.microsoft.com/office/drawing/2014/main" id="{79042532-EAE4-9FAF-5CC8-99434BE57C28}"/>
              </a:ext>
            </a:extLst>
          </p:cNvPr>
          <p:cNvSpPr txBox="1">
            <a:spLocks/>
          </p:cNvSpPr>
          <p:nvPr/>
        </p:nvSpPr>
        <p:spPr>
          <a:xfrm>
            <a:off x="8543675" y="1124466"/>
            <a:ext cx="3252085" cy="4695981"/>
          </a:xfrm>
          <a:prstGeom prst="rect">
            <a:avLst/>
          </a:prstGeom>
        </p:spPr>
        <p:txBody>
          <a:bodyPr vert="horz" lIns="91430" tIns="45715" rIns="91430" bIns="45715" rtlCol="0">
            <a:normAutofit/>
          </a:bodyPr>
          <a:lstStyle>
            <a:lvl1pPr marL="457131" indent="-457131" algn="l" defTabSz="609507" rtl="0" eaLnBrk="1" latinLnBrk="0" hangingPunct="1">
              <a:spcBef>
                <a:spcPct val="20000"/>
              </a:spcBef>
              <a:buClr>
                <a:srgbClr val="760F46"/>
              </a:buClr>
              <a:buSzPct val="70000"/>
              <a:buFont typeface="Arial"/>
              <a:buChar char="•"/>
              <a:defRPr sz="2667" kern="1200">
                <a:solidFill>
                  <a:schemeClr val="tx1"/>
                </a:solidFill>
                <a:latin typeface="+mn-lt"/>
                <a:ea typeface="+mn-ea"/>
                <a:cs typeface="+mn-cs"/>
              </a:defRPr>
            </a:lvl1pPr>
            <a:lvl2pPr marL="990454" indent="-380944" algn="l" defTabSz="609507" rtl="0" eaLnBrk="1" latinLnBrk="0" hangingPunct="1">
              <a:spcBef>
                <a:spcPct val="20000"/>
              </a:spcBef>
              <a:buClr>
                <a:srgbClr val="760F46"/>
              </a:buClr>
              <a:buSzPct val="70000"/>
              <a:buFont typeface="Arial"/>
              <a:buChar char="•"/>
              <a:defRPr sz="2400" kern="1200">
                <a:solidFill>
                  <a:schemeClr val="tx1"/>
                </a:solidFill>
                <a:latin typeface="+mn-lt"/>
                <a:ea typeface="+mn-ea"/>
                <a:cs typeface="+mn-cs"/>
              </a:defRPr>
            </a:lvl2pPr>
            <a:lvl3pPr marL="1523773" indent="-304752" algn="l" defTabSz="609507" rtl="0" eaLnBrk="1" latinLnBrk="0" hangingPunct="1">
              <a:spcBef>
                <a:spcPct val="20000"/>
              </a:spcBef>
              <a:buClr>
                <a:srgbClr val="760F46"/>
              </a:buClr>
              <a:buSzPct val="70000"/>
              <a:buFont typeface="Arial"/>
              <a:buChar char="•"/>
              <a:defRPr sz="2400" kern="1200">
                <a:solidFill>
                  <a:schemeClr val="tx1"/>
                </a:solidFill>
                <a:latin typeface="+mn-lt"/>
                <a:ea typeface="+mn-ea"/>
                <a:cs typeface="+mn-cs"/>
              </a:defRPr>
            </a:lvl3pPr>
            <a:lvl4pPr marL="2133280" indent="-304752" algn="l" defTabSz="609507" rtl="0" eaLnBrk="1" latinLnBrk="0" hangingPunct="1">
              <a:spcBef>
                <a:spcPct val="20000"/>
              </a:spcBef>
              <a:buClr>
                <a:srgbClr val="760F46"/>
              </a:buClr>
              <a:buSzPct val="70000"/>
              <a:buFont typeface="Arial"/>
              <a:buChar char="•"/>
              <a:defRPr sz="2400" kern="1200">
                <a:solidFill>
                  <a:schemeClr val="tx1"/>
                </a:solidFill>
                <a:latin typeface="+mn-lt"/>
                <a:ea typeface="+mn-ea"/>
                <a:cs typeface="+mn-cs"/>
              </a:defRPr>
            </a:lvl4pPr>
            <a:lvl5pPr marL="2742790" indent="-304752" algn="l" defTabSz="609507" rtl="0" eaLnBrk="1" latinLnBrk="0" hangingPunct="1">
              <a:spcBef>
                <a:spcPct val="20000"/>
              </a:spcBef>
              <a:buClr>
                <a:srgbClr val="760F46"/>
              </a:buClr>
              <a:buSzPct val="70000"/>
              <a:buFont typeface="Arial"/>
              <a:buChar char="•"/>
              <a:defRPr sz="2400" kern="1200">
                <a:solidFill>
                  <a:schemeClr val="tx1"/>
                </a:solidFill>
                <a:latin typeface="+mn-lt"/>
                <a:ea typeface="+mn-ea"/>
                <a:cs typeface="+mn-cs"/>
              </a:defRPr>
            </a:lvl5pPr>
            <a:lvl6pPr marL="3352296" indent="-304752" algn="l" defTabSz="609507" rtl="0" eaLnBrk="1" latinLnBrk="0" hangingPunct="1">
              <a:spcBef>
                <a:spcPct val="20000"/>
              </a:spcBef>
              <a:buFont typeface="Arial"/>
              <a:buChar char="•"/>
              <a:defRPr sz="2400" kern="1200">
                <a:solidFill>
                  <a:schemeClr val="tx1"/>
                </a:solidFill>
                <a:latin typeface="+mn-lt"/>
                <a:ea typeface="+mn-ea"/>
                <a:cs typeface="+mn-cs"/>
              </a:defRPr>
            </a:lvl6pPr>
            <a:lvl7pPr marL="3961808" indent="-304752" algn="l" defTabSz="609507" rtl="0" eaLnBrk="1" latinLnBrk="0" hangingPunct="1">
              <a:spcBef>
                <a:spcPct val="20000"/>
              </a:spcBef>
              <a:buFont typeface="Arial"/>
              <a:buChar char="•"/>
              <a:defRPr sz="2400" kern="1200">
                <a:solidFill>
                  <a:schemeClr val="tx1"/>
                </a:solidFill>
                <a:latin typeface="+mn-lt"/>
                <a:ea typeface="+mn-ea"/>
                <a:cs typeface="+mn-cs"/>
              </a:defRPr>
            </a:lvl7pPr>
            <a:lvl8pPr marL="4571316" indent="-304752" algn="l" defTabSz="609507" rtl="0" eaLnBrk="1" latinLnBrk="0" hangingPunct="1">
              <a:spcBef>
                <a:spcPct val="20000"/>
              </a:spcBef>
              <a:buFont typeface="Arial"/>
              <a:buChar char="•"/>
              <a:defRPr sz="2400" kern="1200">
                <a:solidFill>
                  <a:schemeClr val="tx1"/>
                </a:solidFill>
                <a:latin typeface="+mn-lt"/>
                <a:ea typeface="+mn-ea"/>
                <a:cs typeface="+mn-cs"/>
              </a:defRPr>
            </a:lvl8pPr>
            <a:lvl9pPr marL="5180824" indent="-304752" algn="l" defTabSz="609507" rtl="0" eaLnBrk="1" latinLnBrk="0" hangingPunct="1">
              <a:spcBef>
                <a:spcPct val="20000"/>
              </a:spcBef>
              <a:buFont typeface="Arial"/>
              <a:buChar char="•"/>
              <a:defRPr sz="2400" kern="1200">
                <a:solidFill>
                  <a:schemeClr val="tx1"/>
                </a:solidFill>
                <a:latin typeface="+mn-lt"/>
                <a:ea typeface="+mn-ea"/>
                <a:cs typeface="+mn-cs"/>
              </a:defRPr>
            </a:lvl9pPr>
          </a:lstStyle>
          <a:p>
            <a:pPr marL="216000" indent="-216000">
              <a:lnSpc>
                <a:spcPct val="110000"/>
              </a:lnSpc>
              <a:spcBef>
                <a:spcPts val="600"/>
              </a:spcBef>
              <a:buClr>
                <a:schemeClr val="accent2"/>
              </a:buClr>
              <a:buFont typeface="Wingdings" panose="05000000000000000000" pitchFamily="2" charset="2"/>
              <a:buChar char="Ø"/>
            </a:pPr>
            <a:r>
              <a:rPr lang="en-GB" sz="1500" dirty="0">
                <a:latin typeface="Arial" panose="020B0604020202020204" pitchFamily="34" charset="0"/>
                <a:cs typeface="Arial" panose="020B0604020202020204" pitchFamily="34" charset="0"/>
              </a:rPr>
              <a:t>The employment rate in Cumbria is consistently just above the national average whilst the economic inactivity rate (those not working and not seeking work) is generally below it.</a:t>
            </a:r>
          </a:p>
          <a:p>
            <a:pPr marL="216000" indent="-216000">
              <a:lnSpc>
                <a:spcPct val="110000"/>
              </a:lnSpc>
              <a:spcBef>
                <a:spcPts val="600"/>
              </a:spcBef>
              <a:buClr>
                <a:schemeClr val="accent2"/>
              </a:buClr>
              <a:buFont typeface="Wingdings" panose="05000000000000000000" pitchFamily="2" charset="2"/>
              <a:buChar char="Ø"/>
            </a:pPr>
            <a:r>
              <a:rPr lang="en-GB" sz="1500" dirty="0">
                <a:latin typeface="Arial" panose="020B0604020202020204" pitchFamily="34" charset="0"/>
                <a:cs typeface="Arial" panose="020B0604020202020204" pitchFamily="34" charset="0"/>
              </a:rPr>
              <a:t>The main reasons for economic inactivity in Cumbria are long term sickness (41% of the inactive), looking after family/home (15% of the inactive) and being a student (14% of the inactive).  </a:t>
            </a:r>
          </a:p>
          <a:p>
            <a:pPr marL="216000" indent="-216000">
              <a:lnSpc>
                <a:spcPct val="110000"/>
              </a:lnSpc>
              <a:spcBef>
                <a:spcPts val="600"/>
              </a:spcBef>
              <a:buClr>
                <a:schemeClr val="accent2"/>
              </a:buClr>
              <a:buFont typeface="Wingdings" panose="05000000000000000000" pitchFamily="2" charset="2"/>
              <a:buChar char="Ø"/>
            </a:pPr>
            <a:r>
              <a:rPr lang="en-GB" sz="1500" dirty="0">
                <a:latin typeface="Arial" panose="020B0604020202020204" pitchFamily="34" charset="0"/>
                <a:cs typeface="Arial" panose="020B0604020202020204" pitchFamily="34" charset="0"/>
              </a:rPr>
              <a:t>Nationally students make up a much bigger share of the inactive (27%).</a:t>
            </a:r>
          </a:p>
          <a:p>
            <a:pPr marL="216000" indent="-216000">
              <a:lnSpc>
                <a:spcPct val="110000"/>
              </a:lnSpc>
              <a:spcBef>
                <a:spcPts val="600"/>
              </a:spcBef>
              <a:buClr>
                <a:schemeClr val="accent2"/>
              </a:buClr>
              <a:buFont typeface="Wingdings" panose="05000000000000000000" pitchFamily="2" charset="2"/>
              <a:buChar char="Ø"/>
            </a:pPr>
            <a:endParaRPr lang="en-GB" sz="1500"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59C4A2EB-5A9A-EA6D-5455-BD5263C18705}"/>
              </a:ext>
            </a:extLst>
          </p:cNvPr>
          <p:cNvSpPr txBox="1"/>
          <p:nvPr/>
        </p:nvSpPr>
        <p:spPr>
          <a:xfrm>
            <a:off x="1270940" y="5716610"/>
            <a:ext cx="5084140" cy="276999"/>
          </a:xfrm>
          <a:prstGeom prst="rect">
            <a:avLst/>
          </a:prstGeom>
          <a:noFill/>
        </p:spPr>
        <p:txBody>
          <a:bodyPr wrap="square" rtlCol="0">
            <a:spAutoFit/>
          </a:bodyPr>
          <a:lstStyle/>
          <a:p>
            <a:r>
              <a:rPr lang="en-GB" sz="1200" i="1" dirty="0">
                <a:latin typeface="Arial" panose="020B0604020202020204" pitchFamily="34" charset="0"/>
                <a:cs typeface="Arial" panose="020B0604020202020204" pitchFamily="34" charset="0"/>
              </a:rPr>
              <a:t>Source: ONS Annual Population Survey year to Dec 2024 (via Nomis)</a:t>
            </a:r>
          </a:p>
        </p:txBody>
      </p:sp>
      <p:graphicFrame>
        <p:nvGraphicFramePr>
          <p:cNvPr id="3" name="Chart 2">
            <a:extLst>
              <a:ext uri="{FF2B5EF4-FFF2-40B4-BE49-F238E27FC236}">
                <a16:creationId xmlns:a16="http://schemas.microsoft.com/office/drawing/2014/main" id="{1687F71C-F869-6B0C-C241-FAB6A425873B}"/>
              </a:ext>
            </a:extLst>
          </p:cNvPr>
          <p:cNvGraphicFramePr>
            <a:graphicFrameLocks/>
          </p:cNvGraphicFramePr>
          <p:nvPr>
            <p:extLst>
              <p:ext uri="{D42A27DB-BD31-4B8C-83A1-F6EECF244321}">
                <p14:modId xmlns:p14="http://schemas.microsoft.com/office/powerpoint/2010/main" val="1681456991"/>
              </p:ext>
            </p:extLst>
          </p:nvPr>
        </p:nvGraphicFramePr>
        <p:xfrm>
          <a:off x="396240" y="1124466"/>
          <a:ext cx="4021525" cy="443813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Chart 3">
            <a:extLst>
              <a:ext uri="{FF2B5EF4-FFF2-40B4-BE49-F238E27FC236}">
                <a16:creationId xmlns:a16="http://schemas.microsoft.com/office/drawing/2014/main" id="{C7C533FA-E174-42E1-B042-C6E81F023A16}"/>
              </a:ext>
            </a:extLst>
          </p:cNvPr>
          <p:cNvGraphicFramePr>
            <a:graphicFrameLocks/>
          </p:cNvGraphicFramePr>
          <p:nvPr>
            <p:extLst>
              <p:ext uri="{D42A27DB-BD31-4B8C-83A1-F6EECF244321}">
                <p14:modId xmlns:p14="http://schemas.microsoft.com/office/powerpoint/2010/main" val="2392320250"/>
              </p:ext>
            </p:extLst>
          </p:nvPr>
        </p:nvGraphicFramePr>
        <p:xfrm>
          <a:off x="4528344" y="1124466"/>
          <a:ext cx="4015332" cy="443813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6268137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41160-68B0-C37B-9389-83F4AFF6BC41}"/>
              </a:ext>
            </a:extLst>
          </p:cNvPr>
          <p:cNvSpPr>
            <a:spLocks noGrp="1"/>
          </p:cNvSpPr>
          <p:nvPr>
            <p:ph type="title"/>
          </p:nvPr>
        </p:nvSpPr>
        <p:spPr>
          <a:xfrm>
            <a:off x="838200" y="365126"/>
            <a:ext cx="10515600" cy="759340"/>
          </a:xfrm>
        </p:spPr>
        <p:txBody>
          <a:bodyPr/>
          <a:lstStyle/>
          <a:p>
            <a:r>
              <a:rPr lang="en-US" b="1" dirty="0"/>
              <a:t>Cumbria – qualifications</a:t>
            </a:r>
            <a:endParaRPr lang="en-US" dirty="0"/>
          </a:p>
        </p:txBody>
      </p:sp>
      <p:sp>
        <p:nvSpPr>
          <p:cNvPr id="5" name="Content Placeholder 5">
            <a:extLst>
              <a:ext uri="{FF2B5EF4-FFF2-40B4-BE49-F238E27FC236}">
                <a16:creationId xmlns:a16="http://schemas.microsoft.com/office/drawing/2014/main" id="{79042532-EAE4-9FAF-5CC8-99434BE57C28}"/>
              </a:ext>
            </a:extLst>
          </p:cNvPr>
          <p:cNvSpPr txBox="1">
            <a:spLocks/>
          </p:cNvSpPr>
          <p:nvPr/>
        </p:nvSpPr>
        <p:spPr>
          <a:xfrm>
            <a:off x="8543675" y="1124466"/>
            <a:ext cx="3252085" cy="4695981"/>
          </a:xfrm>
          <a:prstGeom prst="rect">
            <a:avLst/>
          </a:prstGeom>
        </p:spPr>
        <p:txBody>
          <a:bodyPr vert="horz" lIns="91430" tIns="45715" rIns="91430" bIns="45715" rtlCol="0">
            <a:normAutofit/>
          </a:bodyPr>
          <a:lstStyle>
            <a:lvl1pPr marL="457131" indent="-457131" algn="l" defTabSz="609507" rtl="0" eaLnBrk="1" latinLnBrk="0" hangingPunct="1">
              <a:spcBef>
                <a:spcPct val="20000"/>
              </a:spcBef>
              <a:buClr>
                <a:srgbClr val="760F46"/>
              </a:buClr>
              <a:buSzPct val="70000"/>
              <a:buFont typeface="Arial"/>
              <a:buChar char="•"/>
              <a:defRPr sz="2667" kern="1200">
                <a:solidFill>
                  <a:schemeClr val="tx1"/>
                </a:solidFill>
                <a:latin typeface="+mn-lt"/>
                <a:ea typeface="+mn-ea"/>
                <a:cs typeface="+mn-cs"/>
              </a:defRPr>
            </a:lvl1pPr>
            <a:lvl2pPr marL="990454" indent="-380944" algn="l" defTabSz="609507" rtl="0" eaLnBrk="1" latinLnBrk="0" hangingPunct="1">
              <a:spcBef>
                <a:spcPct val="20000"/>
              </a:spcBef>
              <a:buClr>
                <a:srgbClr val="760F46"/>
              </a:buClr>
              <a:buSzPct val="70000"/>
              <a:buFont typeface="Arial"/>
              <a:buChar char="•"/>
              <a:defRPr sz="2400" kern="1200">
                <a:solidFill>
                  <a:schemeClr val="tx1"/>
                </a:solidFill>
                <a:latin typeface="+mn-lt"/>
                <a:ea typeface="+mn-ea"/>
                <a:cs typeface="+mn-cs"/>
              </a:defRPr>
            </a:lvl2pPr>
            <a:lvl3pPr marL="1523773" indent="-304752" algn="l" defTabSz="609507" rtl="0" eaLnBrk="1" latinLnBrk="0" hangingPunct="1">
              <a:spcBef>
                <a:spcPct val="20000"/>
              </a:spcBef>
              <a:buClr>
                <a:srgbClr val="760F46"/>
              </a:buClr>
              <a:buSzPct val="70000"/>
              <a:buFont typeface="Arial"/>
              <a:buChar char="•"/>
              <a:defRPr sz="2400" kern="1200">
                <a:solidFill>
                  <a:schemeClr val="tx1"/>
                </a:solidFill>
                <a:latin typeface="+mn-lt"/>
                <a:ea typeface="+mn-ea"/>
                <a:cs typeface="+mn-cs"/>
              </a:defRPr>
            </a:lvl3pPr>
            <a:lvl4pPr marL="2133280" indent="-304752" algn="l" defTabSz="609507" rtl="0" eaLnBrk="1" latinLnBrk="0" hangingPunct="1">
              <a:spcBef>
                <a:spcPct val="20000"/>
              </a:spcBef>
              <a:buClr>
                <a:srgbClr val="760F46"/>
              </a:buClr>
              <a:buSzPct val="70000"/>
              <a:buFont typeface="Arial"/>
              <a:buChar char="•"/>
              <a:defRPr sz="2400" kern="1200">
                <a:solidFill>
                  <a:schemeClr val="tx1"/>
                </a:solidFill>
                <a:latin typeface="+mn-lt"/>
                <a:ea typeface="+mn-ea"/>
                <a:cs typeface="+mn-cs"/>
              </a:defRPr>
            </a:lvl4pPr>
            <a:lvl5pPr marL="2742790" indent="-304752" algn="l" defTabSz="609507" rtl="0" eaLnBrk="1" latinLnBrk="0" hangingPunct="1">
              <a:spcBef>
                <a:spcPct val="20000"/>
              </a:spcBef>
              <a:buClr>
                <a:srgbClr val="760F46"/>
              </a:buClr>
              <a:buSzPct val="70000"/>
              <a:buFont typeface="Arial"/>
              <a:buChar char="•"/>
              <a:defRPr sz="2400" kern="1200">
                <a:solidFill>
                  <a:schemeClr val="tx1"/>
                </a:solidFill>
                <a:latin typeface="+mn-lt"/>
                <a:ea typeface="+mn-ea"/>
                <a:cs typeface="+mn-cs"/>
              </a:defRPr>
            </a:lvl5pPr>
            <a:lvl6pPr marL="3352296" indent="-304752" algn="l" defTabSz="609507" rtl="0" eaLnBrk="1" latinLnBrk="0" hangingPunct="1">
              <a:spcBef>
                <a:spcPct val="20000"/>
              </a:spcBef>
              <a:buFont typeface="Arial"/>
              <a:buChar char="•"/>
              <a:defRPr sz="2400" kern="1200">
                <a:solidFill>
                  <a:schemeClr val="tx1"/>
                </a:solidFill>
                <a:latin typeface="+mn-lt"/>
                <a:ea typeface="+mn-ea"/>
                <a:cs typeface="+mn-cs"/>
              </a:defRPr>
            </a:lvl6pPr>
            <a:lvl7pPr marL="3961808" indent="-304752" algn="l" defTabSz="609507" rtl="0" eaLnBrk="1" latinLnBrk="0" hangingPunct="1">
              <a:spcBef>
                <a:spcPct val="20000"/>
              </a:spcBef>
              <a:buFont typeface="Arial"/>
              <a:buChar char="•"/>
              <a:defRPr sz="2400" kern="1200">
                <a:solidFill>
                  <a:schemeClr val="tx1"/>
                </a:solidFill>
                <a:latin typeface="+mn-lt"/>
                <a:ea typeface="+mn-ea"/>
                <a:cs typeface="+mn-cs"/>
              </a:defRPr>
            </a:lvl7pPr>
            <a:lvl8pPr marL="4571316" indent="-304752" algn="l" defTabSz="609507" rtl="0" eaLnBrk="1" latinLnBrk="0" hangingPunct="1">
              <a:spcBef>
                <a:spcPct val="20000"/>
              </a:spcBef>
              <a:buFont typeface="Arial"/>
              <a:buChar char="•"/>
              <a:defRPr sz="2400" kern="1200">
                <a:solidFill>
                  <a:schemeClr val="tx1"/>
                </a:solidFill>
                <a:latin typeface="+mn-lt"/>
                <a:ea typeface="+mn-ea"/>
                <a:cs typeface="+mn-cs"/>
              </a:defRPr>
            </a:lvl8pPr>
            <a:lvl9pPr marL="5180824" indent="-304752" algn="l" defTabSz="609507" rtl="0" eaLnBrk="1" latinLnBrk="0" hangingPunct="1">
              <a:spcBef>
                <a:spcPct val="20000"/>
              </a:spcBef>
              <a:buFont typeface="Arial"/>
              <a:buChar char="•"/>
              <a:defRPr sz="2400" kern="1200">
                <a:solidFill>
                  <a:schemeClr val="tx1"/>
                </a:solidFill>
                <a:latin typeface="+mn-lt"/>
                <a:ea typeface="+mn-ea"/>
                <a:cs typeface="+mn-cs"/>
              </a:defRPr>
            </a:lvl9pPr>
          </a:lstStyle>
          <a:p>
            <a:pPr marL="216000" indent="-216000">
              <a:lnSpc>
                <a:spcPct val="110000"/>
              </a:lnSpc>
              <a:spcBef>
                <a:spcPts val="600"/>
              </a:spcBef>
              <a:buClr>
                <a:schemeClr val="accent2"/>
              </a:buClr>
              <a:buFont typeface="Wingdings" panose="05000000000000000000" pitchFamily="2" charset="2"/>
              <a:buChar char="Ø"/>
            </a:pPr>
            <a:r>
              <a:rPr lang="en-GB" sz="1500" dirty="0">
                <a:latin typeface="Arial" panose="020B0604020202020204" pitchFamily="34" charset="0"/>
                <a:cs typeface="Arial" panose="020B0604020202020204" pitchFamily="34" charset="0"/>
              </a:rPr>
              <a:t>The annual estimates of qualification levels were released by ONS in April</a:t>
            </a:r>
          </a:p>
          <a:p>
            <a:pPr marL="216000" indent="-216000">
              <a:lnSpc>
                <a:spcPct val="110000"/>
              </a:lnSpc>
              <a:spcBef>
                <a:spcPts val="600"/>
              </a:spcBef>
              <a:buClr>
                <a:schemeClr val="accent2"/>
              </a:buClr>
              <a:buFont typeface="Wingdings" panose="05000000000000000000" pitchFamily="2" charset="2"/>
              <a:buChar char="Ø"/>
            </a:pPr>
            <a:r>
              <a:rPr lang="en-GB" sz="1500" dirty="0">
                <a:latin typeface="Arial" panose="020B0604020202020204" pitchFamily="34" charset="0"/>
                <a:cs typeface="Arial" panose="020B0604020202020204" pitchFamily="34" charset="0"/>
              </a:rPr>
              <a:t>These continue to show a lower proportion of the working age population qualified to Level 4+ in Cumbria than nationally and a higher proportion qualified up to Level 3.</a:t>
            </a:r>
          </a:p>
          <a:p>
            <a:pPr marL="216000" indent="-216000">
              <a:lnSpc>
                <a:spcPct val="110000"/>
              </a:lnSpc>
              <a:spcBef>
                <a:spcPts val="600"/>
              </a:spcBef>
              <a:buClr>
                <a:schemeClr val="accent2"/>
              </a:buClr>
              <a:buFont typeface="Wingdings" panose="05000000000000000000" pitchFamily="2" charset="2"/>
              <a:buChar char="Ø"/>
            </a:pPr>
            <a:r>
              <a:rPr lang="en-GB" sz="1500" dirty="0">
                <a:latin typeface="Arial" panose="020B0604020202020204" pitchFamily="34" charset="0"/>
                <a:cs typeface="Arial" panose="020B0604020202020204" pitchFamily="34" charset="0"/>
              </a:rPr>
              <a:t>The data suggests there has been an improvement in Level 4+ quals since 2023 (34.4% to 39.7%) but survey reliability makes it difficult to be sure about the scale of this.</a:t>
            </a:r>
          </a:p>
          <a:p>
            <a:pPr marL="216000" indent="-216000">
              <a:lnSpc>
                <a:spcPct val="110000"/>
              </a:lnSpc>
              <a:spcBef>
                <a:spcPts val="600"/>
              </a:spcBef>
              <a:buClr>
                <a:schemeClr val="accent2"/>
              </a:buClr>
              <a:buFont typeface="Wingdings" panose="05000000000000000000" pitchFamily="2" charset="2"/>
              <a:buChar char="Ø"/>
            </a:pPr>
            <a:endParaRPr lang="en-GB" sz="1500"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59C4A2EB-5A9A-EA6D-5455-BD5263C18705}"/>
              </a:ext>
            </a:extLst>
          </p:cNvPr>
          <p:cNvSpPr txBox="1"/>
          <p:nvPr/>
        </p:nvSpPr>
        <p:spPr>
          <a:xfrm>
            <a:off x="1270940" y="5716610"/>
            <a:ext cx="5084140" cy="276999"/>
          </a:xfrm>
          <a:prstGeom prst="rect">
            <a:avLst/>
          </a:prstGeom>
          <a:noFill/>
        </p:spPr>
        <p:txBody>
          <a:bodyPr wrap="square" rtlCol="0">
            <a:spAutoFit/>
          </a:bodyPr>
          <a:lstStyle/>
          <a:p>
            <a:r>
              <a:rPr lang="en-GB" sz="1200" i="1" dirty="0">
                <a:latin typeface="Arial" panose="020B0604020202020204" pitchFamily="34" charset="0"/>
                <a:cs typeface="Arial" panose="020B0604020202020204" pitchFamily="34" charset="0"/>
              </a:rPr>
              <a:t>Source: ONS Annual Population Survey year to Dec 2024 (via Nomis)</a:t>
            </a:r>
          </a:p>
        </p:txBody>
      </p:sp>
      <p:graphicFrame>
        <p:nvGraphicFramePr>
          <p:cNvPr id="7" name="Chart 6">
            <a:extLst>
              <a:ext uri="{FF2B5EF4-FFF2-40B4-BE49-F238E27FC236}">
                <a16:creationId xmlns:a16="http://schemas.microsoft.com/office/drawing/2014/main" id="{52577F49-6299-0B6A-5B49-2FF5903EDADA}"/>
              </a:ext>
            </a:extLst>
          </p:cNvPr>
          <p:cNvGraphicFramePr>
            <a:graphicFrameLocks/>
          </p:cNvGraphicFramePr>
          <p:nvPr>
            <p:extLst>
              <p:ext uri="{D42A27DB-BD31-4B8C-83A1-F6EECF244321}">
                <p14:modId xmlns:p14="http://schemas.microsoft.com/office/powerpoint/2010/main" val="3778302661"/>
              </p:ext>
            </p:extLst>
          </p:nvPr>
        </p:nvGraphicFramePr>
        <p:xfrm>
          <a:off x="838200" y="1280160"/>
          <a:ext cx="6842760" cy="414528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128039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41160-68B0-C37B-9389-83F4AFF6BC41}"/>
              </a:ext>
            </a:extLst>
          </p:cNvPr>
          <p:cNvSpPr>
            <a:spLocks noGrp="1"/>
          </p:cNvSpPr>
          <p:nvPr>
            <p:ph type="title"/>
          </p:nvPr>
        </p:nvSpPr>
        <p:spPr>
          <a:xfrm>
            <a:off x="838200" y="365126"/>
            <a:ext cx="10515600" cy="759340"/>
          </a:xfrm>
        </p:spPr>
        <p:txBody>
          <a:bodyPr/>
          <a:lstStyle/>
          <a:p>
            <a:r>
              <a:rPr lang="en-US" b="1" dirty="0"/>
              <a:t>Cumbria – online job postings </a:t>
            </a:r>
            <a:endParaRPr lang="en-US" dirty="0"/>
          </a:p>
        </p:txBody>
      </p:sp>
      <p:sp>
        <p:nvSpPr>
          <p:cNvPr id="4" name="Content Placeholder 5">
            <a:extLst>
              <a:ext uri="{FF2B5EF4-FFF2-40B4-BE49-F238E27FC236}">
                <a16:creationId xmlns:a16="http://schemas.microsoft.com/office/drawing/2014/main" id="{977D7B26-301F-C673-8F2C-D15A737262BB}"/>
              </a:ext>
            </a:extLst>
          </p:cNvPr>
          <p:cNvSpPr>
            <a:spLocks noGrp="1"/>
          </p:cNvSpPr>
          <p:nvPr>
            <p:ph sz="half" idx="1"/>
          </p:nvPr>
        </p:nvSpPr>
        <p:spPr>
          <a:xfrm>
            <a:off x="7949382" y="1229901"/>
            <a:ext cx="3868632" cy="4875929"/>
          </a:xfrm>
        </p:spPr>
        <p:txBody>
          <a:bodyPr>
            <a:noAutofit/>
          </a:bodyPr>
          <a:lstStyle/>
          <a:p>
            <a:pPr marL="288000" indent="-288000">
              <a:lnSpc>
                <a:spcPct val="120000"/>
              </a:lnSpc>
              <a:spcBef>
                <a:spcPts val="300"/>
              </a:spcBef>
              <a:buClr>
                <a:schemeClr val="accent2"/>
              </a:buClr>
              <a:buFont typeface="Wingdings" panose="05000000000000000000" pitchFamily="2" charset="2"/>
              <a:buChar char="Ø"/>
            </a:pPr>
            <a:r>
              <a:rPr lang="en-GB" sz="1500" dirty="0">
                <a:latin typeface="Arial" panose="020B0604020202020204" pitchFamily="34" charset="0"/>
                <a:cs typeface="Arial" panose="020B0604020202020204" pitchFamily="34" charset="0"/>
              </a:rPr>
              <a:t>Active job postings rose slightly in March to 9,328 and the level of newly placed postings also rose, by 544. </a:t>
            </a:r>
          </a:p>
          <a:p>
            <a:pPr marL="288000" indent="-288000">
              <a:lnSpc>
                <a:spcPct val="120000"/>
              </a:lnSpc>
              <a:spcBef>
                <a:spcPts val="300"/>
              </a:spcBef>
              <a:buClr>
                <a:schemeClr val="accent2"/>
              </a:buClr>
              <a:buFont typeface="Wingdings" panose="05000000000000000000" pitchFamily="2" charset="2"/>
              <a:buChar char="Ø"/>
            </a:pPr>
            <a:r>
              <a:rPr lang="en-GB" sz="1500" dirty="0">
                <a:latin typeface="Arial" panose="020B0604020202020204" pitchFamily="34" charset="0"/>
                <a:cs typeface="Arial" panose="020B0604020202020204" pitchFamily="34" charset="0"/>
              </a:rPr>
              <a:t>The  number of postings is broadly similar in Cumbria than a year ago.</a:t>
            </a:r>
          </a:p>
          <a:p>
            <a:pPr marL="288000" indent="-288000">
              <a:lnSpc>
                <a:spcPct val="120000"/>
              </a:lnSpc>
              <a:spcBef>
                <a:spcPts val="300"/>
              </a:spcBef>
              <a:buClr>
                <a:schemeClr val="accent2"/>
              </a:buClr>
              <a:buFont typeface="Wingdings" panose="05000000000000000000" pitchFamily="2" charset="2"/>
              <a:buChar char="Ø"/>
            </a:pPr>
            <a:r>
              <a:rPr lang="en-GB" sz="1500" dirty="0">
                <a:latin typeface="Arial" panose="020B0604020202020204" pitchFamily="34" charset="0"/>
                <a:cs typeface="Arial" panose="020B0604020202020204" pitchFamily="34" charset="0"/>
              </a:rPr>
              <a:t>Health, other transport equipment, food &amp; beverage services and retail were the biggest recruiting sectors in March.</a:t>
            </a:r>
          </a:p>
          <a:p>
            <a:pPr marL="288000" indent="-288000">
              <a:lnSpc>
                <a:spcPct val="120000"/>
              </a:lnSpc>
              <a:spcBef>
                <a:spcPts val="300"/>
              </a:spcBef>
              <a:buClr>
                <a:schemeClr val="accent2"/>
              </a:buClr>
              <a:buFont typeface="Wingdings" panose="05000000000000000000" pitchFamily="2" charset="2"/>
              <a:buChar char="Ø"/>
            </a:pPr>
            <a:r>
              <a:rPr lang="en-GB" sz="1500" dirty="0">
                <a:latin typeface="Arial" panose="020B0604020202020204" pitchFamily="34" charset="0"/>
                <a:cs typeface="Arial" panose="020B0604020202020204" pitchFamily="34" charset="0"/>
              </a:rPr>
              <a:t>Occupations most in demand were care workers, cleaners &amp; domestics, production &amp; process engineers, kitchen &amp; catering assistants and production &amp; process engineers.</a:t>
            </a:r>
          </a:p>
          <a:p>
            <a:pPr marL="288000" indent="-288000">
              <a:lnSpc>
                <a:spcPct val="120000"/>
              </a:lnSpc>
              <a:spcBef>
                <a:spcPts val="300"/>
              </a:spcBef>
              <a:buClr>
                <a:schemeClr val="accent2"/>
              </a:buClr>
              <a:buFont typeface="Wingdings" panose="05000000000000000000" pitchFamily="2" charset="2"/>
              <a:buChar char="Ø"/>
            </a:pPr>
            <a:r>
              <a:rPr lang="en-GB" sz="1500" dirty="0">
                <a:latin typeface="Arial" panose="020B0604020202020204" pitchFamily="34" charset="0"/>
                <a:cs typeface="Arial" panose="020B0604020202020204" pitchFamily="34" charset="0"/>
              </a:rPr>
              <a:t>Skills mentioned most frequently were interpersonal ones such as communication, management and customer service.</a:t>
            </a:r>
          </a:p>
          <a:p>
            <a:pPr marL="0" indent="0">
              <a:lnSpc>
                <a:spcPct val="120000"/>
              </a:lnSpc>
              <a:spcBef>
                <a:spcPts val="300"/>
              </a:spcBef>
              <a:buClr>
                <a:schemeClr val="accent2"/>
              </a:buClr>
              <a:buNone/>
            </a:pPr>
            <a:endParaRPr lang="en-GB" sz="1500"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E832A211-D9A3-D884-06EC-EDDD8B439185}"/>
              </a:ext>
            </a:extLst>
          </p:cNvPr>
          <p:cNvSpPr txBox="1"/>
          <p:nvPr/>
        </p:nvSpPr>
        <p:spPr>
          <a:xfrm>
            <a:off x="2110166" y="5805195"/>
            <a:ext cx="2519916" cy="276999"/>
          </a:xfrm>
          <a:prstGeom prst="rect">
            <a:avLst/>
          </a:prstGeom>
          <a:noFill/>
        </p:spPr>
        <p:txBody>
          <a:bodyPr wrap="square" rtlCol="0">
            <a:spAutoFit/>
          </a:bodyPr>
          <a:lstStyle/>
          <a:p>
            <a:r>
              <a:rPr lang="en-GB" sz="1200" i="1" dirty="0">
                <a:latin typeface="Arial" panose="020B0604020202020204" pitchFamily="34" charset="0"/>
                <a:cs typeface="Arial" panose="020B0604020202020204" pitchFamily="34" charset="0"/>
              </a:rPr>
              <a:t>Source: Lightcast ™</a:t>
            </a:r>
          </a:p>
        </p:txBody>
      </p:sp>
      <p:graphicFrame>
        <p:nvGraphicFramePr>
          <p:cNvPr id="3" name="Chart 2">
            <a:extLst>
              <a:ext uri="{FF2B5EF4-FFF2-40B4-BE49-F238E27FC236}">
                <a16:creationId xmlns:a16="http://schemas.microsoft.com/office/drawing/2014/main" id="{0ADA18FF-265E-9050-7E2A-FDB90F64DE4E}"/>
              </a:ext>
            </a:extLst>
          </p:cNvPr>
          <p:cNvGraphicFramePr>
            <a:graphicFrameLocks/>
          </p:cNvGraphicFramePr>
          <p:nvPr>
            <p:extLst>
              <p:ext uri="{D42A27DB-BD31-4B8C-83A1-F6EECF244321}">
                <p14:modId xmlns:p14="http://schemas.microsoft.com/office/powerpoint/2010/main" val="4114326749"/>
              </p:ext>
            </p:extLst>
          </p:nvPr>
        </p:nvGraphicFramePr>
        <p:xfrm>
          <a:off x="838200" y="1229901"/>
          <a:ext cx="6903720" cy="457529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868636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41160-68B0-C37B-9389-83F4AFF6BC41}"/>
              </a:ext>
            </a:extLst>
          </p:cNvPr>
          <p:cNvSpPr>
            <a:spLocks noGrp="1"/>
          </p:cNvSpPr>
          <p:nvPr>
            <p:ph type="title"/>
          </p:nvPr>
        </p:nvSpPr>
        <p:spPr>
          <a:xfrm>
            <a:off x="838200" y="365126"/>
            <a:ext cx="10515600" cy="759340"/>
          </a:xfrm>
        </p:spPr>
        <p:txBody>
          <a:bodyPr/>
          <a:lstStyle/>
          <a:p>
            <a:r>
              <a:rPr lang="en-US" b="1" dirty="0"/>
              <a:t>Cumbria – house &amp; rental prices </a:t>
            </a:r>
            <a:endParaRPr lang="en-US" dirty="0"/>
          </a:p>
        </p:txBody>
      </p:sp>
      <p:sp>
        <p:nvSpPr>
          <p:cNvPr id="3" name="TextBox 2">
            <a:extLst>
              <a:ext uri="{FF2B5EF4-FFF2-40B4-BE49-F238E27FC236}">
                <a16:creationId xmlns:a16="http://schemas.microsoft.com/office/drawing/2014/main" id="{2016A41E-91B4-97DA-6C55-9DE2680A652F}"/>
              </a:ext>
            </a:extLst>
          </p:cNvPr>
          <p:cNvSpPr txBox="1"/>
          <p:nvPr/>
        </p:nvSpPr>
        <p:spPr>
          <a:xfrm>
            <a:off x="2169279" y="5857165"/>
            <a:ext cx="5059026" cy="276999"/>
          </a:xfrm>
          <a:prstGeom prst="rect">
            <a:avLst/>
          </a:prstGeom>
          <a:noFill/>
        </p:spPr>
        <p:txBody>
          <a:bodyPr wrap="square" rtlCol="0">
            <a:spAutoFit/>
          </a:bodyPr>
          <a:lstStyle/>
          <a:p>
            <a:r>
              <a:rPr lang="en-GB" sz="1200" i="1" dirty="0">
                <a:latin typeface="Arial" panose="020B0604020202020204" pitchFamily="34" charset="0"/>
                <a:cs typeface="Arial" panose="020B0604020202020204" pitchFamily="34" charset="0"/>
              </a:rPr>
              <a:t>Source: ONS Private rent and house prices, Apr 2025 release</a:t>
            </a:r>
          </a:p>
        </p:txBody>
      </p:sp>
      <p:sp>
        <p:nvSpPr>
          <p:cNvPr id="6" name="Content Placeholder 5">
            <a:extLst>
              <a:ext uri="{FF2B5EF4-FFF2-40B4-BE49-F238E27FC236}">
                <a16:creationId xmlns:a16="http://schemas.microsoft.com/office/drawing/2014/main" id="{C0582714-53E3-B5F9-4F6C-BF5E7A8DE840}"/>
              </a:ext>
            </a:extLst>
          </p:cNvPr>
          <p:cNvSpPr>
            <a:spLocks noGrp="1"/>
          </p:cNvSpPr>
          <p:nvPr>
            <p:ph sz="half" idx="1"/>
          </p:nvPr>
        </p:nvSpPr>
        <p:spPr>
          <a:xfrm>
            <a:off x="8379800" y="951495"/>
            <a:ext cx="3587875" cy="5803266"/>
          </a:xfrm>
        </p:spPr>
        <p:txBody>
          <a:bodyPr>
            <a:noAutofit/>
          </a:bodyPr>
          <a:lstStyle/>
          <a:p>
            <a:pPr marL="288000" indent="-288000">
              <a:lnSpc>
                <a:spcPct val="100000"/>
              </a:lnSpc>
              <a:spcBef>
                <a:spcPts val="600"/>
              </a:spcBef>
              <a:buClr>
                <a:schemeClr val="accent2"/>
              </a:buClr>
              <a:buFont typeface="Wingdings" panose="05000000000000000000" pitchFamily="2" charset="2"/>
              <a:buChar char="Ø"/>
            </a:pPr>
            <a:r>
              <a:rPr lang="en-GB" sz="1400" dirty="0">
                <a:latin typeface="Arial" panose="020B0604020202020204" pitchFamily="34" charset="0"/>
                <a:cs typeface="Arial" panose="020B0604020202020204" pitchFamily="34" charset="0"/>
              </a:rPr>
              <a:t>Average house prices in Cumbria are lower than England – 57% of the England average in Cumberland and 80% in Westmorland &amp; Furness.  </a:t>
            </a:r>
          </a:p>
          <a:p>
            <a:pPr marL="288000" indent="-288000">
              <a:lnSpc>
                <a:spcPct val="100000"/>
              </a:lnSpc>
              <a:spcBef>
                <a:spcPts val="600"/>
              </a:spcBef>
              <a:buClr>
                <a:schemeClr val="accent2"/>
              </a:buClr>
              <a:buFont typeface="Wingdings" panose="05000000000000000000" pitchFamily="2" charset="2"/>
              <a:buChar char="Ø"/>
            </a:pPr>
            <a:r>
              <a:rPr lang="en-GB" sz="1400" dirty="0">
                <a:latin typeface="Arial" panose="020B0604020202020204" pitchFamily="34" charset="0"/>
                <a:cs typeface="Arial" panose="020B0604020202020204" pitchFamily="34" charset="0"/>
              </a:rPr>
              <a:t>House prices had fallen at the start of last year locally but have increased since with recent growth in both Cumberland and Westmorland &amp; Furness outstripping the England rate.</a:t>
            </a:r>
          </a:p>
          <a:p>
            <a:pPr marL="288000" indent="-288000">
              <a:lnSpc>
                <a:spcPct val="100000"/>
              </a:lnSpc>
              <a:spcBef>
                <a:spcPts val="600"/>
              </a:spcBef>
              <a:buClr>
                <a:schemeClr val="accent2"/>
              </a:buClr>
              <a:buFont typeface="Wingdings" panose="05000000000000000000" pitchFamily="2" charset="2"/>
              <a:buChar char="Ø"/>
            </a:pPr>
            <a:r>
              <a:rPr lang="en-GB" sz="1400" dirty="0">
                <a:latin typeface="Arial" panose="020B0604020202020204" pitchFamily="34" charset="0"/>
                <a:cs typeface="Arial" panose="020B0604020202020204" pitchFamily="34" charset="0"/>
              </a:rPr>
              <a:t>The average house price in Feb 2025 was £166,158 in Cumberland and £233,680 in Westmorland &amp; Furness (UK £268,319).</a:t>
            </a:r>
          </a:p>
          <a:p>
            <a:pPr marL="288000" indent="-288000">
              <a:lnSpc>
                <a:spcPct val="100000"/>
              </a:lnSpc>
              <a:spcBef>
                <a:spcPts val="600"/>
              </a:spcBef>
              <a:buClr>
                <a:schemeClr val="accent2"/>
              </a:buClr>
              <a:buFont typeface="Wingdings" panose="05000000000000000000" pitchFamily="2" charset="2"/>
              <a:buChar char="Ø"/>
            </a:pPr>
            <a:endParaRPr lang="en-GB" sz="700" dirty="0">
              <a:latin typeface="Arial" panose="020B0604020202020204" pitchFamily="34" charset="0"/>
              <a:cs typeface="Arial" panose="020B0604020202020204" pitchFamily="34" charset="0"/>
            </a:endParaRPr>
          </a:p>
          <a:p>
            <a:pPr marL="288000" indent="-288000">
              <a:lnSpc>
                <a:spcPct val="100000"/>
              </a:lnSpc>
              <a:spcBef>
                <a:spcPts val="600"/>
              </a:spcBef>
              <a:buClr>
                <a:schemeClr val="accent2"/>
              </a:buClr>
              <a:buFont typeface="Wingdings" panose="05000000000000000000" pitchFamily="2" charset="2"/>
              <a:buChar char="Ø"/>
            </a:pPr>
            <a:r>
              <a:rPr lang="en-GB" sz="1400" dirty="0">
                <a:latin typeface="Arial" panose="020B0604020202020204" pitchFamily="34" charset="0"/>
                <a:cs typeface="Arial" panose="020B0604020202020204" pitchFamily="34" charset="0"/>
              </a:rPr>
              <a:t>Private rentals in Cumbria are lower than the England average – 44% of the England average in Cumberland and 54% in Westmorland &amp; Furness.</a:t>
            </a:r>
          </a:p>
          <a:p>
            <a:pPr marL="288000" indent="-288000">
              <a:lnSpc>
                <a:spcPct val="100000"/>
              </a:lnSpc>
              <a:spcBef>
                <a:spcPts val="600"/>
              </a:spcBef>
              <a:buClr>
                <a:schemeClr val="accent2"/>
              </a:buClr>
              <a:buFont typeface="Wingdings" panose="05000000000000000000" pitchFamily="2" charset="2"/>
              <a:buChar char="Ø"/>
            </a:pPr>
            <a:r>
              <a:rPr lang="en-GB" sz="1400" dirty="0">
                <a:latin typeface="Arial" panose="020B0604020202020204" pitchFamily="34" charset="0"/>
                <a:cs typeface="Arial" panose="020B0604020202020204" pitchFamily="34" charset="0"/>
              </a:rPr>
              <a:t>Private rentals have generally been rising more slowly than nationally.</a:t>
            </a:r>
          </a:p>
          <a:p>
            <a:pPr marL="288000" indent="-288000">
              <a:lnSpc>
                <a:spcPct val="100000"/>
              </a:lnSpc>
              <a:spcBef>
                <a:spcPts val="600"/>
              </a:spcBef>
              <a:buClr>
                <a:schemeClr val="accent2"/>
              </a:buClr>
              <a:buFont typeface="Wingdings" panose="05000000000000000000" pitchFamily="2" charset="2"/>
              <a:buChar char="Ø"/>
            </a:pPr>
            <a:r>
              <a:rPr lang="en-GB" sz="1400" dirty="0">
                <a:latin typeface="Arial" panose="020B0604020202020204" pitchFamily="34" charset="0"/>
                <a:cs typeface="Arial" panose="020B0604020202020204" pitchFamily="34" charset="0"/>
              </a:rPr>
              <a:t>The average private rental in Mar 2025 was £614 in Cumberland and £745 in Westmorland &amp; Furness (UK £1,332).</a:t>
            </a:r>
          </a:p>
        </p:txBody>
      </p:sp>
      <p:graphicFrame>
        <p:nvGraphicFramePr>
          <p:cNvPr id="4" name="Chart 3">
            <a:extLst>
              <a:ext uri="{FF2B5EF4-FFF2-40B4-BE49-F238E27FC236}">
                <a16:creationId xmlns:a16="http://schemas.microsoft.com/office/drawing/2014/main" id="{9565C13C-BD7A-EC53-18F2-5577380544E4}"/>
              </a:ext>
            </a:extLst>
          </p:cNvPr>
          <p:cNvGraphicFramePr>
            <a:graphicFrameLocks/>
          </p:cNvGraphicFramePr>
          <p:nvPr>
            <p:extLst>
              <p:ext uri="{D42A27DB-BD31-4B8C-83A1-F6EECF244321}">
                <p14:modId xmlns:p14="http://schemas.microsoft.com/office/powerpoint/2010/main" val="2021897560"/>
              </p:ext>
            </p:extLst>
          </p:nvPr>
        </p:nvGraphicFramePr>
        <p:xfrm>
          <a:off x="574357" y="1275733"/>
          <a:ext cx="3514725" cy="458143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a:extLst>
              <a:ext uri="{FF2B5EF4-FFF2-40B4-BE49-F238E27FC236}">
                <a16:creationId xmlns:a16="http://schemas.microsoft.com/office/drawing/2014/main" id="{BDE1E7FA-E7D4-D47F-27B7-6B02DD2E0E09}"/>
              </a:ext>
            </a:extLst>
          </p:cNvPr>
          <p:cNvGraphicFramePr>
            <a:graphicFrameLocks/>
          </p:cNvGraphicFramePr>
          <p:nvPr>
            <p:extLst>
              <p:ext uri="{D42A27DB-BD31-4B8C-83A1-F6EECF244321}">
                <p14:modId xmlns:p14="http://schemas.microsoft.com/office/powerpoint/2010/main" val="1293866735"/>
              </p:ext>
            </p:extLst>
          </p:nvPr>
        </p:nvGraphicFramePr>
        <p:xfrm>
          <a:off x="4338637" y="1275733"/>
          <a:ext cx="3514725" cy="458143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9032378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41160-68B0-C37B-9389-83F4AFF6BC41}"/>
              </a:ext>
            </a:extLst>
          </p:cNvPr>
          <p:cNvSpPr>
            <a:spLocks noGrp="1"/>
          </p:cNvSpPr>
          <p:nvPr>
            <p:ph type="title"/>
          </p:nvPr>
        </p:nvSpPr>
        <p:spPr>
          <a:xfrm>
            <a:off x="838200" y="365126"/>
            <a:ext cx="10515600" cy="759340"/>
          </a:xfrm>
        </p:spPr>
        <p:txBody>
          <a:bodyPr/>
          <a:lstStyle/>
          <a:p>
            <a:r>
              <a:rPr lang="en-US" b="1" dirty="0"/>
              <a:t>Cumbria – business trends </a:t>
            </a:r>
            <a:endParaRPr lang="en-US" dirty="0"/>
          </a:p>
        </p:txBody>
      </p:sp>
      <p:sp>
        <p:nvSpPr>
          <p:cNvPr id="3" name="Content Placeholder 5">
            <a:extLst>
              <a:ext uri="{FF2B5EF4-FFF2-40B4-BE49-F238E27FC236}">
                <a16:creationId xmlns:a16="http://schemas.microsoft.com/office/drawing/2014/main" id="{FB39A439-B8C8-4BFC-356F-5DD62E22CCEF}"/>
              </a:ext>
            </a:extLst>
          </p:cNvPr>
          <p:cNvSpPr txBox="1">
            <a:spLocks/>
          </p:cNvSpPr>
          <p:nvPr/>
        </p:nvSpPr>
        <p:spPr>
          <a:xfrm>
            <a:off x="839538" y="1417639"/>
            <a:ext cx="10277641" cy="4568663"/>
          </a:xfrm>
          <a:prstGeom prst="rect">
            <a:avLst/>
          </a:prstGeom>
        </p:spPr>
        <p:txBody>
          <a:bodyPr vert="horz" lIns="91430" tIns="45715" rIns="91430" bIns="45715" rtlCol="0">
            <a:normAutofit lnSpcReduction="10000"/>
          </a:bodyPr>
          <a:lstStyle>
            <a:lvl1pPr marL="457131" indent="-457131" algn="l" defTabSz="609507" rtl="0" eaLnBrk="1" latinLnBrk="0" hangingPunct="1">
              <a:spcBef>
                <a:spcPct val="20000"/>
              </a:spcBef>
              <a:buClr>
                <a:srgbClr val="760F46"/>
              </a:buClr>
              <a:buSzPct val="70000"/>
              <a:buFont typeface="Arial"/>
              <a:buChar char="•"/>
              <a:defRPr sz="2667" kern="1200">
                <a:solidFill>
                  <a:schemeClr val="tx1"/>
                </a:solidFill>
                <a:latin typeface="+mn-lt"/>
                <a:ea typeface="+mn-ea"/>
                <a:cs typeface="+mn-cs"/>
              </a:defRPr>
            </a:lvl1pPr>
            <a:lvl2pPr marL="990454" indent="-380944" algn="l" defTabSz="609507" rtl="0" eaLnBrk="1" latinLnBrk="0" hangingPunct="1">
              <a:spcBef>
                <a:spcPct val="20000"/>
              </a:spcBef>
              <a:buClr>
                <a:srgbClr val="760F46"/>
              </a:buClr>
              <a:buSzPct val="70000"/>
              <a:buFont typeface="Arial"/>
              <a:buChar char="•"/>
              <a:defRPr sz="2400" kern="1200">
                <a:solidFill>
                  <a:schemeClr val="tx1"/>
                </a:solidFill>
                <a:latin typeface="+mn-lt"/>
                <a:ea typeface="+mn-ea"/>
                <a:cs typeface="+mn-cs"/>
              </a:defRPr>
            </a:lvl2pPr>
            <a:lvl3pPr marL="1523773" indent="-304752" algn="l" defTabSz="609507" rtl="0" eaLnBrk="1" latinLnBrk="0" hangingPunct="1">
              <a:spcBef>
                <a:spcPct val="20000"/>
              </a:spcBef>
              <a:buClr>
                <a:srgbClr val="760F46"/>
              </a:buClr>
              <a:buSzPct val="70000"/>
              <a:buFont typeface="Arial"/>
              <a:buChar char="•"/>
              <a:defRPr sz="2400" kern="1200">
                <a:solidFill>
                  <a:schemeClr val="tx1"/>
                </a:solidFill>
                <a:latin typeface="+mn-lt"/>
                <a:ea typeface="+mn-ea"/>
                <a:cs typeface="+mn-cs"/>
              </a:defRPr>
            </a:lvl3pPr>
            <a:lvl4pPr marL="2133280" indent="-304752" algn="l" defTabSz="609507" rtl="0" eaLnBrk="1" latinLnBrk="0" hangingPunct="1">
              <a:spcBef>
                <a:spcPct val="20000"/>
              </a:spcBef>
              <a:buClr>
                <a:srgbClr val="760F46"/>
              </a:buClr>
              <a:buSzPct val="70000"/>
              <a:buFont typeface="Arial"/>
              <a:buChar char="•"/>
              <a:defRPr sz="2400" kern="1200">
                <a:solidFill>
                  <a:schemeClr val="tx1"/>
                </a:solidFill>
                <a:latin typeface="+mn-lt"/>
                <a:ea typeface="+mn-ea"/>
                <a:cs typeface="+mn-cs"/>
              </a:defRPr>
            </a:lvl4pPr>
            <a:lvl5pPr marL="2742790" indent="-304752" algn="l" defTabSz="609507" rtl="0" eaLnBrk="1" latinLnBrk="0" hangingPunct="1">
              <a:spcBef>
                <a:spcPct val="20000"/>
              </a:spcBef>
              <a:buClr>
                <a:srgbClr val="760F46"/>
              </a:buClr>
              <a:buSzPct val="70000"/>
              <a:buFont typeface="Arial"/>
              <a:buChar char="•"/>
              <a:defRPr sz="2400" kern="1200">
                <a:solidFill>
                  <a:schemeClr val="tx1"/>
                </a:solidFill>
                <a:latin typeface="+mn-lt"/>
                <a:ea typeface="+mn-ea"/>
                <a:cs typeface="+mn-cs"/>
              </a:defRPr>
            </a:lvl5pPr>
            <a:lvl6pPr marL="3352296" indent="-304752" algn="l" defTabSz="609507" rtl="0" eaLnBrk="1" latinLnBrk="0" hangingPunct="1">
              <a:spcBef>
                <a:spcPct val="20000"/>
              </a:spcBef>
              <a:buFont typeface="Arial"/>
              <a:buChar char="•"/>
              <a:defRPr sz="2400" kern="1200">
                <a:solidFill>
                  <a:schemeClr val="tx1"/>
                </a:solidFill>
                <a:latin typeface="+mn-lt"/>
                <a:ea typeface="+mn-ea"/>
                <a:cs typeface="+mn-cs"/>
              </a:defRPr>
            </a:lvl6pPr>
            <a:lvl7pPr marL="3961808" indent="-304752" algn="l" defTabSz="609507" rtl="0" eaLnBrk="1" latinLnBrk="0" hangingPunct="1">
              <a:spcBef>
                <a:spcPct val="20000"/>
              </a:spcBef>
              <a:buFont typeface="Arial"/>
              <a:buChar char="•"/>
              <a:defRPr sz="2400" kern="1200">
                <a:solidFill>
                  <a:schemeClr val="tx1"/>
                </a:solidFill>
                <a:latin typeface="+mn-lt"/>
                <a:ea typeface="+mn-ea"/>
                <a:cs typeface="+mn-cs"/>
              </a:defRPr>
            </a:lvl7pPr>
            <a:lvl8pPr marL="4571316" indent="-304752" algn="l" defTabSz="609507" rtl="0" eaLnBrk="1" latinLnBrk="0" hangingPunct="1">
              <a:spcBef>
                <a:spcPct val="20000"/>
              </a:spcBef>
              <a:buFont typeface="Arial"/>
              <a:buChar char="•"/>
              <a:defRPr sz="2400" kern="1200">
                <a:solidFill>
                  <a:schemeClr val="tx1"/>
                </a:solidFill>
                <a:latin typeface="+mn-lt"/>
                <a:ea typeface="+mn-ea"/>
                <a:cs typeface="+mn-cs"/>
              </a:defRPr>
            </a:lvl8pPr>
            <a:lvl9pPr marL="5180824" indent="-304752" algn="l" defTabSz="609507" rtl="0" eaLnBrk="1" latinLnBrk="0" hangingPunct="1">
              <a:spcBef>
                <a:spcPct val="20000"/>
              </a:spcBef>
              <a:buFont typeface="Arial"/>
              <a:buChar char="•"/>
              <a:defRPr sz="2400" kern="1200">
                <a:solidFill>
                  <a:schemeClr val="tx1"/>
                </a:solidFill>
                <a:latin typeface="+mn-lt"/>
                <a:ea typeface="+mn-ea"/>
                <a:cs typeface="+mn-cs"/>
              </a:defRPr>
            </a:lvl9pPr>
          </a:lstStyle>
          <a:p>
            <a:pPr marL="0" indent="0">
              <a:buNone/>
            </a:pPr>
            <a:r>
              <a:rPr lang="en-GB" sz="2400" dirty="0">
                <a:latin typeface="Arial" panose="020B0604020202020204" pitchFamily="34" charset="0"/>
                <a:cs typeface="Arial" panose="020B0604020202020204" pitchFamily="34" charset="0"/>
              </a:rPr>
              <a:t>There are few reliable sources of data on local business performance and what is available is generally only annual and often not very timely.</a:t>
            </a:r>
          </a:p>
          <a:p>
            <a:pPr marL="288000" indent="-288000">
              <a:buClr>
                <a:schemeClr val="accent2"/>
              </a:buClr>
              <a:buFont typeface="Wingdings" panose="05000000000000000000" pitchFamily="2" charset="2"/>
              <a:buChar char="Ø"/>
            </a:pPr>
            <a:r>
              <a:rPr lang="en-GB" sz="2400" dirty="0">
                <a:latin typeface="Arial" panose="020B0604020202020204" pitchFamily="34" charset="0"/>
                <a:cs typeface="Arial" panose="020B0604020202020204" pitchFamily="34" charset="0"/>
              </a:rPr>
              <a:t>GVA growth faster than UK over 1 and 5 years but slower over 10 years (up to 2023).  Westmorland &amp; Furness has driven this growth.</a:t>
            </a:r>
          </a:p>
          <a:p>
            <a:pPr marL="288000" indent="-288000">
              <a:buClr>
                <a:schemeClr val="accent2"/>
              </a:buClr>
              <a:buFont typeface="Wingdings" panose="05000000000000000000" pitchFamily="2" charset="2"/>
              <a:buChar char="Ø"/>
            </a:pPr>
            <a:r>
              <a:rPr lang="en-GB" sz="2400" dirty="0">
                <a:latin typeface="Arial" panose="020B0604020202020204" pitchFamily="34" charset="0"/>
                <a:cs typeface="Arial" panose="020B0604020202020204" pitchFamily="34" charset="0"/>
              </a:rPr>
              <a:t>Productivity gap with the UK widening (up to 2021), except in Barrow where output per hour worked has been above the UK since 2018. </a:t>
            </a:r>
          </a:p>
          <a:p>
            <a:pPr marL="288000" indent="-288000">
              <a:buClr>
                <a:schemeClr val="accent2"/>
              </a:buClr>
              <a:buFont typeface="Wingdings" panose="05000000000000000000" pitchFamily="2" charset="2"/>
              <a:buChar char="Ø"/>
            </a:pPr>
            <a:r>
              <a:rPr lang="en-GB" sz="2400" dirty="0">
                <a:latin typeface="Arial" panose="020B0604020202020204" pitchFamily="34" charset="0"/>
                <a:cs typeface="Arial" panose="020B0604020202020204" pitchFamily="34" charset="0"/>
              </a:rPr>
              <a:t>Number of active businesses down slightly on a year ago.</a:t>
            </a:r>
          </a:p>
          <a:p>
            <a:pPr marL="288000" indent="-288000">
              <a:buClr>
                <a:schemeClr val="accent2"/>
              </a:buClr>
              <a:buFont typeface="Wingdings" panose="05000000000000000000" pitchFamily="2" charset="2"/>
              <a:buChar char="Ø"/>
            </a:pPr>
            <a:r>
              <a:rPr lang="en-GB" sz="2400" dirty="0">
                <a:latin typeface="Arial" panose="020B0604020202020204" pitchFamily="34" charset="0"/>
                <a:cs typeface="Arial" panose="020B0604020202020204" pitchFamily="34" charset="0"/>
              </a:rPr>
              <a:t>Dissolved/in liquidation counts stable and broadly similar to last year.</a:t>
            </a:r>
          </a:p>
          <a:p>
            <a:pPr marL="288000" indent="-288000">
              <a:buClr>
                <a:schemeClr val="accent2"/>
              </a:buClr>
              <a:buFont typeface="Wingdings" panose="05000000000000000000" pitchFamily="2" charset="2"/>
              <a:buChar char="Ø"/>
            </a:pPr>
            <a:r>
              <a:rPr lang="en-GB" sz="2400" dirty="0">
                <a:latin typeface="Arial" panose="020B0604020202020204" pitchFamily="34" charset="0"/>
                <a:cs typeface="Arial" panose="020B0604020202020204" pitchFamily="34" charset="0"/>
              </a:rPr>
              <a:t>Lower proportion of businesses with high risk credit ratings than nationally.</a:t>
            </a:r>
          </a:p>
          <a:p>
            <a:pPr marL="288000" indent="-288000">
              <a:buClr>
                <a:schemeClr val="accent2"/>
              </a:buClr>
              <a:buFont typeface="Wingdings" panose="05000000000000000000" pitchFamily="2" charset="2"/>
              <a:buChar char="Ø"/>
            </a:pPr>
            <a:r>
              <a:rPr lang="en-GB" sz="2400" dirty="0">
                <a:latin typeface="Arial" panose="020B0604020202020204" pitchFamily="34" charset="0"/>
                <a:cs typeface="Arial" panose="020B0604020202020204" pitchFamily="34" charset="0"/>
              </a:rPr>
              <a:t>Business ‘birth’ &amp; ‘death’ rates (per capita) both lower than the UK.</a:t>
            </a:r>
          </a:p>
          <a:p>
            <a:pPr marL="288000" indent="-288000">
              <a:buClr>
                <a:schemeClr val="accent2"/>
              </a:buClr>
              <a:buFont typeface="Wingdings" panose="05000000000000000000" pitchFamily="2" charset="2"/>
              <a:buChar char="Ø"/>
            </a:pPr>
            <a:r>
              <a:rPr lang="en-GB" sz="2400" dirty="0">
                <a:latin typeface="Arial" panose="020B0604020202020204" pitchFamily="34" charset="0"/>
                <a:cs typeface="Arial" panose="020B0604020202020204" pitchFamily="34" charset="0"/>
              </a:rPr>
              <a:t>Business ‘survival’ to 3 years slightly above the UK.</a:t>
            </a:r>
          </a:p>
          <a:p>
            <a:pPr marL="288000" indent="-288000">
              <a:buFont typeface="Wingdings" panose="05000000000000000000" pitchFamily="2" charset="2"/>
              <a:buChar char="Ø"/>
            </a:pPr>
            <a:endParaRPr lang="en-GB"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231071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41160-68B0-C37B-9389-83F4AFF6BC41}"/>
              </a:ext>
            </a:extLst>
          </p:cNvPr>
          <p:cNvSpPr>
            <a:spLocks noGrp="1"/>
          </p:cNvSpPr>
          <p:nvPr>
            <p:ph type="title"/>
          </p:nvPr>
        </p:nvSpPr>
        <p:spPr>
          <a:xfrm>
            <a:off x="838200" y="365126"/>
            <a:ext cx="10515600" cy="759340"/>
          </a:xfrm>
        </p:spPr>
        <p:txBody>
          <a:bodyPr/>
          <a:lstStyle/>
          <a:p>
            <a:r>
              <a:rPr lang="en-US" b="1" dirty="0"/>
              <a:t>Cumbria – economic output (GVA) 2023</a:t>
            </a:r>
            <a:endParaRPr lang="en-US" dirty="0"/>
          </a:p>
        </p:txBody>
      </p:sp>
      <p:sp>
        <p:nvSpPr>
          <p:cNvPr id="6" name="TextBox 5">
            <a:extLst>
              <a:ext uri="{FF2B5EF4-FFF2-40B4-BE49-F238E27FC236}">
                <a16:creationId xmlns:a16="http://schemas.microsoft.com/office/drawing/2014/main" id="{0ABAC68F-3E06-1AB1-A633-36D349F7D566}"/>
              </a:ext>
            </a:extLst>
          </p:cNvPr>
          <p:cNvSpPr txBox="1"/>
          <p:nvPr/>
        </p:nvSpPr>
        <p:spPr>
          <a:xfrm>
            <a:off x="2092051" y="6050606"/>
            <a:ext cx="5203737" cy="276999"/>
          </a:xfrm>
          <a:prstGeom prst="rect">
            <a:avLst/>
          </a:prstGeom>
          <a:noFill/>
        </p:spPr>
        <p:txBody>
          <a:bodyPr wrap="square" rtlCol="0">
            <a:spAutoFit/>
          </a:bodyPr>
          <a:lstStyle/>
          <a:p>
            <a:r>
              <a:rPr lang="en-GB" sz="1200" i="1" dirty="0">
                <a:latin typeface="Arial" panose="020B0604020202020204" pitchFamily="34" charset="0"/>
                <a:cs typeface="Arial" panose="020B0604020202020204" pitchFamily="34" charset="0"/>
              </a:rPr>
              <a:t>Source: ONS Regional Economic Activity 2023, released April 2025</a:t>
            </a:r>
          </a:p>
        </p:txBody>
      </p:sp>
      <p:graphicFrame>
        <p:nvGraphicFramePr>
          <p:cNvPr id="3" name="Chart 2">
            <a:extLst>
              <a:ext uri="{FF2B5EF4-FFF2-40B4-BE49-F238E27FC236}">
                <a16:creationId xmlns:a16="http://schemas.microsoft.com/office/drawing/2014/main" id="{3A5EA452-E227-C6D7-24D3-55B370E0058D}"/>
              </a:ext>
            </a:extLst>
          </p:cNvPr>
          <p:cNvGraphicFramePr>
            <a:graphicFrameLocks/>
          </p:cNvGraphicFramePr>
          <p:nvPr>
            <p:extLst>
              <p:ext uri="{D42A27DB-BD31-4B8C-83A1-F6EECF244321}">
                <p14:modId xmlns:p14="http://schemas.microsoft.com/office/powerpoint/2010/main" val="8279954"/>
              </p:ext>
            </p:extLst>
          </p:nvPr>
        </p:nvGraphicFramePr>
        <p:xfrm>
          <a:off x="315616" y="1075450"/>
          <a:ext cx="4378304" cy="486815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Chart 3">
            <a:extLst>
              <a:ext uri="{FF2B5EF4-FFF2-40B4-BE49-F238E27FC236}">
                <a16:creationId xmlns:a16="http://schemas.microsoft.com/office/drawing/2014/main" id="{2024EDD2-5818-5110-8912-52A811849B2B}"/>
              </a:ext>
            </a:extLst>
          </p:cNvPr>
          <p:cNvGraphicFramePr>
            <a:graphicFrameLocks/>
          </p:cNvGraphicFramePr>
          <p:nvPr>
            <p:extLst>
              <p:ext uri="{D42A27DB-BD31-4B8C-83A1-F6EECF244321}">
                <p14:modId xmlns:p14="http://schemas.microsoft.com/office/powerpoint/2010/main" val="1303216750"/>
              </p:ext>
            </p:extLst>
          </p:nvPr>
        </p:nvGraphicFramePr>
        <p:xfrm>
          <a:off x="4712925" y="1075450"/>
          <a:ext cx="4492035" cy="4868150"/>
        </p:xfrm>
        <a:graphic>
          <a:graphicData uri="http://schemas.openxmlformats.org/drawingml/2006/chart">
            <c:chart xmlns:c="http://schemas.openxmlformats.org/drawingml/2006/chart" xmlns:r="http://schemas.openxmlformats.org/officeDocument/2006/relationships" r:id="rId4"/>
          </a:graphicData>
        </a:graphic>
      </p:graphicFrame>
      <p:sp>
        <p:nvSpPr>
          <p:cNvPr id="8" name="Content Placeholder 5">
            <a:extLst>
              <a:ext uri="{FF2B5EF4-FFF2-40B4-BE49-F238E27FC236}">
                <a16:creationId xmlns:a16="http://schemas.microsoft.com/office/drawing/2014/main" id="{32CA2B42-81B5-4D34-DD7B-6A5FE5F839E0}"/>
              </a:ext>
            </a:extLst>
          </p:cNvPr>
          <p:cNvSpPr>
            <a:spLocks noGrp="1"/>
          </p:cNvSpPr>
          <p:nvPr>
            <p:ph sz="half" idx="1"/>
          </p:nvPr>
        </p:nvSpPr>
        <p:spPr>
          <a:xfrm>
            <a:off x="9366574" y="1131732"/>
            <a:ext cx="2509810" cy="4450391"/>
          </a:xfrm>
        </p:spPr>
        <p:txBody>
          <a:bodyPr>
            <a:normAutofit lnSpcReduction="10000"/>
          </a:bodyPr>
          <a:lstStyle/>
          <a:p>
            <a:pPr marL="288000" indent="-288000">
              <a:lnSpc>
                <a:spcPct val="100000"/>
              </a:lnSpc>
              <a:spcBef>
                <a:spcPts val="600"/>
              </a:spcBef>
              <a:buClr>
                <a:schemeClr val="accent2"/>
              </a:buClr>
              <a:buFont typeface="Wingdings" panose="05000000000000000000" pitchFamily="2" charset="2"/>
              <a:buChar char="Ø"/>
            </a:pPr>
            <a:r>
              <a:rPr lang="en-GB" sz="1400" dirty="0">
                <a:latin typeface="Arial" panose="020B0604020202020204" pitchFamily="34" charset="0"/>
                <a:cs typeface="Arial" panose="020B0604020202020204" pitchFamily="34" charset="0"/>
              </a:rPr>
              <a:t>Cumbria’s GVA in 2023 was estimated to be £15.06bn.</a:t>
            </a:r>
          </a:p>
          <a:p>
            <a:pPr marL="288000" indent="-288000">
              <a:lnSpc>
                <a:spcPct val="100000"/>
              </a:lnSpc>
              <a:spcBef>
                <a:spcPts val="600"/>
              </a:spcBef>
              <a:buClr>
                <a:schemeClr val="accent2"/>
              </a:buClr>
              <a:buFont typeface="Wingdings" panose="05000000000000000000" pitchFamily="2" charset="2"/>
              <a:buChar char="Ø"/>
            </a:pPr>
            <a:r>
              <a:rPr lang="en-GB" sz="1400" dirty="0">
                <a:latin typeface="Arial" panose="020B0604020202020204" pitchFamily="34" charset="0"/>
                <a:cs typeface="Arial" panose="020B0604020202020204" pitchFamily="34" charset="0"/>
              </a:rPr>
              <a:t>In constant prices (2022), GVA grew by 1.0% from the previous year compared to 0.4% nationally.</a:t>
            </a:r>
          </a:p>
          <a:p>
            <a:pPr marL="288000" indent="-288000">
              <a:lnSpc>
                <a:spcPct val="100000"/>
              </a:lnSpc>
              <a:spcBef>
                <a:spcPts val="600"/>
              </a:spcBef>
              <a:buClr>
                <a:schemeClr val="accent2"/>
              </a:buClr>
              <a:buFont typeface="Wingdings" panose="05000000000000000000" pitchFamily="2" charset="2"/>
              <a:buChar char="Ø"/>
            </a:pPr>
            <a:r>
              <a:rPr lang="en-GB" sz="1400" dirty="0">
                <a:latin typeface="Arial" panose="020B0604020202020204" pitchFamily="34" charset="0"/>
                <a:cs typeface="Arial" panose="020B0604020202020204" pitchFamily="34" charset="0"/>
              </a:rPr>
              <a:t>Annual growth was 0.2% in Cumberland and 1.4% in Westmorland &amp; Furness.</a:t>
            </a:r>
          </a:p>
          <a:p>
            <a:pPr marL="288000" indent="-288000">
              <a:lnSpc>
                <a:spcPct val="100000"/>
              </a:lnSpc>
              <a:spcBef>
                <a:spcPts val="600"/>
              </a:spcBef>
              <a:buClr>
                <a:schemeClr val="accent2"/>
              </a:buClr>
              <a:buFont typeface="Wingdings" panose="05000000000000000000" pitchFamily="2" charset="2"/>
              <a:buChar char="Ø"/>
            </a:pPr>
            <a:r>
              <a:rPr lang="en-GB" sz="1400" dirty="0">
                <a:latin typeface="Arial" panose="020B0604020202020204" pitchFamily="34" charset="0"/>
                <a:cs typeface="Arial" panose="020B0604020202020204" pitchFamily="34" charset="0"/>
              </a:rPr>
              <a:t>Five year growth was -6.2% in Cumbria compared to 4.7% nationally.  However it was mixed with a 3.0% decline in Cumberland contrasting with 11.9% in Westmorland &amp; Furness.</a:t>
            </a:r>
          </a:p>
          <a:p>
            <a:pPr marL="0" indent="0">
              <a:lnSpc>
                <a:spcPct val="100000"/>
              </a:lnSpc>
              <a:spcBef>
                <a:spcPts val="600"/>
              </a:spcBef>
              <a:buClr>
                <a:schemeClr val="accent2"/>
              </a:buClr>
              <a:buNone/>
            </a:pPr>
            <a:endParaRPr lang="en-GB"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511956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41160-68B0-C37B-9389-83F4AFF6BC41}"/>
              </a:ext>
            </a:extLst>
          </p:cNvPr>
          <p:cNvSpPr>
            <a:spLocks noGrp="1"/>
          </p:cNvSpPr>
          <p:nvPr>
            <p:ph type="title"/>
          </p:nvPr>
        </p:nvSpPr>
        <p:spPr>
          <a:xfrm>
            <a:off x="838200" y="365126"/>
            <a:ext cx="10515600" cy="759340"/>
          </a:xfrm>
        </p:spPr>
        <p:txBody>
          <a:bodyPr/>
          <a:lstStyle/>
          <a:p>
            <a:r>
              <a:rPr lang="en-US" b="1" dirty="0"/>
              <a:t>Cumbria – economic output (GVA) by sector, 2023</a:t>
            </a:r>
            <a:endParaRPr lang="en-US" dirty="0"/>
          </a:p>
        </p:txBody>
      </p:sp>
      <p:sp>
        <p:nvSpPr>
          <p:cNvPr id="6" name="TextBox 5">
            <a:extLst>
              <a:ext uri="{FF2B5EF4-FFF2-40B4-BE49-F238E27FC236}">
                <a16:creationId xmlns:a16="http://schemas.microsoft.com/office/drawing/2014/main" id="{0ABAC68F-3E06-1AB1-A633-36D349F7D566}"/>
              </a:ext>
            </a:extLst>
          </p:cNvPr>
          <p:cNvSpPr txBox="1"/>
          <p:nvPr/>
        </p:nvSpPr>
        <p:spPr>
          <a:xfrm>
            <a:off x="2092051" y="6050606"/>
            <a:ext cx="5203737" cy="276999"/>
          </a:xfrm>
          <a:prstGeom prst="rect">
            <a:avLst/>
          </a:prstGeom>
          <a:noFill/>
        </p:spPr>
        <p:txBody>
          <a:bodyPr wrap="square" rtlCol="0">
            <a:spAutoFit/>
          </a:bodyPr>
          <a:lstStyle/>
          <a:p>
            <a:r>
              <a:rPr lang="en-GB" sz="1200" i="1" dirty="0">
                <a:latin typeface="Arial" panose="020B0604020202020204" pitchFamily="34" charset="0"/>
                <a:cs typeface="Arial" panose="020B0604020202020204" pitchFamily="34" charset="0"/>
              </a:rPr>
              <a:t>Source: ONS Regional Economic Activity 2023, released April 2025</a:t>
            </a:r>
          </a:p>
        </p:txBody>
      </p:sp>
      <p:graphicFrame>
        <p:nvGraphicFramePr>
          <p:cNvPr id="7" name="Chart 6">
            <a:extLst>
              <a:ext uri="{FF2B5EF4-FFF2-40B4-BE49-F238E27FC236}">
                <a16:creationId xmlns:a16="http://schemas.microsoft.com/office/drawing/2014/main" id="{C50E09A8-0475-4E0C-E246-98F12CFCA975}"/>
              </a:ext>
            </a:extLst>
          </p:cNvPr>
          <p:cNvGraphicFramePr>
            <a:graphicFrameLocks/>
          </p:cNvGraphicFramePr>
          <p:nvPr>
            <p:extLst>
              <p:ext uri="{D42A27DB-BD31-4B8C-83A1-F6EECF244321}">
                <p14:modId xmlns:p14="http://schemas.microsoft.com/office/powerpoint/2010/main" val="1020055550"/>
              </p:ext>
            </p:extLst>
          </p:nvPr>
        </p:nvGraphicFramePr>
        <p:xfrm>
          <a:off x="838200" y="1076798"/>
          <a:ext cx="8061960" cy="4866802"/>
        </p:xfrm>
        <a:graphic>
          <a:graphicData uri="http://schemas.openxmlformats.org/drawingml/2006/chart">
            <c:chart xmlns:c="http://schemas.openxmlformats.org/drawingml/2006/chart" xmlns:r="http://schemas.openxmlformats.org/officeDocument/2006/relationships" r:id="rId3"/>
          </a:graphicData>
        </a:graphic>
      </p:graphicFrame>
      <p:sp>
        <p:nvSpPr>
          <p:cNvPr id="10" name="Content Placeholder 5">
            <a:extLst>
              <a:ext uri="{FF2B5EF4-FFF2-40B4-BE49-F238E27FC236}">
                <a16:creationId xmlns:a16="http://schemas.microsoft.com/office/drawing/2014/main" id="{28F25415-106F-95DC-7C8F-D93C386C050B}"/>
              </a:ext>
            </a:extLst>
          </p:cNvPr>
          <p:cNvSpPr>
            <a:spLocks noGrp="1"/>
          </p:cNvSpPr>
          <p:nvPr>
            <p:ph sz="half" idx="1"/>
          </p:nvPr>
        </p:nvSpPr>
        <p:spPr>
          <a:xfrm>
            <a:off x="9366574" y="1131731"/>
            <a:ext cx="2509810" cy="5195873"/>
          </a:xfrm>
        </p:spPr>
        <p:txBody>
          <a:bodyPr>
            <a:normAutofit/>
          </a:bodyPr>
          <a:lstStyle/>
          <a:p>
            <a:pPr marL="288000" indent="-288000">
              <a:lnSpc>
                <a:spcPct val="100000"/>
              </a:lnSpc>
              <a:spcBef>
                <a:spcPts val="600"/>
              </a:spcBef>
              <a:buClr>
                <a:schemeClr val="accent2"/>
              </a:buClr>
              <a:buFont typeface="Wingdings" panose="05000000000000000000" pitchFamily="2" charset="2"/>
              <a:buChar char="Ø"/>
            </a:pPr>
            <a:r>
              <a:rPr lang="en-GB" sz="1400" dirty="0">
                <a:latin typeface="Arial" panose="020B0604020202020204" pitchFamily="34" charset="0"/>
                <a:cs typeface="Arial" panose="020B0604020202020204" pitchFamily="34" charset="0"/>
              </a:rPr>
              <a:t>Cumbria derived more than a fifth of GVA from the manufacturing sector in 2023, double the national average (21.8% v 9.2%).  </a:t>
            </a:r>
          </a:p>
          <a:p>
            <a:pPr marL="288000" indent="-288000">
              <a:lnSpc>
                <a:spcPct val="100000"/>
              </a:lnSpc>
              <a:spcBef>
                <a:spcPts val="600"/>
              </a:spcBef>
              <a:buClr>
                <a:schemeClr val="accent2"/>
              </a:buClr>
              <a:buFont typeface="Wingdings" panose="05000000000000000000" pitchFamily="2" charset="2"/>
              <a:buChar char="Ø"/>
            </a:pPr>
            <a:r>
              <a:rPr lang="en-GB" sz="1400" dirty="0">
                <a:latin typeface="Arial" panose="020B0604020202020204" pitchFamily="34" charset="0"/>
                <a:cs typeface="Arial" panose="020B0604020202020204" pitchFamily="34" charset="0"/>
              </a:rPr>
              <a:t>This is particularly evident in Westmorland &amp; Furness where 29.6% of GVA was generated by manufacturing compared to 13.5% in Cumberland.</a:t>
            </a:r>
          </a:p>
          <a:p>
            <a:pPr marL="288000" indent="-288000">
              <a:lnSpc>
                <a:spcPct val="100000"/>
              </a:lnSpc>
              <a:spcBef>
                <a:spcPts val="600"/>
              </a:spcBef>
              <a:buClr>
                <a:schemeClr val="accent2"/>
              </a:buClr>
              <a:buFont typeface="Wingdings" panose="05000000000000000000" pitchFamily="2" charset="2"/>
              <a:buChar char="Ø"/>
            </a:pPr>
            <a:r>
              <a:rPr lang="en-GB" sz="1400" dirty="0">
                <a:latin typeface="Arial" panose="020B0604020202020204" pitchFamily="34" charset="0"/>
                <a:cs typeface="Arial" panose="020B0604020202020204" pitchFamily="34" charset="0"/>
              </a:rPr>
              <a:t>After manufacturing, the three biggest sectors in Cumbria were real estate (13.9%), wholesale &amp; retail (10.2%) and health &amp; social work (9.0%).</a:t>
            </a:r>
          </a:p>
          <a:p>
            <a:pPr marL="0" indent="0">
              <a:lnSpc>
                <a:spcPct val="100000"/>
              </a:lnSpc>
              <a:spcBef>
                <a:spcPts val="600"/>
              </a:spcBef>
              <a:buClr>
                <a:schemeClr val="accent2"/>
              </a:buClr>
              <a:buNone/>
            </a:pPr>
            <a:endParaRPr lang="en-GB"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29409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14BA1C-FFC8-6B48-EEEF-B140F15F6AAD}"/>
              </a:ext>
            </a:extLst>
          </p:cNvPr>
          <p:cNvSpPr>
            <a:spLocks noGrp="1"/>
          </p:cNvSpPr>
          <p:nvPr>
            <p:ph type="title"/>
          </p:nvPr>
        </p:nvSpPr>
        <p:spPr>
          <a:xfrm>
            <a:off x="831850" y="2913770"/>
            <a:ext cx="6569847" cy="1052749"/>
          </a:xfrm>
        </p:spPr>
        <p:txBody>
          <a:bodyPr>
            <a:normAutofit/>
          </a:bodyPr>
          <a:lstStyle/>
          <a:p>
            <a:r>
              <a:rPr lang="en-US" sz="4800" dirty="0">
                <a:latin typeface="Arial" panose="020B0604020202020204" pitchFamily="34" charset="0"/>
                <a:cs typeface="Arial" panose="020B0604020202020204" pitchFamily="34" charset="0"/>
              </a:rPr>
              <a:t>The National Economy</a:t>
            </a:r>
          </a:p>
        </p:txBody>
      </p:sp>
    </p:spTree>
    <p:extLst>
      <p:ext uri="{BB962C8B-B14F-4D97-AF65-F5344CB8AC3E}">
        <p14:creationId xmlns:p14="http://schemas.microsoft.com/office/powerpoint/2010/main" val="42595464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41160-68B0-C37B-9389-83F4AFF6BC41}"/>
              </a:ext>
            </a:extLst>
          </p:cNvPr>
          <p:cNvSpPr>
            <a:spLocks noGrp="1"/>
          </p:cNvSpPr>
          <p:nvPr>
            <p:ph type="title"/>
          </p:nvPr>
        </p:nvSpPr>
        <p:spPr>
          <a:xfrm>
            <a:off x="838200" y="365126"/>
            <a:ext cx="10515600" cy="759340"/>
          </a:xfrm>
        </p:spPr>
        <p:txBody>
          <a:bodyPr/>
          <a:lstStyle/>
          <a:p>
            <a:r>
              <a:rPr lang="en-US" b="1" dirty="0"/>
              <a:t>Cumbria – economic output (GVA) by sector, 2023</a:t>
            </a:r>
            <a:endParaRPr lang="en-US" dirty="0"/>
          </a:p>
        </p:txBody>
      </p:sp>
      <p:sp>
        <p:nvSpPr>
          <p:cNvPr id="6" name="TextBox 5">
            <a:extLst>
              <a:ext uri="{FF2B5EF4-FFF2-40B4-BE49-F238E27FC236}">
                <a16:creationId xmlns:a16="http://schemas.microsoft.com/office/drawing/2014/main" id="{0ABAC68F-3E06-1AB1-A633-36D349F7D566}"/>
              </a:ext>
            </a:extLst>
          </p:cNvPr>
          <p:cNvSpPr txBox="1"/>
          <p:nvPr/>
        </p:nvSpPr>
        <p:spPr>
          <a:xfrm>
            <a:off x="2092051" y="6050606"/>
            <a:ext cx="5203737" cy="276999"/>
          </a:xfrm>
          <a:prstGeom prst="rect">
            <a:avLst/>
          </a:prstGeom>
          <a:noFill/>
        </p:spPr>
        <p:txBody>
          <a:bodyPr wrap="square" rtlCol="0">
            <a:spAutoFit/>
          </a:bodyPr>
          <a:lstStyle/>
          <a:p>
            <a:r>
              <a:rPr lang="en-GB" sz="1200" i="1" dirty="0">
                <a:latin typeface="Arial" panose="020B0604020202020204" pitchFamily="34" charset="0"/>
                <a:cs typeface="Arial" panose="020B0604020202020204" pitchFamily="34" charset="0"/>
              </a:rPr>
              <a:t>Source: ONS Regional Economic Activity 2023, released April 2025</a:t>
            </a:r>
          </a:p>
        </p:txBody>
      </p:sp>
      <p:sp>
        <p:nvSpPr>
          <p:cNvPr id="10" name="Content Placeholder 5">
            <a:extLst>
              <a:ext uri="{FF2B5EF4-FFF2-40B4-BE49-F238E27FC236}">
                <a16:creationId xmlns:a16="http://schemas.microsoft.com/office/drawing/2014/main" id="{28F25415-106F-95DC-7C8F-D93C386C050B}"/>
              </a:ext>
            </a:extLst>
          </p:cNvPr>
          <p:cNvSpPr>
            <a:spLocks noGrp="1"/>
          </p:cNvSpPr>
          <p:nvPr>
            <p:ph sz="half" idx="1"/>
          </p:nvPr>
        </p:nvSpPr>
        <p:spPr>
          <a:xfrm>
            <a:off x="9366574" y="1131731"/>
            <a:ext cx="2509810" cy="5195873"/>
          </a:xfrm>
        </p:spPr>
        <p:txBody>
          <a:bodyPr>
            <a:normAutofit/>
          </a:bodyPr>
          <a:lstStyle/>
          <a:p>
            <a:pPr marL="288000" indent="-288000">
              <a:lnSpc>
                <a:spcPct val="100000"/>
              </a:lnSpc>
              <a:spcBef>
                <a:spcPts val="600"/>
              </a:spcBef>
              <a:buClr>
                <a:schemeClr val="accent2"/>
              </a:buClr>
              <a:buFont typeface="Wingdings" panose="05000000000000000000" pitchFamily="2" charset="2"/>
              <a:buChar char="Ø"/>
            </a:pPr>
            <a:r>
              <a:rPr lang="en-GB" sz="1400" dirty="0">
                <a:latin typeface="Arial" panose="020B0604020202020204" pitchFamily="34" charset="0"/>
                <a:cs typeface="Arial" panose="020B0604020202020204" pitchFamily="34" charset="0"/>
              </a:rPr>
              <a:t>Relative to the UK, Cumbria derives proportionately more GVA from agriculture, forestry fishing, mining &amp; quarrying; manufacturing; utilities and accommodation &amp; food services.</a:t>
            </a:r>
          </a:p>
          <a:p>
            <a:pPr marL="288000" indent="-288000">
              <a:lnSpc>
                <a:spcPct val="100000"/>
              </a:lnSpc>
              <a:spcBef>
                <a:spcPts val="600"/>
              </a:spcBef>
              <a:buClr>
                <a:schemeClr val="accent2"/>
              </a:buClr>
              <a:buFont typeface="Wingdings" panose="05000000000000000000" pitchFamily="2" charset="2"/>
              <a:buChar char="Ø"/>
            </a:pPr>
            <a:r>
              <a:rPr lang="en-GB" sz="1400" dirty="0">
                <a:latin typeface="Arial" panose="020B0604020202020204" pitchFamily="34" charset="0"/>
                <a:cs typeface="Arial" panose="020B0604020202020204" pitchFamily="34" charset="0"/>
              </a:rPr>
              <a:t>However the county derives proportionately less GVA from information &amp; communication; finance &amp; insurance; professional, scientific &amp; technical activities and admin &amp; support services.</a:t>
            </a:r>
          </a:p>
          <a:p>
            <a:pPr marL="0" indent="0">
              <a:lnSpc>
                <a:spcPct val="100000"/>
              </a:lnSpc>
              <a:spcBef>
                <a:spcPts val="600"/>
              </a:spcBef>
              <a:buClr>
                <a:schemeClr val="accent2"/>
              </a:buClr>
              <a:buNone/>
            </a:pPr>
            <a:endParaRPr lang="en-GB" sz="1400" dirty="0">
              <a:latin typeface="Arial" panose="020B0604020202020204" pitchFamily="34" charset="0"/>
              <a:cs typeface="Arial" panose="020B0604020202020204" pitchFamily="34" charset="0"/>
            </a:endParaRPr>
          </a:p>
        </p:txBody>
      </p:sp>
      <p:graphicFrame>
        <p:nvGraphicFramePr>
          <p:cNvPr id="3" name="Chart 2">
            <a:extLst>
              <a:ext uri="{FF2B5EF4-FFF2-40B4-BE49-F238E27FC236}">
                <a16:creationId xmlns:a16="http://schemas.microsoft.com/office/drawing/2014/main" id="{9BFEB033-FF15-28FC-A6F3-F44A6712646F}"/>
              </a:ext>
            </a:extLst>
          </p:cNvPr>
          <p:cNvGraphicFramePr>
            <a:graphicFrameLocks/>
          </p:cNvGraphicFramePr>
          <p:nvPr>
            <p:extLst>
              <p:ext uri="{D42A27DB-BD31-4B8C-83A1-F6EECF244321}">
                <p14:modId xmlns:p14="http://schemas.microsoft.com/office/powerpoint/2010/main" val="1042483583"/>
              </p:ext>
            </p:extLst>
          </p:nvPr>
        </p:nvGraphicFramePr>
        <p:xfrm>
          <a:off x="1015364" y="1113197"/>
          <a:ext cx="8351209" cy="46863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220149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41160-68B0-C37B-9389-83F4AFF6BC41}"/>
              </a:ext>
            </a:extLst>
          </p:cNvPr>
          <p:cNvSpPr>
            <a:spLocks noGrp="1"/>
          </p:cNvSpPr>
          <p:nvPr>
            <p:ph type="title"/>
          </p:nvPr>
        </p:nvSpPr>
        <p:spPr>
          <a:xfrm>
            <a:off x="838200" y="365126"/>
            <a:ext cx="10515600" cy="759340"/>
          </a:xfrm>
        </p:spPr>
        <p:txBody>
          <a:bodyPr/>
          <a:lstStyle/>
          <a:p>
            <a:r>
              <a:rPr lang="en-US" b="1" dirty="0"/>
              <a:t>Cumbria – small business start-ups</a:t>
            </a:r>
            <a:endParaRPr lang="en-US" dirty="0"/>
          </a:p>
        </p:txBody>
      </p:sp>
      <p:sp>
        <p:nvSpPr>
          <p:cNvPr id="5" name="Content Placeholder 5">
            <a:extLst>
              <a:ext uri="{FF2B5EF4-FFF2-40B4-BE49-F238E27FC236}">
                <a16:creationId xmlns:a16="http://schemas.microsoft.com/office/drawing/2014/main" id="{C0C089AA-CEA2-4C1D-7779-D03A8368470D}"/>
              </a:ext>
            </a:extLst>
          </p:cNvPr>
          <p:cNvSpPr>
            <a:spLocks noGrp="1"/>
          </p:cNvSpPr>
          <p:nvPr>
            <p:ph sz="half" idx="1"/>
          </p:nvPr>
        </p:nvSpPr>
        <p:spPr>
          <a:xfrm>
            <a:off x="9366574" y="1131732"/>
            <a:ext cx="2509810" cy="4450391"/>
          </a:xfrm>
        </p:spPr>
        <p:txBody>
          <a:bodyPr>
            <a:normAutofit fontScale="92500" lnSpcReduction="10000"/>
          </a:bodyPr>
          <a:lstStyle/>
          <a:p>
            <a:pPr marL="288000" indent="-288000">
              <a:lnSpc>
                <a:spcPct val="100000"/>
              </a:lnSpc>
              <a:spcBef>
                <a:spcPts val="600"/>
              </a:spcBef>
              <a:buClr>
                <a:schemeClr val="accent2"/>
              </a:buClr>
              <a:buFont typeface="Wingdings" panose="05000000000000000000" pitchFamily="2" charset="2"/>
              <a:buChar char="Ø"/>
            </a:pPr>
            <a:r>
              <a:rPr lang="en-GB" sz="1400" dirty="0">
                <a:latin typeface="Arial" panose="020B0604020202020204" pitchFamily="34" charset="0"/>
                <a:cs typeface="Arial" panose="020B0604020202020204" pitchFamily="34" charset="0"/>
              </a:rPr>
              <a:t>There were 144 small business start-ups in Cumbria in Feb 2025, 1 more than in Jan but 30 fewer than a year ago.</a:t>
            </a:r>
          </a:p>
          <a:p>
            <a:pPr marL="288000" indent="-288000">
              <a:lnSpc>
                <a:spcPct val="100000"/>
              </a:lnSpc>
              <a:spcBef>
                <a:spcPts val="600"/>
              </a:spcBef>
              <a:buClr>
                <a:schemeClr val="accent2"/>
              </a:buClr>
              <a:buFont typeface="Wingdings" panose="05000000000000000000" pitchFamily="2" charset="2"/>
              <a:buChar char="Ø"/>
            </a:pPr>
            <a:r>
              <a:rPr lang="en-GB" sz="1400" dirty="0">
                <a:latin typeface="Arial" panose="020B0604020202020204" pitchFamily="34" charset="0"/>
                <a:cs typeface="Arial" panose="020B0604020202020204" pitchFamily="34" charset="0"/>
              </a:rPr>
              <a:t>The highest volume of start-up in Feb were in Carlisle (35).and South Lakeland (33).</a:t>
            </a:r>
          </a:p>
          <a:p>
            <a:pPr marL="288000" indent="-288000">
              <a:lnSpc>
                <a:spcPct val="100000"/>
              </a:lnSpc>
              <a:spcBef>
                <a:spcPts val="600"/>
              </a:spcBef>
              <a:buClr>
                <a:schemeClr val="accent2"/>
              </a:buClr>
              <a:buFont typeface="Wingdings" panose="05000000000000000000" pitchFamily="2" charset="2"/>
              <a:buChar char="Ø"/>
            </a:pPr>
            <a:r>
              <a:rPr lang="en-GB" sz="1400" dirty="0">
                <a:latin typeface="Arial" panose="020B0604020202020204" pitchFamily="34" charset="0"/>
                <a:cs typeface="Arial" panose="020B0604020202020204" pitchFamily="34" charset="0"/>
              </a:rPr>
              <a:t>The real estate &amp; professional services sector had the highest  number of start-ups (103) followed by recreation, personal &amp; community services (58).</a:t>
            </a:r>
          </a:p>
          <a:p>
            <a:pPr marL="288000" indent="-288000">
              <a:lnSpc>
                <a:spcPct val="100000"/>
              </a:lnSpc>
              <a:spcBef>
                <a:spcPts val="600"/>
              </a:spcBef>
              <a:buClr>
                <a:schemeClr val="accent2"/>
              </a:buClr>
              <a:buFont typeface="Wingdings" panose="05000000000000000000" pitchFamily="2" charset="2"/>
              <a:buChar char="Ø"/>
            </a:pPr>
            <a:r>
              <a:rPr lang="en-GB" sz="1400" dirty="0">
                <a:latin typeface="Arial" panose="020B0604020202020204" pitchFamily="34" charset="0"/>
                <a:cs typeface="Arial" panose="020B0604020202020204" pitchFamily="34" charset="0"/>
              </a:rPr>
              <a:t>The annual rate of start-ups (per 10,000 working age population) in 2024 was 64 in Cumbria which is well below the national average of 97.</a:t>
            </a:r>
          </a:p>
          <a:p>
            <a:pPr marL="0" indent="0">
              <a:lnSpc>
                <a:spcPct val="100000"/>
              </a:lnSpc>
              <a:spcBef>
                <a:spcPts val="600"/>
              </a:spcBef>
              <a:buClr>
                <a:schemeClr val="accent2"/>
              </a:buClr>
              <a:buNone/>
            </a:pPr>
            <a:endParaRPr lang="en-GB" sz="1400"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0ABAC68F-3E06-1AB1-A633-36D349F7D566}"/>
              </a:ext>
            </a:extLst>
          </p:cNvPr>
          <p:cNvSpPr txBox="1"/>
          <p:nvPr/>
        </p:nvSpPr>
        <p:spPr>
          <a:xfrm>
            <a:off x="3223983" y="6081086"/>
            <a:ext cx="2872017" cy="276999"/>
          </a:xfrm>
          <a:prstGeom prst="rect">
            <a:avLst/>
          </a:prstGeom>
          <a:noFill/>
        </p:spPr>
        <p:txBody>
          <a:bodyPr wrap="square" rtlCol="0">
            <a:spAutoFit/>
          </a:bodyPr>
          <a:lstStyle/>
          <a:p>
            <a:r>
              <a:rPr lang="en-GB" sz="1200" i="1" dirty="0">
                <a:latin typeface="Arial" panose="020B0604020202020204" pitchFamily="34" charset="0"/>
                <a:cs typeface="Arial" panose="020B0604020202020204" pitchFamily="34" charset="0"/>
              </a:rPr>
              <a:t>Source: BankSearch, Feb 2025</a:t>
            </a:r>
          </a:p>
        </p:txBody>
      </p:sp>
      <p:graphicFrame>
        <p:nvGraphicFramePr>
          <p:cNvPr id="7" name="Chart 6">
            <a:extLst>
              <a:ext uri="{FF2B5EF4-FFF2-40B4-BE49-F238E27FC236}">
                <a16:creationId xmlns:a16="http://schemas.microsoft.com/office/drawing/2014/main" id="{80ED1A22-9249-1539-3BCF-60FE3D3EBC10}"/>
              </a:ext>
            </a:extLst>
          </p:cNvPr>
          <p:cNvGraphicFramePr>
            <a:graphicFrameLocks/>
          </p:cNvGraphicFramePr>
          <p:nvPr>
            <p:extLst>
              <p:ext uri="{D42A27DB-BD31-4B8C-83A1-F6EECF244321}">
                <p14:modId xmlns:p14="http://schemas.microsoft.com/office/powerpoint/2010/main" val="1414855406"/>
              </p:ext>
            </p:extLst>
          </p:nvPr>
        </p:nvGraphicFramePr>
        <p:xfrm>
          <a:off x="354016" y="1075450"/>
          <a:ext cx="4270051" cy="486815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4A9DD72-6BD3-4D1B-A04F-2045A5EBE358}"/>
              </a:ext>
            </a:extLst>
          </p:cNvPr>
          <p:cNvGraphicFramePr>
            <a:graphicFrameLocks/>
          </p:cNvGraphicFramePr>
          <p:nvPr>
            <p:extLst>
              <p:ext uri="{D42A27DB-BD31-4B8C-83A1-F6EECF244321}">
                <p14:modId xmlns:p14="http://schemas.microsoft.com/office/powerpoint/2010/main" val="2447598951"/>
              </p:ext>
            </p:extLst>
          </p:nvPr>
        </p:nvGraphicFramePr>
        <p:xfrm>
          <a:off x="4802510" y="1075450"/>
          <a:ext cx="4564064" cy="486815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8899893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41160-68B0-C37B-9389-83F4AFF6BC41}"/>
              </a:ext>
            </a:extLst>
          </p:cNvPr>
          <p:cNvSpPr>
            <a:spLocks noGrp="1"/>
          </p:cNvSpPr>
          <p:nvPr>
            <p:ph type="title"/>
          </p:nvPr>
        </p:nvSpPr>
        <p:spPr>
          <a:xfrm>
            <a:off x="838200" y="365126"/>
            <a:ext cx="10515600" cy="759340"/>
          </a:xfrm>
        </p:spPr>
        <p:txBody>
          <a:bodyPr/>
          <a:lstStyle/>
          <a:p>
            <a:r>
              <a:rPr lang="en-US" b="1" dirty="0"/>
              <a:t>Cumbria – business growth </a:t>
            </a:r>
            <a:endParaRPr lang="en-US" dirty="0"/>
          </a:p>
        </p:txBody>
      </p:sp>
      <p:sp>
        <p:nvSpPr>
          <p:cNvPr id="5" name="Content Placeholder 5">
            <a:extLst>
              <a:ext uri="{FF2B5EF4-FFF2-40B4-BE49-F238E27FC236}">
                <a16:creationId xmlns:a16="http://schemas.microsoft.com/office/drawing/2014/main" id="{C0C089AA-CEA2-4C1D-7779-D03A8368470D}"/>
              </a:ext>
            </a:extLst>
          </p:cNvPr>
          <p:cNvSpPr>
            <a:spLocks noGrp="1"/>
          </p:cNvSpPr>
          <p:nvPr>
            <p:ph sz="half" idx="1"/>
          </p:nvPr>
        </p:nvSpPr>
        <p:spPr>
          <a:xfrm>
            <a:off x="8407497" y="1296692"/>
            <a:ext cx="3346968" cy="4450391"/>
          </a:xfrm>
        </p:spPr>
        <p:txBody>
          <a:bodyPr>
            <a:normAutofit/>
          </a:bodyPr>
          <a:lstStyle/>
          <a:p>
            <a:pPr marL="288000" indent="-288000">
              <a:lnSpc>
                <a:spcPct val="100000"/>
              </a:lnSpc>
              <a:spcBef>
                <a:spcPts val="600"/>
              </a:spcBef>
              <a:buClr>
                <a:schemeClr val="accent2"/>
              </a:buClr>
              <a:buFont typeface="Wingdings" panose="05000000000000000000" pitchFamily="2" charset="2"/>
              <a:buChar char="Ø"/>
            </a:pPr>
            <a:r>
              <a:rPr lang="en-GB" sz="1600" dirty="0">
                <a:latin typeface="Arial" panose="020B0604020202020204" pitchFamily="34" charset="0"/>
                <a:cs typeface="Arial" panose="020B0604020202020204" pitchFamily="34" charset="0"/>
              </a:rPr>
              <a:t>Cumbria has relatively more businesses reporting growth (in employment and/or turnover) than nationally but also a relatively more reporting a decline.</a:t>
            </a:r>
          </a:p>
          <a:p>
            <a:pPr marL="288000" indent="-288000">
              <a:lnSpc>
                <a:spcPct val="100000"/>
              </a:lnSpc>
              <a:spcBef>
                <a:spcPts val="600"/>
              </a:spcBef>
              <a:buClr>
                <a:schemeClr val="accent2"/>
              </a:buClr>
              <a:buFont typeface="Wingdings" panose="05000000000000000000" pitchFamily="2" charset="2"/>
              <a:buChar char="Ø"/>
            </a:pPr>
            <a:r>
              <a:rPr lang="en-GB" sz="1600" dirty="0">
                <a:latin typeface="Arial" panose="020B0604020202020204" pitchFamily="34" charset="0"/>
                <a:cs typeface="Arial" panose="020B0604020202020204" pitchFamily="34" charset="0"/>
              </a:rPr>
              <a:t>5.7% of businesses in Cumbria filed results showing an increase of 10% or more in employment and/or turnover compared to 5.0% nationally.</a:t>
            </a:r>
          </a:p>
          <a:p>
            <a:pPr marL="288000" indent="-288000">
              <a:lnSpc>
                <a:spcPct val="100000"/>
              </a:lnSpc>
              <a:spcBef>
                <a:spcPts val="600"/>
              </a:spcBef>
              <a:buClr>
                <a:schemeClr val="accent2"/>
              </a:buClr>
              <a:buFont typeface="Wingdings" panose="05000000000000000000" pitchFamily="2" charset="2"/>
              <a:buChar char="Ø"/>
            </a:pPr>
            <a:r>
              <a:rPr lang="en-GB" sz="1600" dirty="0">
                <a:latin typeface="Arial" panose="020B0604020202020204" pitchFamily="34" charset="0"/>
                <a:cs typeface="Arial" panose="020B0604020202020204" pitchFamily="34" charset="0"/>
              </a:rPr>
              <a:t>4.7% of businesses in Cumbria filed accounts showing a decrease compared to 3.8% nationally.</a:t>
            </a:r>
          </a:p>
          <a:p>
            <a:pPr marL="0" indent="0">
              <a:lnSpc>
                <a:spcPct val="100000"/>
              </a:lnSpc>
              <a:spcBef>
                <a:spcPts val="600"/>
              </a:spcBef>
              <a:buClr>
                <a:schemeClr val="accent2"/>
              </a:buClr>
              <a:buNone/>
            </a:pPr>
            <a:endParaRPr lang="en-GB" sz="1600"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0ABAC68F-3E06-1AB1-A633-36D349F7D566}"/>
              </a:ext>
            </a:extLst>
          </p:cNvPr>
          <p:cNvSpPr txBox="1"/>
          <p:nvPr/>
        </p:nvSpPr>
        <p:spPr>
          <a:xfrm>
            <a:off x="1517103" y="5747083"/>
            <a:ext cx="2519916" cy="276999"/>
          </a:xfrm>
          <a:prstGeom prst="rect">
            <a:avLst/>
          </a:prstGeom>
          <a:noFill/>
        </p:spPr>
        <p:txBody>
          <a:bodyPr wrap="square" rtlCol="0">
            <a:spAutoFit/>
          </a:bodyPr>
          <a:lstStyle/>
          <a:p>
            <a:r>
              <a:rPr lang="en-GB" sz="1200" i="1" dirty="0">
                <a:latin typeface="Arial" panose="020B0604020202020204" pitchFamily="34" charset="0"/>
                <a:cs typeface="Arial" panose="020B0604020202020204" pitchFamily="34" charset="0"/>
              </a:rPr>
              <a:t>Source: FAME, Mar 2025</a:t>
            </a:r>
          </a:p>
        </p:txBody>
      </p:sp>
      <p:graphicFrame>
        <p:nvGraphicFramePr>
          <p:cNvPr id="4" name="Chart 3">
            <a:extLst>
              <a:ext uri="{FF2B5EF4-FFF2-40B4-BE49-F238E27FC236}">
                <a16:creationId xmlns:a16="http://schemas.microsoft.com/office/drawing/2014/main" id="{967104ED-6BC3-8A68-A1B0-F69F9901A2DA}"/>
              </a:ext>
            </a:extLst>
          </p:cNvPr>
          <p:cNvGraphicFramePr>
            <a:graphicFrameLocks/>
          </p:cNvGraphicFramePr>
          <p:nvPr>
            <p:extLst>
              <p:ext uri="{D42A27DB-BD31-4B8C-83A1-F6EECF244321}">
                <p14:modId xmlns:p14="http://schemas.microsoft.com/office/powerpoint/2010/main" val="1565773519"/>
              </p:ext>
            </p:extLst>
          </p:nvPr>
        </p:nvGraphicFramePr>
        <p:xfrm>
          <a:off x="838200" y="1296692"/>
          <a:ext cx="6812280" cy="409826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603576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41160-68B0-C37B-9389-83F4AFF6BC41}"/>
              </a:ext>
            </a:extLst>
          </p:cNvPr>
          <p:cNvSpPr>
            <a:spLocks noGrp="1"/>
          </p:cNvSpPr>
          <p:nvPr>
            <p:ph type="title"/>
          </p:nvPr>
        </p:nvSpPr>
        <p:spPr>
          <a:xfrm>
            <a:off x="838200" y="365126"/>
            <a:ext cx="10515600" cy="759340"/>
          </a:xfrm>
        </p:spPr>
        <p:txBody>
          <a:bodyPr/>
          <a:lstStyle/>
          <a:p>
            <a:r>
              <a:rPr lang="en-US" b="1" dirty="0"/>
              <a:t>Cumbria – business risk</a:t>
            </a:r>
            <a:endParaRPr lang="en-US" dirty="0"/>
          </a:p>
        </p:txBody>
      </p:sp>
      <p:sp>
        <p:nvSpPr>
          <p:cNvPr id="12" name="Content Placeholder 5">
            <a:extLst>
              <a:ext uri="{FF2B5EF4-FFF2-40B4-BE49-F238E27FC236}">
                <a16:creationId xmlns:a16="http://schemas.microsoft.com/office/drawing/2014/main" id="{87F3DA6F-2F61-C6C8-308B-1118FDDB02C0}"/>
              </a:ext>
            </a:extLst>
          </p:cNvPr>
          <p:cNvSpPr>
            <a:spLocks noGrp="1"/>
          </p:cNvSpPr>
          <p:nvPr>
            <p:ph sz="half" idx="1"/>
          </p:nvPr>
        </p:nvSpPr>
        <p:spPr>
          <a:xfrm>
            <a:off x="9069860" y="1184850"/>
            <a:ext cx="2935327" cy="4820702"/>
          </a:xfrm>
        </p:spPr>
        <p:txBody>
          <a:bodyPr>
            <a:normAutofit/>
          </a:bodyPr>
          <a:lstStyle/>
          <a:p>
            <a:pPr marL="288000" indent="-288000">
              <a:lnSpc>
                <a:spcPct val="100000"/>
              </a:lnSpc>
              <a:spcBef>
                <a:spcPts val="600"/>
              </a:spcBef>
              <a:buClr>
                <a:schemeClr val="accent2"/>
              </a:buClr>
              <a:buFont typeface="Wingdings" panose="05000000000000000000" pitchFamily="2" charset="2"/>
              <a:buChar char="Ø"/>
            </a:pPr>
            <a:r>
              <a:rPr lang="en-GB" sz="1500" dirty="0">
                <a:latin typeface="Arial" panose="020B0604020202020204" pitchFamily="34" charset="0"/>
                <a:cs typeface="Arial" panose="020B0604020202020204" pitchFamily="34" charset="0"/>
              </a:rPr>
              <a:t>There were 160 business dissolutions/ insolvencies in Feb 2025 (154 dissolved, 6 insolvent).  </a:t>
            </a:r>
          </a:p>
          <a:p>
            <a:pPr marL="288000" indent="-288000">
              <a:lnSpc>
                <a:spcPct val="100000"/>
              </a:lnSpc>
              <a:spcBef>
                <a:spcPts val="600"/>
              </a:spcBef>
              <a:buClr>
                <a:schemeClr val="accent2"/>
              </a:buClr>
              <a:buFont typeface="Wingdings" panose="05000000000000000000" pitchFamily="2" charset="2"/>
              <a:buChar char="Ø"/>
            </a:pPr>
            <a:r>
              <a:rPr lang="en-GB" sz="1500" dirty="0">
                <a:latin typeface="Arial" panose="020B0604020202020204" pitchFamily="34" charset="0"/>
                <a:cs typeface="Arial" panose="020B0604020202020204" pitchFamily="34" charset="0"/>
              </a:rPr>
              <a:t>The average for 2024 was the same as in 2022 and 2023 but higher than the year before the pandemic</a:t>
            </a:r>
          </a:p>
          <a:p>
            <a:pPr marL="288000" indent="-288000">
              <a:lnSpc>
                <a:spcPct val="100000"/>
              </a:lnSpc>
              <a:spcBef>
                <a:spcPts val="600"/>
              </a:spcBef>
              <a:buClr>
                <a:schemeClr val="accent2"/>
              </a:buClr>
              <a:buFont typeface="Wingdings" panose="05000000000000000000" pitchFamily="2" charset="2"/>
              <a:buChar char="Ø"/>
            </a:pPr>
            <a:r>
              <a:rPr lang="en-GB" sz="1500" dirty="0">
                <a:latin typeface="Arial" panose="020B0604020202020204" pitchFamily="34" charset="0"/>
                <a:cs typeface="Arial" panose="020B0604020202020204" pitchFamily="34" charset="0"/>
              </a:rPr>
              <a:t>A lower proportion of businesses in Cumbria have a high risk credit score than nationally – 4.3% v 6.9%.</a:t>
            </a:r>
          </a:p>
          <a:p>
            <a:pPr marL="288000" indent="-288000">
              <a:lnSpc>
                <a:spcPct val="100000"/>
              </a:lnSpc>
              <a:spcBef>
                <a:spcPts val="600"/>
              </a:spcBef>
              <a:buClr>
                <a:schemeClr val="accent2"/>
              </a:buClr>
              <a:buFont typeface="Wingdings" panose="05000000000000000000" pitchFamily="2" charset="2"/>
              <a:buChar char="Ø"/>
            </a:pPr>
            <a:r>
              <a:rPr lang="en-GB" sz="1500" dirty="0">
                <a:latin typeface="Arial" panose="020B0604020202020204" pitchFamily="34" charset="0"/>
                <a:cs typeface="Arial" panose="020B0604020202020204" pitchFamily="34" charset="0"/>
              </a:rPr>
              <a:t>Barrow had the highest proportion of businesses with a high risk score at 7.1%.</a:t>
            </a:r>
          </a:p>
          <a:p>
            <a:pPr marL="0" indent="0">
              <a:lnSpc>
                <a:spcPct val="100000"/>
              </a:lnSpc>
              <a:spcBef>
                <a:spcPts val="600"/>
              </a:spcBef>
              <a:buClr>
                <a:schemeClr val="accent2"/>
              </a:buClr>
              <a:buNone/>
            </a:pPr>
            <a:endParaRPr lang="en-GB" sz="1500" dirty="0">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951CB10E-1B07-10DF-3C7E-EC67459DC0D5}"/>
              </a:ext>
            </a:extLst>
          </p:cNvPr>
          <p:cNvSpPr txBox="1"/>
          <p:nvPr/>
        </p:nvSpPr>
        <p:spPr>
          <a:xfrm>
            <a:off x="1954801" y="6100589"/>
            <a:ext cx="2519916" cy="276999"/>
          </a:xfrm>
          <a:prstGeom prst="rect">
            <a:avLst/>
          </a:prstGeom>
          <a:noFill/>
        </p:spPr>
        <p:txBody>
          <a:bodyPr wrap="square" rtlCol="0">
            <a:spAutoFit/>
          </a:bodyPr>
          <a:lstStyle/>
          <a:p>
            <a:r>
              <a:rPr lang="en-GB" sz="1200" i="1" dirty="0">
                <a:latin typeface="Arial" panose="020B0604020202020204" pitchFamily="34" charset="0"/>
                <a:cs typeface="Arial" panose="020B0604020202020204" pitchFamily="34" charset="0"/>
              </a:rPr>
              <a:t>Source: FAME, Feb 2025</a:t>
            </a:r>
          </a:p>
        </p:txBody>
      </p:sp>
      <p:sp>
        <p:nvSpPr>
          <p:cNvPr id="14" name="TextBox 13">
            <a:extLst>
              <a:ext uri="{FF2B5EF4-FFF2-40B4-BE49-F238E27FC236}">
                <a16:creationId xmlns:a16="http://schemas.microsoft.com/office/drawing/2014/main" id="{786B7A5A-DFF3-49EB-020A-CA3E63ABEE69}"/>
              </a:ext>
            </a:extLst>
          </p:cNvPr>
          <p:cNvSpPr txBox="1"/>
          <p:nvPr/>
        </p:nvSpPr>
        <p:spPr>
          <a:xfrm>
            <a:off x="5135468" y="6100589"/>
            <a:ext cx="3217797" cy="276999"/>
          </a:xfrm>
          <a:prstGeom prst="rect">
            <a:avLst/>
          </a:prstGeom>
          <a:noFill/>
        </p:spPr>
        <p:txBody>
          <a:bodyPr wrap="square" rtlCol="0">
            <a:spAutoFit/>
          </a:bodyPr>
          <a:lstStyle/>
          <a:p>
            <a:r>
              <a:rPr lang="en-GB" sz="1200" i="1" dirty="0">
                <a:latin typeface="Arial" panose="020B0604020202020204" pitchFamily="34" charset="0"/>
                <a:cs typeface="Arial" panose="020B0604020202020204" pitchFamily="34" charset="0"/>
              </a:rPr>
              <a:t>Source: FAME, Feb 2025</a:t>
            </a:r>
          </a:p>
        </p:txBody>
      </p:sp>
      <p:graphicFrame>
        <p:nvGraphicFramePr>
          <p:cNvPr id="3" name="Chart 2">
            <a:extLst>
              <a:ext uri="{FF2B5EF4-FFF2-40B4-BE49-F238E27FC236}">
                <a16:creationId xmlns:a16="http://schemas.microsoft.com/office/drawing/2014/main" id="{EE4D5FA0-EB2D-6AA1-F7A4-D3BBBAD4B5EE}"/>
              </a:ext>
            </a:extLst>
          </p:cNvPr>
          <p:cNvGraphicFramePr>
            <a:graphicFrameLocks/>
          </p:cNvGraphicFramePr>
          <p:nvPr>
            <p:extLst>
              <p:ext uri="{D42A27DB-BD31-4B8C-83A1-F6EECF244321}">
                <p14:modId xmlns:p14="http://schemas.microsoft.com/office/powerpoint/2010/main" val="706780285"/>
              </p:ext>
            </p:extLst>
          </p:nvPr>
        </p:nvGraphicFramePr>
        <p:xfrm>
          <a:off x="342900" y="1117871"/>
          <a:ext cx="4250184" cy="498271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a:extLst>
              <a:ext uri="{FF2B5EF4-FFF2-40B4-BE49-F238E27FC236}">
                <a16:creationId xmlns:a16="http://schemas.microsoft.com/office/drawing/2014/main" id="{9C6DFA48-D9F9-1882-C8CE-0EB58A8C123B}"/>
              </a:ext>
            </a:extLst>
          </p:cNvPr>
          <p:cNvGraphicFramePr>
            <a:graphicFrameLocks/>
          </p:cNvGraphicFramePr>
          <p:nvPr>
            <p:extLst>
              <p:ext uri="{D42A27DB-BD31-4B8C-83A1-F6EECF244321}">
                <p14:modId xmlns:p14="http://schemas.microsoft.com/office/powerpoint/2010/main" val="3333530412"/>
              </p:ext>
            </p:extLst>
          </p:nvPr>
        </p:nvGraphicFramePr>
        <p:xfrm>
          <a:off x="4725987" y="1117870"/>
          <a:ext cx="4343873" cy="498271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722632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14BA1C-FFC8-6B48-EEEF-B140F15F6AAD}"/>
              </a:ext>
            </a:extLst>
          </p:cNvPr>
          <p:cNvSpPr>
            <a:spLocks noGrp="1"/>
          </p:cNvSpPr>
          <p:nvPr>
            <p:ph type="title"/>
          </p:nvPr>
        </p:nvSpPr>
        <p:spPr>
          <a:xfrm>
            <a:off x="831850" y="2913770"/>
            <a:ext cx="6891123" cy="1052749"/>
          </a:xfrm>
        </p:spPr>
        <p:txBody>
          <a:bodyPr>
            <a:normAutofit/>
          </a:bodyPr>
          <a:lstStyle/>
          <a:p>
            <a:r>
              <a:rPr lang="en-US" sz="4800" dirty="0">
                <a:latin typeface="Arial" panose="020B0604020202020204" pitchFamily="34" charset="0"/>
                <a:cs typeface="Arial" panose="020B0604020202020204" pitchFamily="34" charset="0"/>
              </a:rPr>
              <a:t>Other useful datasets</a:t>
            </a:r>
          </a:p>
        </p:txBody>
      </p:sp>
    </p:spTree>
    <p:extLst>
      <p:ext uri="{BB962C8B-B14F-4D97-AF65-F5344CB8AC3E}">
        <p14:creationId xmlns:p14="http://schemas.microsoft.com/office/powerpoint/2010/main" val="15251801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41160-68B0-C37B-9389-83F4AFF6BC41}"/>
              </a:ext>
            </a:extLst>
          </p:cNvPr>
          <p:cNvSpPr>
            <a:spLocks noGrp="1"/>
          </p:cNvSpPr>
          <p:nvPr>
            <p:ph type="title"/>
          </p:nvPr>
        </p:nvSpPr>
        <p:spPr>
          <a:xfrm>
            <a:off x="838200" y="365126"/>
            <a:ext cx="10515600" cy="759340"/>
          </a:xfrm>
        </p:spPr>
        <p:txBody>
          <a:bodyPr/>
          <a:lstStyle/>
          <a:p>
            <a:r>
              <a:rPr lang="en-US" b="1" dirty="0"/>
              <a:t>Cumbria – working age population change (1)</a:t>
            </a:r>
            <a:endParaRPr lang="en-US" dirty="0"/>
          </a:p>
        </p:txBody>
      </p:sp>
      <p:sp>
        <p:nvSpPr>
          <p:cNvPr id="12" name="Content Placeholder 5">
            <a:extLst>
              <a:ext uri="{FF2B5EF4-FFF2-40B4-BE49-F238E27FC236}">
                <a16:creationId xmlns:a16="http://schemas.microsoft.com/office/drawing/2014/main" id="{87F3DA6F-2F61-C6C8-308B-1118FDDB02C0}"/>
              </a:ext>
            </a:extLst>
          </p:cNvPr>
          <p:cNvSpPr>
            <a:spLocks noGrp="1"/>
          </p:cNvSpPr>
          <p:nvPr>
            <p:ph sz="half" idx="1"/>
          </p:nvPr>
        </p:nvSpPr>
        <p:spPr>
          <a:xfrm>
            <a:off x="8816449" y="1067853"/>
            <a:ext cx="2992999" cy="4959201"/>
          </a:xfrm>
        </p:spPr>
        <p:txBody>
          <a:bodyPr>
            <a:normAutofit lnSpcReduction="10000"/>
          </a:bodyPr>
          <a:lstStyle/>
          <a:p>
            <a:pPr marL="288000" indent="-288000">
              <a:lnSpc>
                <a:spcPct val="100000"/>
              </a:lnSpc>
              <a:spcBef>
                <a:spcPts val="600"/>
              </a:spcBef>
              <a:buClr>
                <a:schemeClr val="accent2"/>
              </a:buClr>
              <a:buFont typeface="Wingdings" panose="05000000000000000000" pitchFamily="2" charset="2"/>
              <a:buChar char="Ø"/>
            </a:pPr>
            <a:r>
              <a:rPr lang="en-GB" sz="1600" dirty="0">
                <a:latin typeface="Arial" panose="020B0604020202020204" pitchFamily="34" charset="0"/>
                <a:cs typeface="Arial" panose="020B0604020202020204" pitchFamily="34" charset="0"/>
              </a:rPr>
              <a:t>Cumbria’s working age population (age 16-64) was estimated to be 299,108 in 2023.</a:t>
            </a:r>
          </a:p>
          <a:p>
            <a:pPr marL="288000" indent="-288000">
              <a:lnSpc>
                <a:spcPct val="100000"/>
              </a:lnSpc>
              <a:spcBef>
                <a:spcPts val="600"/>
              </a:spcBef>
              <a:buClr>
                <a:schemeClr val="accent2"/>
              </a:buClr>
              <a:buFont typeface="Wingdings" panose="05000000000000000000" pitchFamily="2" charset="2"/>
              <a:buChar char="Ø"/>
            </a:pPr>
            <a:r>
              <a:rPr lang="en-GB" sz="1600" dirty="0">
                <a:latin typeface="Arial" panose="020B0604020202020204" pitchFamily="34" charset="0"/>
                <a:cs typeface="Arial" panose="020B0604020202020204" pitchFamily="34" charset="0"/>
              </a:rPr>
              <a:t>This is 7,064 fewer than in 2013 (-2.3%) and 573 fewer than in 2018 (-0.2%).</a:t>
            </a:r>
          </a:p>
          <a:p>
            <a:pPr marL="288000" indent="-288000">
              <a:lnSpc>
                <a:spcPct val="100000"/>
              </a:lnSpc>
              <a:spcBef>
                <a:spcPts val="600"/>
              </a:spcBef>
              <a:buClr>
                <a:schemeClr val="accent2"/>
              </a:buClr>
              <a:buFont typeface="Wingdings" panose="05000000000000000000" pitchFamily="2" charset="2"/>
              <a:buChar char="Ø"/>
            </a:pPr>
            <a:r>
              <a:rPr lang="en-GB" sz="1600" dirty="0">
                <a:latin typeface="Arial" panose="020B0604020202020204" pitchFamily="34" charset="0"/>
                <a:cs typeface="Arial" panose="020B0604020202020204" pitchFamily="34" charset="0"/>
              </a:rPr>
              <a:t>However, there was a post-pandemic boost to the working age population in 2021 and a further small increase in 2022 resulting in a working age population that was 1,629 higher in 2023 than in 2020 (+0.5%).</a:t>
            </a:r>
          </a:p>
          <a:p>
            <a:pPr marL="288000" indent="-288000">
              <a:lnSpc>
                <a:spcPct val="100000"/>
              </a:lnSpc>
              <a:spcBef>
                <a:spcPts val="600"/>
              </a:spcBef>
              <a:buClr>
                <a:schemeClr val="accent2"/>
              </a:buClr>
              <a:buFont typeface="Wingdings" panose="05000000000000000000" pitchFamily="2" charset="2"/>
              <a:buChar char="Ø"/>
            </a:pPr>
            <a:r>
              <a:rPr lang="en-GB" sz="1600" dirty="0">
                <a:latin typeface="Arial" panose="020B0604020202020204" pitchFamily="34" charset="0"/>
                <a:cs typeface="Arial" panose="020B0604020202020204" pitchFamily="34" charset="0"/>
              </a:rPr>
              <a:t>Despite the recent boost, working age population growth is substantially lower than the England average across all time periods.</a:t>
            </a:r>
          </a:p>
          <a:p>
            <a:pPr marL="0" indent="0">
              <a:lnSpc>
                <a:spcPct val="100000"/>
              </a:lnSpc>
              <a:spcBef>
                <a:spcPts val="600"/>
              </a:spcBef>
              <a:buClr>
                <a:schemeClr val="accent2"/>
              </a:buClr>
              <a:buNone/>
            </a:pPr>
            <a:endParaRPr lang="en-GB" sz="1600" dirty="0">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951CB10E-1B07-10DF-3C7E-EC67459DC0D5}"/>
              </a:ext>
            </a:extLst>
          </p:cNvPr>
          <p:cNvSpPr txBox="1"/>
          <p:nvPr/>
        </p:nvSpPr>
        <p:spPr>
          <a:xfrm>
            <a:off x="1584941" y="5750056"/>
            <a:ext cx="3074399" cy="276999"/>
          </a:xfrm>
          <a:prstGeom prst="rect">
            <a:avLst/>
          </a:prstGeom>
          <a:noFill/>
        </p:spPr>
        <p:txBody>
          <a:bodyPr wrap="square" rtlCol="0">
            <a:spAutoFit/>
          </a:bodyPr>
          <a:lstStyle/>
          <a:p>
            <a:r>
              <a:rPr lang="en-GB" sz="1200" i="1" dirty="0">
                <a:latin typeface="Arial" panose="020B0604020202020204" pitchFamily="34" charset="0"/>
                <a:cs typeface="Arial" panose="020B0604020202020204" pitchFamily="34" charset="0"/>
              </a:rPr>
              <a:t>Source: ONS Mid-Year Estimates 2023</a:t>
            </a:r>
          </a:p>
        </p:txBody>
      </p:sp>
      <p:graphicFrame>
        <p:nvGraphicFramePr>
          <p:cNvPr id="5" name="Chart 4">
            <a:extLst>
              <a:ext uri="{FF2B5EF4-FFF2-40B4-BE49-F238E27FC236}">
                <a16:creationId xmlns:a16="http://schemas.microsoft.com/office/drawing/2014/main" id="{A8B210B4-0473-F539-3913-44D10E9F7AB3}"/>
              </a:ext>
            </a:extLst>
          </p:cNvPr>
          <p:cNvGraphicFramePr>
            <a:graphicFrameLocks/>
          </p:cNvGraphicFramePr>
          <p:nvPr>
            <p:extLst>
              <p:ext uri="{D42A27DB-BD31-4B8C-83A1-F6EECF244321}">
                <p14:modId xmlns:p14="http://schemas.microsoft.com/office/powerpoint/2010/main" val="2557430791"/>
              </p:ext>
            </p:extLst>
          </p:nvPr>
        </p:nvGraphicFramePr>
        <p:xfrm>
          <a:off x="752796" y="1067854"/>
          <a:ext cx="7978249" cy="465452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133388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41160-68B0-C37B-9389-83F4AFF6BC41}"/>
              </a:ext>
            </a:extLst>
          </p:cNvPr>
          <p:cNvSpPr>
            <a:spLocks noGrp="1"/>
          </p:cNvSpPr>
          <p:nvPr>
            <p:ph type="title"/>
          </p:nvPr>
        </p:nvSpPr>
        <p:spPr>
          <a:xfrm>
            <a:off x="838200" y="365126"/>
            <a:ext cx="10515600" cy="759340"/>
          </a:xfrm>
        </p:spPr>
        <p:txBody>
          <a:bodyPr/>
          <a:lstStyle/>
          <a:p>
            <a:r>
              <a:rPr lang="en-US" b="1" dirty="0"/>
              <a:t>Cumbria – working age population change (2)</a:t>
            </a:r>
            <a:endParaRPr lang="en-US" dirty="0"/>
          </a:p>
        </p:txBody>
      </p:sp>
      <p:sp>
        <p:nvSpPr>
          <p:cNvPr id="13" name="TextBox 12">
            <a:extLst>
              <a:ext uri="{FF2B5EF4-FFF2-40B4-BE49-F238E27FC236}">
                <a16:creationId xmlns:a16="http://schemas.microsoft.com/office/drawing/2014/main" id="{951CB10E-1B07-10DF-3C7E-EC67459DC0D5}"/>
              </a:ext>
            </a:extLst>
          </p:cNvPr>
          <p:cNvSpPr txBox="1"/>
          <p:nvPr/>
        </p:nvSpPr>
        <p:spPr>
          <a:xfrm>
            <a:off x="1584941" y="5750056"/>
            <a:ext cx="3074399" cy="276999"/>
          </a:xfrm>
          <a:prstGeom prst="rect">
            <a:avLst/>
          </a:prstGeom>
          <a:noFill/>
        </p:spPr>
        <p:txBody>
          <a:bodyPr wrap="square" rtlCol="0">
            <a:spAutoFit/>
          </a:bodyPr>
          <a:lstStyle/>
          <a:p>
            <a:r>
              <a:rPr lang="en-GB" sz="1200" i="1" dirty="0">
                <a:latin typeface="Arial" panose="020B0604020202020204" pitchFamily="34" charset="0"/>
                <a:cs typeface="Arial" panose="020B0604020202020204" pitchFamily="34" charset="0"/>
              </a:rPr>
              <a:t>Source: ONS Mid Year Estimates 2023</a:t>
            </a:r>
          </a:p>
        </p:txBody>
      </p:sp>
      <p:graphicFrame>
        <p:nvGraphicFramePr>
          <p:cNvPr id="3" name="Chart 2">
            <a:extLst>
              <a:ext uri="{FF2B5EF4-FFF2-40B4-BE49-F238E27FC236}">
                <a16:creationId xmlns:a16="http://schemas.microsoft.com/office/drawing/2014/main" id="{2E978CAE-2C50-772C-21C5-9D0CB910E839}"/>
              </a:ext>
            </a:extLst>
          </p:cNvPr>
          <p:cNvGraphicFramePr>
            <a:graphicFrameLocks/>
          </p:cNvGraphicFramePr>
          <p:nvPr>
            <p:extLst>
              <p:ext uri="{D42A27DB-BD31-4B8C-83A1-F6EECF244321}">
                <p14:modId xmlns:p14="http://schemas.microsoft.com/office/powerpoint/2010/main" val="1363727665"/>
              </p:ext>
            </p:extLst>
          </p:nvPr>
        </p:nvGraphicFramePr>
        <p:xfrm>
          <a:off x="624348" y="1244651"/>
          <a:ext cx="5471652" cy="437448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Chart 3">
            <a:extLst>
              <a:ext uri="{FF2B5EF4-FFF2-40B4-BE49-F238E27FC236}">
                <a16:creationId xmlns:a16="http://schemas.microsoft.com/office/drawing/2014/main" id="{A603FEFE-D5AC-18CB-1DBE-03C9A129CA6F}"/>
              </a:ext>
            </a:extLst>
          </p:cNvPr>
          <p:cNvGraphicFramePr>
            <a:graphicFrameLocks/>
          </p:cNvGraphicFramePr>
          <p:nvPr>
            <p:extLst>
              <p:ext uri="{D42A27DB-BD31-4B8C-83A1-F6EECF244321}">
                <p14:modId xmlns:p14="http://schemas.microsoft.com/office/powerpoint/2010/main" val="3545410068"/>
              </p:ext>
            </p:extLst>
          </p:nvPr>
        </p:nvGraphicFramePr>
        <p:xfrm>
          <a:off x="6228734" y="1244651"/>
          <a:ext cx="5471651" cy="4374484"/>
        </p:xfrm>
        <a:graphic>
          <a:graphicData uri="http://schemas.openxmlformats.org/drawingml/2006/chart">
            <c:chart xmlns:c="http://schemas.openxmlformats.org/drawingml/2006/chart" xmlns:r="http://schemas.openxmlformats.org/officeDocument/2006/relationships" r:id="rId4"/>
          </a:graphicData>
        </a:graphic>
      </p:graphicFrame>
      <p:sp>
        <p:nvSpPr>
          <p:cNvPr id="8" name="Oval 7">
            <a:extLst>
              <a:ext uri="{FF2B5EF4-FFF2-40B4-BE49-F238E27FC236}">
                <a16:creationId xmlns:a16="http://schemas.microsoft.com/office/drawing/2014/main" id="{AB0DF523-3F4A-FAF3-7D1B-90409093176C}"/>
              </a:ext>
            </a:extLst>
          </p:cNvPr>
          <p:cNvSpPr/>
          <p:nvPr/>
        </p:nvSpPr>
        <p:spPr>
          <a:xfrm>
            <a:off x="4321277" y="1873045"/>
            <a:ext cx="1224116" cy="2197510"/>
          </a:xfrm>
          <a:prstGeom prst="ellipse">
            <a:avLst/>
          </a:prstGeom>
          <a:noFill/>
          <a:ln>
            <a:solidFill>
              <a:schemeClr val="tx1"/>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5467408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41160-68B0-C37B-9389-83F4AFF6BC41}"/>
              </a:ext>
            </a:extLst>
          </p:cNvPr>
          <p:cNvSpPr>
            <a:spLocks noGrp="1"/>
          </p:cNvSpPr>
          <p:nvPr>
            <p:ph type="title"/>
          </p:nvPr>
        </p:nvSpPr>
        <p:spPr>
          <a:xfrm>
            <a:off x="838200" y="365126"/>
            <a:ext cx="10515600" cy="759340"/>
          </a:xfrm>
        </p:spPr>
        <p:txBody>
          <a:bodyPr/>
          <a:lstStyle/>
          <a:p>
            <a:r>
              <a:rPr lang="en-US" b="1" dirty="0"/>
              <a:t>Net migration of working age people</a:t>
            </a:r>
            <a:endParaRPr lang="en-US" dirty="0"/>
          </a:p>
        </p:txBody>
      </p:sp>
      <p:sp>
        <p:nvSpPr>
          <p:cNvPr id="12" name="Content Placeholder 5">
            <a:extLst>
              <a:ext uri="{FF2B5EF4-FFF2-40B4-BE49-F238E27FC236}">
                <a16:creationId xmlns:a16="http://schemas.microsoft.com/office/drawing/2014/main" id="{87F3DA6F-2F61-C6C8-308B-1118FDDB02C0}"/>
              </a:ext>
            </a:extLst>
          </p:cNvPr>
          <p:cNvSpPr>
            <a:spLocks noGrp="1"/>
          </p:cNvSpPr>
          <p:nvPr>
            <p:ph sz="half" idx="1"/>
          </p:nvPr>
        </p:nvSpPr>
        <p:spPr>
          <a:xfrm>
            <a:off x="8336281" y="1067853"/>
            <a:ext cx="3473168" cy="4959201"/>
          </a:xfrm>
        </p:spPr>
        <p:txBody>
          <a:bodyPr>
            <a:normAutofit/>
          </a:bodyPr>
          <a:lstStyle/>
          <a:p>
            <a:pPr>
              <a:spcBef>
                <a:spcPts val="600"/>
              </a:spcBef>
              <a:buClr>
                <a:schemeClr val="accent2"/>
              </a:buClr>
              <a:buFont typeface="Wingdings" panose="05000000000000000000" pitchFamily="2" charset="2"/>
              <a:buChar char="Ø"/>
            </a:pPr>
            <a:r>
              <a:rPr lang="en-GB" sz="1600" b="0" i="0" u="none" strike="noStrike" baseline="0" dirty="0">
                <a:solidFill>
                  <a:srgbClr val="000000"/>
                </a:solidFill>
                <a:latin typeface="Arial" panose="020B0604020202020204" pitchFamily="34" charset="0"/>
                <a:cs typeface="Arial" panose="020B0604020202020204" pitchFamily="34" charset="0"/>
              </a:rPr>
              <a:t>The major factors influencing working age population change are demographics (eg new entrants and retirees) and migration.</a:t>
            </a:r>
          </a:p>
          <a:p>
            <a:pPr>
              <a:spcBef>
                <a:spcPts val="600"/>
              </a:spcBef>
              <a:buClr>
                <a:schemeClr val="accent2"/>
              </a:buClr>
              <a:buFont typeface="Wingdings" panose="05000000000000000000" pitchFamily="2" charset="2"/>
              <a:buChar char="Ø"/>
            </a:pPr>
            <a:r>
              <a:rPr lang="en-GB" sz="1600" dirty="0">
                <a:solidFill>
                  <a:srgbClr val="000000"/>
                </a:solidFill>
                <a:latin typeface="Arial" panose="020B0604020202020204" pitchFamily="34" charset="0"/>
                <a:cs typeface="Arial" panose="020B0604020202020204" pitchFamily="34" charset="0"/>
              </a:rPr>
              <a:t>Net migration to Cumbria fell in 2019 but has increased significantly since the pandemic in 2020.</a:t>
            </a:r>
          </a:p>
          <a:p>
            <a:pPr>
              <a:spcBef>
                <a:spcPts val="600"/>
              </a:spcBef>
              <a:buClr>
                <a:schemeClr val="accent2"/>
              </a:buClr>
              <a:buFont typeface="Wingdings" panose="05000000000000000000" pitchFamily="2" charset="2"/>
              <a:buChar char="Ø"/>
            </a:pPr>
            <a:r>
              <a:rPr lang="en-GB" sz="1600" b="0" i="0" u="none" strike="noStrike" baseline="0" dirty="0">
                <a:solidFill>
                  <a:srgbClr val="000000"/>
                </a:solidFill>
                <a:latin typeface="Arial" panose="020B0604020202020204" pitchFamily="34" charset="0"/>
                <a:cs typeface="Arial" panose="020B0604020202020204" pitchFamily="34" charset="0"/>
              </a:rPr>
              <a:t>Even though levels fell back a little in 2022 and 2023 from the 2021 peak, net migration in 2023, was still 101% higher than in 2018.</a:t>
            </a:r>
          </a:p>
          <a:p>
            <a:pPr>
              <a:spcBef>
                <a:spcPts val="600"/>
              </a:spcBef>
              <a:buClr>
                <a:schemeClr val="accent2"/>
              </a:buClr>
              <a:buFont typeface="Wingdings" panose="05000000000000000000" pitchFamily="2" charset="2"/>
              <a:buChar char="Ø"/>
            </a:pPr>
            <a:r>
              <a:rPr lang="en-GB" sz="1600" dirty="0">
                <a:solidFill>
                  <a:srgbClr val="000000"/>
                </a:solidFill>
                <a:latin typeface="Arial" panose="020B0604020202020204" pitchFamily="34" charset="0"/>
                <a:cs typeface="Arial" panose="020B0604020202020204" pitchFamily="34" charset="0"/>
              </a:rPr>
              <a:t>The increase between 2018 and 2023 has been significantly higher in Cumberland than in Westmorland &amp; Furness – 236% compared to 32%.</a:t>
            </a:r>
            <a:endParaRPr lang="en-GB" sz="1600" b="0" i="0" u="none" strike="noStrike" baseline="0" dirty="0">
              <a:solidFill>
                <a:srgbClr val="000000"/>
              </a:solidFill>
              <a:latin typeface="Arial" panose="020B0604020202020204" pitchFamily="34" charset="0"/>
              <a:cs typeface="Arial" panose="020B0604020202020204" pitchFamily="34" charset="0"/>
            </a:endParaRPr>
          </a:p>
          <a:p>
            <a:pPr>
              <a:lnSpc>
                <a:spcPct val="100000"/>
              </a:lnSpc>
              <a:spcBef>
                <a:spcPts val="600"/>
              </a:spcBef>
              <a:buClr>
                <a:schemeClr val="accent2"/>
              </a:buClr>
              <a:buFont typeface="Wingdings" panose="05000000000000000000" pitchFamily="2" charset="2"/>
              <a:buChar char="Ø"/>
            </a:pPr>
            <a:endParaRPr lang="en-GB" sz="1600" dirty="0">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951CB10E-1B07-10DF-3C7E-EC67459DC0D5}"/>
              </a:ext>
            </a:extLst>
          </p:cNvPr>
          <p:cNvSpPr txBox="1"/>
          <p:nvPr/>
        </p:nvSpPr>
        <p:spPr>
          <a:xfrm>
            <a:off x="1584941" y="5750056"/>
            <a:ext cx="3074399" cy="276999"/>
          </a:xfrm>
          <a:prstGeom prst="rect">
            <a:avLst/>
          </a:prstGeom>
          <a:noFill/>
        </p:spPr>
        <p:txBody>
          <a:bodyPr wrap="square" rtlCol="0">
            <a:spAutoFit/>
          </a:bodyPr>
          <a:lstStyle/>
          <a:p>
            <a:r>
              <a:rPr lang="en-GB" sz="1200" i="1" dirty="0">
                <a:latin typeface="Arial" panose="020B0604020202020204" pitchFamily="34" charset="0"/>
                <a:cs typeface="Arial" panose="020B0604020202020204" pitchFamily="34" charset="0"/>
              </a:rPr>
              <a:t>Source: ONS Mid-Year Estimates 2023</a:t>
            </a:r>
          </a:p>
        </p:txBody>
      </p:sp>
      <p:graphicFrame>
        <p:nvGraphicFramePr>
          <p:cNvPr id="3" name="Chart 2">
            <a:extLst>
              <a:ext uri="{FF2B5EF4-FFF2-40B4-BE49-F238E27FC236}">
                <a16:creationId xmlns:a16="http://schemas.microsoft.com/office/drawing/2014/main" id="{A6C86AD9-02CB-0E25-747C-7B7965C6BE3F}"/>
              </a:ext>
            </a:extLst>
          </p:cNvPr>
          <p:cNvGraphicFramePr>
            <a:graphicFrameLocks/>
          </p:cNvGraphicFramePr>
          <p:nvPr>
            <p:extLst>
              <p:ext uri="{D42A27DB-BD31-4B8C-83A1-F6EECF244321}">
                <p14:modId xmlns:p14="http://schemas.microsoft.com/office/powerpoint/2010/main" val="1478771093"/>
              </p:ext>
            </p:extLst>
          </p:nvPr>
        </p:nvGraphicFramePr>
        <p:xfrm>
          <a:off x="838200" y="1124466"/>
          <a:ext cx="7345680" cy="440765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915101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41160-68B0-C37B-9389-83F4AFF6BC41}"/>
              </a:ext>
            </a:extLst>
          </p:cNvPr>
          <p:cNvSpPr>
            <a:spLocks noGrp="1"/>
          </p:cNvSpPr>
          <p:nvPr>
            <p:ph type="title"/>
          </p:nvPr>
        </p:nvSpPr>
        <p:spPr>
          <a:xfrm>
            <a:off x="838200" y="365126"/>
            <a:ext cx="10515600" cy="759340"/>
          </a:xfrm>
        </p:spPr>
        <p:txBody>
          <a:bodyPr/>
          <a:lstStyle/>
          <a:p>
            <a:r>
              <a:rPr lang="en-US" b="1" dirty="0"/>
              <a:t>Net migration of working age people (2)</a:t>
            </a:r>
            <a:endParaRPr lang="en-US" dirty="0"/>
          </a:p>
        </p:txBody>
      </p:sp>
      <p:sp>
        <p:nvSpPr>
          <p:cNvPr id="13" name="TextBox 12">
            <a:extLst>
              <a:ext uri="{FF2B5EF4-FFF2-40B4-BE49-F238E27FC236}">
                <a16:creationId xmlns:a16="http://schemas.microsoft.com/office/drawing/2014/main" id="{951CB10E-1B07-10DF-3C7E-EC67459DC0D5}"/>
              </a:ext>
            </a:extLst>
          </p:cNvPr>
          <p:cNvSpPr txBox="1"/>
          <p:nvPr/>
        </p:nvSpPr>
        <p:spPr>
          <a:xfrm>
            <a:off x="1584941" y="5750056"/>
            <a:ext cx="3074399" cy="276999"/>
          </a:xfrm>
          <a:prstGeom prst="rect">
            <a:avLst/>
          </a:prstGeom>
          <a:noFill/>
        </p:spPr>
        <p:txBody>
          <a:bodyPr wrap="square" rtlCol="0">
            <a:spAutoFit/>
          </a:bodyPr>
          <a:lstStyle/>
          <a:p>
            <a:r>
              <a:rPr lang="en-GB" sz="1200" i="1" dirty="0">
                <a:latin typeface="Arial" panose="020B0604020202020204" pitchFamily="34" charset="0"/>
                <a:cs typeface="Arial" panose="020B0604020202020204" pitchFamily="34" charset="0"/>
              </a:rPr>
              <a:t>Source: ONS Mid Year Estimates 2023</a:t>
            </a:r>
          </a:p>
        </p:txBody>
      </p:sp>
      <p:graphicFrame>
        <p:nvGraphicFramePr>
          <p:cNvPr id="5" name="Chart 4">
            <a:extLst>
              <a:ext uri="{FF2B5EF4-FFF2-40B4-BE49-F238E27FC236}">
                <a16:creationId xmlns:a16="http://schemas.microsoft.com/office/drawing/2014/main" id="{361A85DC-FA55-9364-56BF-F70EBAF4E902}"/>
              </a:ext>
            </a:extLst>
          </p:cNvPr>
          <p:cNvGraphicFramePr>
            <a:graphicFrameLocks/>
          </p:cNvGraphicFramePr>
          <p:nvPr>
            <p:extLst>
              <p:ext uri="{D42A27DB-BD31-4B8C-83A1-F6EECF244321}">
                <p14:modId xmlns:p14="http://schemas.microsoft.com/office/powerpoint/2010/main" val="3156007579"/>
              </p:ext>
            </p:extLst>
          </p:nvPr>
        </p:nvGraphicFramePr>
        <p:xfrm>
          <a:off x="325347" y="1244651"/>
          <a:ext cx="5770653" cy="450540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a:extLst>
              <a:ext uri="{FF2B5EF4-FFF2-40B4-BE49-F238E27FC236}">
                <a16:creationId xmlns:a16="http://schemas.microsoft.com/office/drawing/2014/main" id="{7A19D70E-986C-9EB4-DD86-9FA9F6496210}"/>
              </a:ext>
            </a:extLst>
          </p:cNvPr>
          <p:cNvGraphicFramePr>
            <a:graphicFrameLocks/>
          </p:cNvGraphicFramePr>
          <p:nvPr>
            <p:extLst>
              <p:ext uri="{D42A27DB-BD31-4B8C-83A1-F6EECF244321}">
                <p14:modId xmlns:p14="http://schemas.microsoft.com/office/powerpoint/2010/main" val="2998243913"/>
              </p:ext>
            </p:extLst>
          </p:nvPr>
        </p:nvGraphicFramePr>
        <p:xfrm>
          <a:off x="6220695" y="1244650"/>
          <a:ext cx="5770653" cy="450540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230855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4CD8F22-5DE0-3CD1-B50A-F1A4141560CD}"/>
              </a:ext>
            </a:extLst>
          </p:cNvPr>
          <p:cNvSpPr>
            <a:spLocks noGrp="1"/>
          </p:cNvSpPr>
          <p:nvPr>
            <p:ph type="title"/>
          </p:nvPr>
        </p:nvSpPr>
        <p:spPr>
          <a:xfrm>
            <a:off x="345153" y="2500815"/>
            <a:ext cx="7884447" cy="2705365"/>
          </a:xfrm>
        </p:spPr>
        <p:txBody>
          <a:bodyPr>
            <a:normAutofit/>
          </a:bodyPr>
          <a:lstStyle/>
          <a:p>
            <a:pPr algn="ctr"/>
            <a:r>
              <a:rPr lang="en-US" sz="2800" dirty="0">
                <a:latin typeface="Arial" panose="020B0604020202020204" pitchFamily="34" charset="0"/>
                <a:cs typeface="Arial" panose="020B0604020202020204" pitchFamily="34" charset="0"/>
              </a:rPr>
              <a:t>For more information please contact:</a:t>
            </a:r>
            <a:br>
              <a:rPr lang="en-US" sz="2800" dirty="0">
                <a:latin typeface="Arial" panose="020B0604020202020204" pitchFamily="34" charset="0"/>
                <a:cs typeface="Arial" panose="020B0604020202020204" pitchFamily="34" charset="0"/>
              </a:rPr>
            </a:br>
            <a:br>
              <a:rPr lang="en-US" sz="2800" dirty="0">
                <a:latin typeface="Arial" panose="020B0604020202020204" pitchFamily="34" charset="0"/>
                <a:cs typeface="Arial" panose="020B0604020202020204" pitchFamily="34" charset="0"/>
              </a:rPr>
            </a:br>
            <a:r>
              <a:rPr lang="en-US" sz="2800" b="1" dirty="0">
                <a:latin typeface="Arial" panose="020B0604020202020204" pitchFamily="34" charset="0"/>
                <a:cs typeface="Arial" panose="020B0604020202020204" pitchFamily="34" charset="0"/>
              </a:rPr>
              <a:t>Ginny Murphy</a:t>
            </a:r>
            <a:br>
              <a:rPr lang="en-US" sz="2800" dirty="0">
                <a:latin typeface="Arial" panose="020B0604020202020204" pitchFamily="34" charset="0"/>
                <a:cs typeface="Arial" panose="020B0604020202020204" pitchFamily="34" charset="0"/>
              </a:rPr>
            </a:br>
            <a:r>
              <a:rPr lang="en-US" sz="2800" i="1" dirty="0">
                <a:latin typeface="Arial" panose="020B0604020202020204" pitchFamily="34" charset="0"/>
                <a:cs typeface="Arial" panose="020B0604020202020204" pitchFamily="34" charset="0"/>
              </a:rPr>
              <a:t>Senior Analyst</a:t>
            </a:r>
            <a:br>
              <a:rPr lang="en-US" sz="2800" dirty="0">
                <a:latin typeface="Arial" panose="020B0604020202020204" pitchFamily="34" charset="0"/>
                <a:cs typeface="Arial" panose="020B0604020202020204" pitchFamily="34" charset="0"/>
              </a:rPr>
            </a:br>
            <a:r>
              <a:rPr lang="en-US" sz="2800" dirty="0">
                <a:latin typeface="Arial" panose="020B0604020202020204" pitchFamily="34" charset="0"/>
                <a:cs typeface="Arial" panose="020B0604020202020204" pitchFamily="34" charset="0"/>
              </a:rPr>
              <a:t>ginny.murphy@cumberland.gov.uk</a:t>
            </a:r>
          </a:p>
        </p:txBody>
      </p:sp>
    </p:spTree>
    <p:extLst>
      <p:ext uri="{BB962C8B-B14F-4D97-AF65-F5344CB8AC3E}">
        <p14:creationId xmlns:p14="http://schemas.microsoft.com/office/powerpoint/2010/main" val="8958377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41160-68B0-C37B-9389-83F4AFF6BC41}"/>
              </a:ext>
            </a:extLst>
          </p:cNvPr>
          <p:cNvSpPr>
            <a:spLocks noGrp="1"/>
          </p:cNvSpPr>
          <p:nvPr>
            <p:ph type="title"/>
          </p:nvPr>
        </p:nvSpPr>
        <p:spPr>
          <a:xfrm>
            <a:off x="352309" y="126752"/>
            <a:ext cx="10515600" cy="762217"/>
          </a:xfrm>
        </p:spPr>
        <p:txBody>
          <a:bodyPr/>
          <a:lstStyle/>
          <a:p>
            <a:r>
              <a:rPr lang="en-US" b="1" dirty="0"/>
              <a:t>The UK economy – economic output</a:t>
            </a:r>
          </a:p>
        </p:txBody>
      </p:sp>
      <p:sp>
        <p:nvSpPr>
          <p:cNvPr id="6" name="Content Placeholder 3">
            <a:extLst>
              <a:ext uri="{FF2B5EF4-FFF2-40B4-BE49-F238E27FC236}">
                <a16:creationId xmlns:a16="http://schemas.microsoft.com/office/drawing/2014/main" id="{F03A7B05-5214-45FF-FCDD-54290051F298}"/>
              </a:ext>
            </a:extLst>
          </p:cNvPr>
          <p:cNvSpPr txBox="1">
            <a:spLocks/>
          </p:cNvSpPr>
          <p:nvPr/>
        </p:nvSpPr>
        <p:spPr>
          <a:xfrm>
            <a:off x="5995792" y="888969"/>
            <a:ext cx="5729177" cy="1436173"/>
          </a:xfrm>
          <a:prstGeom prst="rect">
            <a:avLst/>
          </a:prstGeom>
        </p:spPr>
        <p:txBody>
          <a:bodyPr vert="horz" lIns="91430" tIns="45715" rIns="91430" bIns="45715" rtlCol="0">
            <a:noAutofit/>
          </a:bodyPr>
          <a:lstStyle>
            <a:lvl1pPr marL="457131" indent="-457131" algn="l" defTabSz="609507" rtl="0" eaLnBrk="1" latinLnBrk="0" hangingPunct="1">
              <a:spcBef>
                <a:spcPct val="20000"/>
              </a:spcBef>
              <a:buClr>
                <a:srgbClr val="760F46"/>
              </a:buClr>
              <a:buSzPct val="70000"/>
              <a:buFont typeface="Arial"/>
              <a:buChar char="•"/>
              <a:defRPr sz="2667" kern="1200">
                <a:solidFill>
                  <a:schemeClr val="tx1"/>
                </a:solidFill>
                <a:latin typeface="+mn-lt"/>
                <a:ea typeface="+mn-ea"/>
                <a:cs typeface="+mn-cs"/>
              </a:defRPr>
            </a:lvl1pPr>
            <a:lvl2pPr marL="990454" indent="-380944" algn="l" defTabSz="609507" rtl="0" eaLnBrk="1" latinLnBrk="0" hangingPunct="1">
              <a:spcBef>
                <a:spcPct val="20000"/>
              </a:spcBef>
              <a:buClr>
                <a:srgbClr val="760F46"/>
              </a:buClr>
              <a:buSzPct val="70000"/>
              <a:buFont typeface="Arial"/>
              <a:buChar char="•"/>
              <a:defRPr sz="2400" kern="1200">
                <a:solidFill>
                  <a:schemeClr val="tx1"/>
                </a:solidFill>
                <a:latin typeface="+mn-lt"/>
                <a:ea typeface="+mn-ea"/>
                <a:cs typeface="+mn-cs"/>
              </a:defRPr>
            </a:lvl2pPr>
            <a:lvl3pPr marL="1523773" indent="-304752" algn="l" defTabSz="609507" rtl="0" eaLnBrk="1" latinLnBrk="0" hangingPunct="1">
              <a:spcBef>
                <a:spcPct val="20000"/>
              </a:spcBef>
              <a:buClr>
                <a:srgbClr val="760F46"/>
              </a:buClr>
              <a:buSzPct val="70000"/>
              <a:buFont typeface="Arial"/>
              <a:buChar char="•"/>
              <a:defRPr sz="2400" kern="1200">
                <a:solidFill>
                  <a:schemeClr val="tx1"/>
                </a:solidFill>
                <a:latin typeface="+mn-lt"/>
                <a:ea typeface="+mn-ea"/>
                <a:cs typeface="+mn-cs"/>
              </a:defRPr>
            </a:lvl3pPr>
            <a:lvl4pPr marL="2133280" indent="-304752" algn="l" defTabSz="609507" rtl="0" eaLnBrk="1" latinLnBrk="0" hangingPunct="1">
              <a:spcBef>
                <a:spcPct val="20000"/>
              </a:spcBef>
              <a:buClr>
                <a:srgbClr val="760F46"/>
              </a:buClr>
              <a:buSzPct val="70000"/>
              <a:buFont typeface="Arial"/>
              <a:buChar char="•"/>
              <a:defRPr sz="2400" kern="1200">
                <a:solidFill>
                  <a:schemeClr val="tx1"/>
                </a:solidFill>
                <a:latin typeface="+mn-lt"/>
                <a:ea typeface="+mn-ea"/>
                <a:cs typeface="+mn-cs"/>
              </a:defRPr>
            </a:lvl4pPr>
            <a:lvl5pPr marL="2742790" indent="-304752" algn="l" defTabSz="609507" rtl="0" eaLnBrk="1" latinLnBrk="0" hangingPunct="1">
              <a:spcBef>
                <a:spcPct val="20000"/>
              </a:spcBef>
              <a:buClr>
                <a:srgbClr val="760F46"/>
              </a:buClr>
              <a:buSzPct val="70000"/>
              <a:buFont typeface="Arial"/>
              <a:buChar char="•"/>
              <a:defRPr sz="2400" kern="1200">
                <a:solidFill>
                  <a:schemeClr val="tx1"/>
                </a:solidFill>
                <a:latin typeface="+mn-lt"/>
                <a:ea typeface="+mn-ea"/>
                <a:cs typeface="+mn-cs"/>
              </a:defRPr>
            </a:lvl5pPr>
            <a:lvl6pPr marL="3352296" indent="-304752" algn="l" defTabSz="609507" rtl="0" eaLnBrk="1" latinLnBrk="0" hangingPunct="1">
              <a:spcBef>
                <a:spcPct val="20000"/>
              </a:spcBef>
              <a:buFont typeface="Arial"/>
              <a:buChar char="•"/>
              <a:defRPr sz="2400" kern="1200">
                <a:solidFill>
                  <a:schemeClr val="tx1"/>
                </a:solidFill>
                <a:latin typeface="+mn-lt"/>
                <a:ea typeface="+mn-ea"/>
                <a:cs typeface="+mn-cs"/>
              </a:defRPr>
            </a:lvl6pPr>
            <a:lvl7pPr marL="3961808" indent="-304752" algn="l" defTabSz="609507" rtl="0" eaLnBrk="1" latinLnBrk="0" hangingPunct="1">
              <a:spcBef>
                <a:spcPct val="20000"/>
              </a:spcBef>
              <a:buFont typeface="Arial"/>
              <a:buChar char="•"/>
              <a:defRPr sz="2400" kern="1200">
                <a:solidFill>
                  <a:schemeClr val="tx1"/>
                </a:solidFill>
                <a:latin typeface="+mn-lt"/>
                <a:ea typeface="+mn-ea"/>
                <a:cs typeface="+mn-cs"/>
              </a:defRPr>
            </a:lvl7pPr>
            <a:lvl8pPr marL="4571316" indent="-304752" algn="l" defTabSz="609507" rtl="0" eaLnBrk="1" latinLnBrk="0" hangingPunct="1">
              <a:spcBef>
                <a:spcPct val="20000"/>
              </a:spcBef>
              <a:buFont typeface="Arial"/>
              <a:buChar char="•"/>
              <a:defRPr sz="2400" kern="1200">
                <a:solidFill>
                  <a:schemeClr val="tx1"/>
                </a:solidFill>
                <a:latin typeface="+mn-lt"/>
                <a:ea typeface="+mn-ea"/>
                <a:cs typeface="+mn-cs"/>
              </a:defRPr>
            </a:lvl8pPr>
            <a:lvl9pPr marL="5180824" indent="-304752" algn="l" defTabSz="609507" rtl="0" eaLnBrk="1" latinLnBrk="0" hangingPunct="1">
              <a:spcBef>
                <a:spcPct val="20000"/>
              </a:spcBef>
              <a:buFont typeface="Arial"/>
              <a:buChar char="•"/>
              <a:defRPr sz="2400" kern="1200">
                <a:solidFill>
                  <a:schemeClr val="tx1"/>
                </a:solidFill>
                <a:latin typeface="+mn-lt"/>
                <a:ea typeface="+mn-ea"/>
                <a:cs typeface="+mn-cs"/>
              </a:defRPr>
            </a:lvl9pPr>
          </a:lstStyle>
          <a:p>
            <a:pPr marL="216000" marR="0" lvl="0" indent="-216000" algn="l" defTabSz="609507" rtl="0" eaLnBrk="1" fontAlgn="auto" latinLnBrk="0" hangingPunct="1">
              <a:lnSpc>
                <a:spcPct val="100000"/>
              </a:lnSpc>
              <a:spcBef>
                <a:spcPts val="0"/>
              </a:spcBef>
              <a:spcAft>
                <a:spcPts val="0"/>
              </a:spcAft>
              <a:buClr>
                <a:srgbClr val="43296E"/>
              </a:buClr>
              <a:buSzPct val="70000"/>
              <a:buFont typeface="Wingdings" panose="05000000000000000000" pitchFamily="2" charset="2"/>
              <a:buChar char="Ø"/>
              <a:tabLst/>
              <a:defRPr/>
            </a:pPr>
            <a:r>
              <a:rPr kumimoji="0" lang="en-GB" sz="1400" b="0" i="0" u="none" strike="noStrike" kern="1200" cap="none" spc="0" normalizeH="0" baseline="0" noProof="0" dirty="0">
                <a:ln>
                  <a:noFill/>
                </a:ln>
                <a:effectLst/>
                <a:uLnTx/>
                <a:uFillTx/>
                <a:latin typeface="Arial" panose="020B0604020202020204" pitchFamily="34" charset="0"/>
                <a:cs typeface="Arial" panose="020B0604020202020204" pitchFamily="34" charset="0"/>
              </a:rPr>
              <a:t>Monthly output </a:t>
            </a:r>
            <a:r>
              <a:rPr lang="en-GB" sz="1400" dirty="0">
                <a:latin typeface="Arial" panose="020B0604020202020204" pitchFamily="34" charset="0"/>
                <a:cs typeface="Arial" panose="020B0604020202020204" pitchFamily="34" charset="0"/>
              </a:rPr>
              <a:t>increased by 0.5</a:t>
            </a:r>
            <a:r>
              <a:rPr kumimoji="0" lang="en-GB" sz="1400" b="0" i="0" u="none" strike="noStrike" kern="1200" cap="none" spc="0" normalizeH="0" baseline="0" noProof="0" dirty="0">
                <a:ln>
                  <a:noFill/>
                </a:ln>
                <a:effectLst/>
                <a:uLnTx/>
                <a:uFillTx/>
                <a:latin typeface="Arial" panose="020B0604020202020204" pitchFamily="34" charset="0"/>
                <a:cs typeface="Arial" panose="020B0604020202020204" pitchFamily="34" charset="0"/>
              </a:rPr>
              <a:t>% in </a:t>
            </a:r>
            <a:r>
              <a:rPr lang="en-GB" sz="1400" dirty="0">
                <a:latin typeface="Arial" panose="020B0604020202020204" pitchFamily="34" charset="0"/>
                <a:cs typeface="Arial" panose="020B0604020202020204" pitchFamily="34" charset="0"/>
              </a:rPr>
              <a:t>February</a:t>
            </a:r>
            <a:r>
              <a:rPr kumimoji="0" lang="en-GB" sz="1400" b="0" i="0" u="none" strike="noStrike" kern="1200" cap="none" spc="0" normalizeH="0" baseline="0" noProof="0" dirty="0">
                <a:ln>
                  <a:noFill/>
                </a:ln>
                <a:effectLst/>
                <a:uLnTx/>
                <a:uFillTx/>
                <a:latin typeface="Arial" panose="020B0604020202020204" pitchFamily="34" charset="0"/>
                <a:cs typeface="Arial" panose="020B0604020202020204" pitchFamily="34" charset="0"/>
              </a:rPr>
              <a:t> and by 0.6% over the quarter (Dec-Feb).</a:t>
            </a:r>
          </a:p>
          <a:p>
            <a:pPr marL="216000" marR="0" lvl="0" indent="-216000" algn="l" defTabSz="609507" rtl="0" eaLnBrk="1" fontAlgn="auto" latinLnBrk="0" hangingPunct="1">
              <a:lnSpc>
                <a:spcPct val="100000"/>
              </a:lnSpc>
              <a:spcBef>
                <a:spcPts val="600"/>
              </a:spcBef>
              <a:spcAft>
                <a:spcPts val="0"/>
              </a:spcAft>
              <a:buClr>
                <a:srgbClr val="43296E"/>
              </a:buClr>
              <a:buSzPct val="70000"/>
              <a:buFont typeface="Wingdings" panose="05000000000000000000" pitchFamily="2" charset="2"/>
              <a:buChar char="Ø"/>
              <a:tabLst/>
              <a:defRPr/>
            </a:pPr>
            <a:r>
              <a:rPr kumimoji="0" lang="en-GB" sz="1400" b="0" i="0" u="none" strike="noStrike" kern="1200" cap="none" spc="0" normalizeH="0" baseline="0" noProof="0" dirty="0">
                <a:ln>
                  <a:noFill/>
                </a:ln>
                <a:effectLst/>
                <a:uLnTx/>
                <a:uFillTx/>
                <a:latin typeface="Arial" panose="020B0604020202020204" pitchFamily="34" charset="0"/>
                <a:cs typeface="Arial" panose="020B0604020202020204" pitchFamily="34" charset="0"/>
              </a:rPr>
              <a:t>Services output rose by 0.3% (0.6% over the quarter).</a:t>
            </a:r>
          </a:p>
          <a:p>
            <a:pPr marL="216000" marR="0" lvl="0" indent="-216000" algn="l" defTabSz="609507" rtl="0" eaLnBrk="1" fontAlgn="auto" latinLnBrk="0" hangingPunct="1">
              <a:lnSpc>
                <a:spcPct val="100000"/>
              </a:lnSpc>
              <a:spcBef>
                <a:spcPts val="0"/>
              </a:spcBef>
              <a:spcAft>
                <a:spcPts val="0"/>
              </a:spcAft>
              <a:buClr>
                <a:srgbClr val="43296E"/>
              </a:buClr>
              <a:buSzPct val="70000"/>
              <a:buFont typeface="Wingdings" panose="05000000000000000000" pitchFamily="2" charset="2"/>
              <a:buChar char="Ø"/>
              <a:tabLst/>
              <a:defRPr/>
            </a:pPr>
            <a:r>
              <a:rPr kumimoji="0" lang="en-GB" sz="1400" b="0" i="0" u="none" strike="noStrike" kern="1200" cap="none" spc="0" normalizeH="0" baseline="0" noProof="0" dirty="0">
                <a:ln>
                  <a:noFill/>
                </a:ln>
                <a:effectLst/>
                <a:uLnTx/>
                <a:uFillTx/>
                <a:latin typeface="Arial" panose="020B0604020202020204" pitchFamily="34" charset="0"/>
                <a:cs typeface="Arial" panose="020B0604020202020204" pitchFamily="34" charset="0"/>
              </a:rPr>
              <a:t>Production output rose by 1.5% (0</a:t>
            </a:r>
            <a:r>
              <a:rPr lang="en-GB" sz="1400" dirty="0">
                <a:latin typeface="Arial" panose="020B0604020202020204" pitchFamily="34" charset="0"/>
                <a:cs typeface="Arial" panose="020B0604020202020204" pitchFamily="34" charset="0"/>
              </a:rPr>
              <a:t>.7</a:t>
            </a:r>
            <a:r>
              <a:rPr kumimoji="0" lang="en-GB" sz="1400" b="0" i="0" u="none" strike="noStrike" kern="1200" cap="none" spc="0" normalizeH="0" baseline="0" noProof="0" dirty="0">
                <a:ln>
                  <a:noFill/>
                </a:ln>
                <a:effectLst/>
                <a:uLnTx/>
                <a:uFillTx/>
                <a:latin typeface="Arial" panose="020B0604020202020204" pitchFamily="34" charset="0"/>
                <a:cs typeface="Arial" panose="020B0604020202020204" pitchFamily="34" charset="0"/>
              </a:rPr>
              <a:t>% over the quarter).</a:t>
            </a:r>
          </a:p>
          <a:p>
            <a:pPr marL="216000" marR="0" lvl="0" indent="-216000" algn="l" defTabSz="609507" rtl="0" eaLnBrk="1" fontAlgn="auto" latinLnBrk="0" hangingPunct="1">
              <a:lnSpc>
                <a:spcPct val="100000"/>
              </a:lnSpc>
              <a:spcBef>
                <a:spcPts val="0"/>
              </a:spcBef>
              <a:spcAft>
                <a:spcPts val="0"/>
              </a:spcAft>
              <a:buClr>
                <a:srgbClr val="43296E"/>
              </a:buClr>
              <a:buSzPct val="70000"/>
              <a:buFont typeface="Wingdings" panose="05000000000000000000" pitchFamily="2" charset="2"/>
              <a:buChar char="Ø"/>
              <a:tabLst/>
              <a:defRPr/>
            </a:pPr>
            <a:r>
              <a:rPr kumimoji="0" lang="en-GB" sz="1400" b="0" i="0" u="none" strike="noStrike" kern="1200" cap="none" spc="0" normalizeH="0" baseline="0" noProof="0" dirty="0">
                <a:ln>
                  <a:noFill/>
                </a:ln>
                <a:effectLst/>
                <a:uLnTx/>
                <a:uFillTx/>
                <a:latin typeface="Arial" panose="020B0604020202020204" pitchFamily="34" charset="0"/>
                <a:cs typeface="Arial" panose="020B0604020202020204" pitchFamily="34" charset="0"/>
              </a:rPr>
              <a:t>Construction output rose by 0.4% (0.0% over the quarter).</a:t>
            </a:r>
          </a:p>
        </p:txBody>
      </p:sp>
      <p:sp>
        <p:nvSpPr>
          <p:cNvPr id="7" name="TextBox 6">
            <a:extLst>
              <a:ext uri="{FF2B5EF4-FFF2-40B4-BE49-F238E27FC236}">
                <a16:creationId xmlns:a16="http://schemas.microsoft.com/office/drawing/2014/main" id="{200FAFDB-7D00-070E-BE7A-904E42CC4FF7}"/>
              </a:ext>
            </a:extLst>
          </p:cNvPr>
          <p:cNvSpPr txBox="1"/>
          <p:nvPr/>
        </p:nvSpPr>
        <p:spPr>
          <a:xfrm>
            <a:off x="1255011" y="5692032"/>
            <a:ext cx="3568594" cy="276999"/>
          </a:xfrm>
          <a:prstGeom prst="rect">
            <a:avLst/>
          </a:prstGeom>
          <a:noFill/>
        </p:spPr>
        <p:txBody>
          <a:bodyPr wrap="square" rtlCol="0">
            <a:spAutoFit/>
          </a:bodyPr>
          <a:lstStyle/>
          <a:p>
            <a:r>
              <a:rPr lang="en-GB" sz="1200" i="1" dirty="0">
                <a:latin typeface="Arial" panose="020B0604020202020204" pitchFamily="34" charset="0"/>
                <a:cs typeface="Arial" panose="020B0604020202020204" pitchFamily="34" charset="0"/>
              </a:rPr>
              <a:t>Source: ONS Monthly GDP, Apr 2025 release</a:t>
            </a:r>
          </a:p>
        </p:txBody>
      </p:sp>
      <p:sp>
        <p:nvSpPr>
          <p:cNvPr id="8" name="TextBox 7">
            <a:extLst>
              <a:ext uri="{FF2B5EF4-FFF2-40B4-BE49-F238E27FC236}">
                <a16:creationId xmlns:a16="http://schemas.microsoft.com/office/drawing/2014/main" id="{23B209D9-B88D-0468-F3D0-0059A7FA8C29}"/>
              </a:ext>
            </a:extLst>
          </p:cNvPr>
          <p:cNvSpPr txBox="1"/>
          <p:nvPr/>
        </p:nvSpPr>
        <p:spPr>
          <a:xfrm>
            <a:off x="5905296" y="6194952"/>
            <a:ext cx="3568594" cy="276999"/>
          </a:xfrm>
          <a:prstGeom prst="rect">
            <a:avLst/>
          </a:prstGeom>
          <a:noFill/>
        </p:spPr>
        <p:txBody>
          <a:bodyPr wrap="square" rtlCol="0">
            <a:spAutoFit/>
          </a:bodyPr>
          <a:lstStyle/>
          <a:p>
            <a:r>
              <a:rPr lang="en-GB" sz="1200" i="1" dirty="0">
                <a:latin typeface="Arial" panose="020B0604020202020204" pitchFamily="34" charset="0"/>
                <a:cs typeface="Arial" panose="020B0604020202020204" pitchFamily="34" charset="0"/>
              </a:rPr>
              <a:t>Source: ONS Monthly GDP, Apr 2025 release </a:t>
            </a:r>
          </a:p>
        </p:txBody>
      </p:sp>
      <p:graphicFrame>
        <p:nvGraphicFramePr>
          <p:cNvPr id="4" name="Chart 3">
            <a:extLst>
              <a:ext uri="{FF2B5EF4-FFF2-40B4-BE49-F238E27FC236}">
                <a16:creationId xmlns:a16="http://schemas.microsoft.com/office/drawing/2014/main" id="{DBF3FA1F-A754-1BC4-4BD6-27CB18248744}"/>
              </a:ext>
            </a:extLst>
          </p:cNvPr>
          <p:cNvGraphicFramePr>
            <a:graphicFrameLocks/>
          </p:cNvGraphicFramePr>
          <p:nvPr>
            <p:extLst>
              <p:ext uri="{D42A27DB-BD31-4B8C-83A1-F6EECF244321}">
                <p14:modId xmlns:p14="http://schemas.microsoft.com/office/powerpoint/2010/main" val="3441418189"/>
              </p:ext>
            </p:extLst>
          </p:nvPr>
        </p:nvGraphicFramePr>
        <p:xfrm>
          <a:off x="467032" y="911385"/>
          <a:ext cx="5438264" cy="475823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a:extLst>
              <a:ext uri="{FF2B5EF4-FFF2-40B4-BE49-F238E27FC236}">
                <a16:creationId xmlns:a16="http://schemas.microsoft.com/office/drawing/2014/main" id="{8415EC85-2A42-4516-82DC-E7C51C4E9C6B}"/>
              </a:ext>
            </a:extLst>
          </p:cNvPr>
          <p:cNvGraphicFramePr>
            <a:graphicFrameLocks/>
          </p:cNvGraphicFramePr>
          <p:nvPr>
            <p:extLst>
              <p:ext uri="{D42A27DB-BD31-4B8C-83A1-F6EECF244321}">
                <p14:modId xmlns:p14="http://schemas.microsoft.com/office/powerpoint/2010/main" val="3843619601"/>
              </p:ext>
            </p:extLst>
          </p:nvPr>
        </p:nvGraphicFramePr>
        <p:xfrm>
          <a:off x="6038539" y="2205691"/>
          <a:ext cx="5955341" cy="398926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1749285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41160-68B0-C37B-9389-83F4AFF6BC41}"/>
              </a:ext>
            </a:extLst>
          </p:cNvPr>
          <p:cNvSpPr>
            <a:spLocks noGrp="1"/>
          </p:cNvSpPr>
          <p:nvPr>
            <p:ph type="title"/>
          </p:nvPr>
        </p:nvSpPr>
        <p:spPr>
          <a:xfrm>
            <a:off x="838200" y="365125"/>
            <a:ext cx="10515600" cy="696031"/>
          </a:xfrm>
        </p:spPr>
        <p:txBody>
          <a:bodyPr/>
          <a:lstStyle/>
          <a:p>
            <a:r>
              <a:rPr lang="en-US" b="1" dirty="0"/>
              <a:t>The UK economy – inflation</a:t>
            </a:r>
            <a:endParaRPr lang="en-US" dirty="0"/>
          </a:p>
        </p:txBody>
      </p:sp>
      <p:sp>
        <p:nvSpPr>
          <p:cNvPr id="7" name="Content Placeholder 3">
            <a:extLst>
              <a:ext uri="{FF2B5EF4-FFF2-40B4-BE49-F238E27FC236}">
                <a16:creationId xmlns:a16="http://schemas.microsoft.com/office/drawing/2014/main" id="{9C6F1221-E26F-4EA1-AE84-0F83842A0EDB}"/>
              </a:ext>
            </a:extLst>
          </p:cNvPr>
          <p:cNvSpPr txBox="1">
            <a:spLocks/>
          </p:cNvSpPr>
          <p:nvPr/>
        </p:nvSpPr>
        <p:spPr>
          <a:xfrm>
            <a:off x="7635423" y="1157283"/>
            <a:ext cx="4387702" cy="4543433"/>
          </a:xfrm>
          <a:prstGeom prst="rect">
            <a:avLst/>
          </a:prstGeom>
        </p:spPr>
        <p:txBody>
          <a:bodyPr>
            <a:normAutofit fontScale="92500" lnSpcReduction="10000"/>
          </a:bodyPr>
          <a:lstStyle>
            <a:lvl1pPr marL="228600" indent="-228600" algn="l" defTabSz="914400" rtl="0" eaLnBrk="1" latinLnBrk="0" hangingPunct="1">
              <a:lnSpc>
                <a:spcPct val="90000"/>
              </a:lnSpc>
              <a:spcBef>
                <a:spcPts val="1000"/>
              </a:spcBef>
              <a:buClr>
                <a:srgbClr val="3B92C4"/>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3B92C4"/>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3B92C4"/>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3B92C4"/>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3B92C4"/>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8000" indent="-288000">
              <a:lnSpc>
                <a:spcPct val="110000"/>
              </a:lnSpc>
              <a:buClr>
                <a:srgbClr val="43296E"/>
              </a:buClr>
              <a:buFont typeface="Wingdings" panose="05000000000000000000" pitchFamily="2" charset="2"/>
              <a:buChar char="Ø"/>
            </a:pPr>
            <a:r>
              <a:rPr lang="en-GB" sz="1600" dirty="0">
                <a:latin typeface="Arial" panose="020B0604020202020204" pitchFamily="34" charset="0"/>
                <a:cs typeface="Arial" panose="020B0604020202020204" pitchFamily="34" charset="0"/>
              </a:rPr>
              <a:t>Consumer inflation was 2.6% in March, down from 2.8% in Feb.</a:t>
            </a:r>
          </a:p>
          <a:p>
            <a:pPr marL="288000" indent="-288000">
              <a:lnSpc>
                <a:spcPct val="110000"/>
              </a:lnSpc>
              <a:buClr>
                <a:srgbClr val="43296E"/>
              </a:buClr>
              <a:buFont typeface="Wingdings" panose="05000000000000000000" pitchFamily="2" charset="2"/>
              <a:buChar char="Ø"/>
            </a:pPr>
            <a:r>
              <a:rPr lang="en-GB" sz="1600" dirty="0">
                <a:latin typeface="Arial" panose="020B0604020202020204" pitchFamily="34" charset="0"/>
                <a:cs typeface="Arial" panose="020B0604020202020204" pitchFamily="34" charset="0"/>
              </a:rPr>
              <a:t>The largest downward contributions came from recreation &amp; culture and from motor fuels with the largest, partially offsetting, upward contribution coming from clothing.</a:t>
            </a:r>
          </a:p>
          <a:p>
            <a:pPr marL="288000" indent="-288000">
              <a:lnSpc>
                <a:spcPct val="110000"/>
              </a:lnSpc>
              <a:buClr>
                <a:srgbClr val="43296E"/>
              </a:buClr>
              <a:buFont typeface="Wingdings" panose="05000000000000000000" pitchFamily="2" charset="2"/>
              <a:buChar char="Ø"/>
            </a:pPr>
            <a:r>
              <a:rPr lang="en-GB" sz="1600" dirty="0">
                <a:latin typeface="Arial" panose="020B0604020202020204" pitchFamily="34" charset="0"/>
                <a:cs typeface="Arial" panose="020B0604020202020204" pitchFamily="34" charset="0"/>
              </a:rPr>
              <a:t>Core CPI (excluding energy, food, alcohol &amp; tobacco) was 3.4% in March, down from 3.5% in Feb.</a:t>
            </a:r>
          </a:p>
          <a:p>
            <a:pPr marL="288000" indent="-288000">
              <a:lnSpc>
                <a:spcPct val="110000"/>
              </a:lnSpc>
              <a:buClr>
                <a:srgbClr val="43296E"/>
              </a:buClr>
              <a:buFont typeface="Wingdings" panose="05000000000000000000" pitchFamily="2" charset="2"/>
              <a:buChar char="Ø"/>
            </a:pPr>
            <a:r>
              <a:rPr lang="en-GB" sz="1600" dirty="0">
                <a:latin typeface="Arial" panose="020B0604020202020204" pitchFamily="34" charset="0"/>
                <a:cs typeface="Arial" panose="020B0604020202020204" pitchFamily="34" charset="0"/>
              </a:rPr>
              <a:t>Annual increases in utilities, Council tax and other household bills, plus any price increases following the rise in employer NI will not start to be reflected in the figures next month.</a:t>
            </a:r>
          </a:p>
          <a:p>
            <a:pPr marL="288000" indent="-288000">
              <a:lnSpc>
                <a:spcPct val="110000"/>
              </a:lnSpc>
              <a:buClr>
                <a:srgbClr val="43296E"/>
              </a:buClr>
              <a:buFont typeface="Wingdings" panose="05000000000000000000" pitchFamily="2" charset="2"/>
              <a:buChar char="Ø"/>
            </a:pPr>
            <a:r>
              <a:rPr lang="en-GB" sz="1300" i="1" dirty="0">
                <a:latin typeface="Arial" panose="020B0604020202020204" pitchFamily="34" charset="0"/>
                <a:cs typeface="Arial" panose="020B0604020202020204" pitchFamily="34" charset="0"/>
              </a:rPr>
              <a:t>Note: the producer price dataset has been suspended by ONS due to an issue with the index linking used to calculate the indices.  It is unlikely to be restored until the summer.</a:t>
            </a:r>
          </a:p>
          <a:p>
            <a:pPr marL="288000" indent="-288000">
              <a:lnSpc>
                <a:spcPct val="110000"/>
              </a:lnSpc>
              <a:buClr>
                <a:srgbClr val="43296E"/>
              </a:buClr>
              <a:buFont typeface="Wingdings" panose="05000000000000000000" pitchFamily="2" charset="2"/>
              <a:buChar char="Ø"/>
            </a:pPr>
            <a:endParaRPr lang="en-GB" sz="1600" dirty="0">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816F00CC-0037-42E5-3072-E662BD47A32F}"/>
              </a:ext>
            </a:extLst>
          </p:cNvPr>
          <p:cNvSpPr txBox="1"/>
          <p:nvPr/>
        </p:nvSpPr>
        <p:spPr>
          <a:xfrm>
            <a:off x="1633330" y="5975036"/>
            <a:ext cx="6642173" cy="276999"/>
          </a:xfrm>
          <a:prstGeom prst="rect">
            <a:avLst/>
          </a:prstGeom>
          <a:noFill/>
        </p:spPr>
        <p:txBody>
          <a:bodyPr wrap="square" rtlCol="0">
            <a:spAutoFit/>
          </a:bodyPr>
          <a:lstStyle/>
          <a:p>
            <a:r>
              <a:rPr lang="en-GB" sz="1200" i="1" dirty="0">
                <a:latin typeface="Arial" panose="020B0604020202020204" pitchFamily="34" charset="0"/>
                <a:cs typeface="Arial" panose="020B0604020202020204" pitchFamily="34" charset="0"/>
              </a:rPr>
              <a:t>Source: ONS Monthly inflation, Apr 2025 release</a:t>
            </a:r>
          </a:p>
        </p:txBody>
      </p:sp>
      <p:graphicFrame>
        <p:nvGraphicFramePr>
          <p:cNvPr id="4" name="Chart 3">
            <a:extLst>
              <a:ext uri="{FF2B5EF4-FFF2-40B4-BE49-F238E27FC236}">
                <a16:creationId xmlns:a16="http://schemas.microsoft.com/office/drawing/2014/main" id="{6C20281F-2251-DD1D-DD89-0543A0166493}"/>
              </a:ext>
            </a:extLst>
          </p:cNvPr>
          <p:cNvGraphicFramePr>
            <a:graphicFrameLocks/>
          </p:cNvGraphicFramePr>
          <p:nvPr>
            <p:extLst>
              <p:ext uri="{D42A27DB-BD31-4B8C-83A1-F6EECF244321}">
                <p14:modId xmlns:p14="http://schemas.microsoft.com/office/powerpoint/2010/main" val="808813919"/>
              </p:ext>
            </p:extLst>
          </p:nvPr>
        </p:nvGraphicFramePr>
        <p:xfrm>
          <a:off x="969962" y="1157283"/>
          <a:ext cx="6436678" cy="454343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958904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41160-68B0-C37B-9389-83F4AFF6BC41}"/>
              </a:ext>
            </a:extLst>
          </p:cNvPr>
          <p:cNvSpPr>
            <a:spLocks noGrp="1"/>
          </p:cNvSpPr>
          <p:nvPr>
            <p:ph type="title"/>
          </p:nvPr>
        </p:nvSpPr>
        <p:spPr>
          <a:xfrm>
            <a:off x="838200" y="365125"/>
            <a:ext cx="10515600" cy="752475"/>
          </a:xfrm>
        </p:spPr>
        <p:txBody>
          <a:bodyPr/>
          <a:lstStyle/>
          <a:p>
            <a:r>
              <a:rPr lang="en-US" b="1" dirty="0"/>
              <a:t>The UK economy – Bank Rate</a:t>
            </a:r>
            <a:endParaRPr lang="en-US" dirty="0"/>
          </a:p>
        </p:txBody>
      </p:sp>
      <p:sp>
        <p:nvSpPr>
          <p:cNvPr id="5" name="Content Placeholder 3">
            <a:extLst>
              <a:ext uri="{FF2B5EF4-FFF2-40B4-BE49-F238E27FC236}">
                <a16:creationId xmlns:a16="http://schemas.microsoft.com/office/drawing/2014/main" id="{B72D9E9C-60B7-A624-7473-2FFFB4255412}"/>
              </a:ext>
            </a:extLst>
          </p:cNvPr>
          <p:cNvSpPr txBox="1">
            <a:spLocks/>
          </p:cNvSpPr>
          <p:nvPr/>
        </p:nvSpPr>
        <p:spPr>
          <a:xfrm>
            <a:off x="8127639" y="1250310"/>
            <a:ext cx="3341438" cy="4531058"/>
          </a:xfrm>
          <a:prstGeom prst="rect">
            <a:avLst/>
          </a:prstGeom>
        </p:spPr>
        <p:txBody>
          <a:bodyPr vert="horz" lIns="91430" tIns="45715" rIns="91430" bIns="45715" rtlCol="0">
            <a:noAutofit/>
          </a:bodyPr>
          <a:lstStyle>
            <a:lvl1pPr marL="457131" indent="-457131" algn="l" defTabSz="609507" rtl="0" eaLnBrk="1" latinLnBrk="0" hangingPunct="1">
              <a:spcBef>
                <a:spcPct val="20000"/>
              </a:spcBef>
              <a:buClr>
                <a:srgbClr val="760F46"/>
              </a:buClr>
              <a:buSzPct val="70000"/>
              <a:buFont typeface="Arial"/>
              <a:buChar char="•"/>
              <a:defRPr sz="2667" kern="1200">
                <a:solidFill>
                  <a:schemeClr val="tx1"/>
                </a:solidFill>
                <a:latin typeface="+mn-lt"/>
                <a:ea typeface="+mn-ea"/>
                <a:cs typeface="+mn-cs"/>
              </a:defRPr>
            </a:lvl1pPr>
            <a:lvl2pPr marL="990454" indent="-380944" algn="l" defTabSz="609507" rtl="0" eaLnBrk="1" latinLnBrk="0" hangingPunct="1">
              <a:spcBef>
                <a:spcPct val="20000"/>
              </a:spcBef>
              <a:buClr>
                <a:srgbClr val="760F46"/>
              </a:buClr>
              <a:buSzPct val="70000"/>
              <a:buFont typeface="Arial"/>
              <a:buChar char="•"/>
              <a:defRPr sz="2400" kern="1200">
                <a:solidFill>
                  <a:schemeClr val="tx1"/>
                </a:solidFill>
                <a:latin typeface="+mn-lt"/>
                <a:ea typeface="+mn-ea"/>
                <a:cs typeface="+mn-cs"/>
              </a:defRPr>
            </a:lvl2pPr>
            <a:lvl3pPr marL="1523773" indent="-304752" algn="l" defTabSz="609507" rtl="0" eaLnBrk="1" latinLnBrk="0" hangingPunct="1">
              <a:spcBef>
                <a:spcPct val="20000"/>
              </a:spcBef>
              <a:buClr>
                <a:srgbClr val="760F46"/>
              </a:buClr>
              <a:buSzPct val="70000"/>
              <a:buFont typeface="Arial"/>
              <a:buChar char="•"/>
              <a:defRPr sz="2400" kern="1200">
                <a:solidFill>
                  <a:schemeClr val="tx1"/>
                </a:solidFill>
                <a:latin typeface="+mn-lt"/>
                <a:ea typeface="+mn-ea"/>
                <a:cs typeface="+mn-cs"/>
              </a:defRPr>
            </a:lvl3pPr>
            <a:lvl4pPr marL="2133280" indent="-304752" algn="l" defTabSz="609507" rtl="0" eaLnBrk="1" latinLnBrk="0" hangingPunct="1">
              <a:spcBef>
                <a:spcPct val="20000"/>
              </a:spcBef>
              <a:buClr>
                <a:srgbClr val="760F46"/>
              </a:buClr>
              <a:buSzPct val="70000"/>
              <a:buFont typeface="Arial"/>
              <a:buChar char="•"/>
              <a:defRPr sz="2400" kern="1200">
                <a:solidFill>
                  <a:schemeClr val="tx1"/>
                </a:solidFill>
                <a:latin typeface="+mn-lt"/>
                <a:ea typeface="+mn-ea"/>
                <a:cs typeface="+mn-cs"/>
              </a:defRPr>
            </a:lvl4pPr>
            <a:lvl5pPr marL="2742790" indent="-304752" algn="l" defTabSz="609507" rtl="0" eaLnBrk="1" latinLnBrk="0" hangingPunct="1">
              <a:spcBef>
                <a:spcPct val="20000"/>
              </a:spcBef>
              <a:buClr>
                <a:srgbClr val="760F46"/>
              </a:buClr>
              <a:buSzPct val="70000"/>
              <a:buFont typeface="Arial"/>
              <a:buChar char="•"/>
              <a:defRPr sz="2400" kern="1200">
                <a:solidFill>
                  <a:schemeClr val="tx1"/>
                </a:solidFill>
                <a:latin typeface="+mn-lt"/>
                <a:ea typeface="+mn-ea"/>
                <a:cs typeface="+mn-cs"/>
              </a:defRPr>
            </a:lvl5pPr>
            <a:lvl6pPr marL="3352296" indent="-304752" algn="l" defTabSz="609507" rtl="0" eaLnBrk="1" latinLnBrk="0" hangingPunct="1">
              <a:spcBef>
                <a:spcPct val="20000"/>
              </a:spcBef>
              <a:buFont typeface="Arial"/>
              <a:buChar char="•"/>
              <a:defRPr sz="2400" kern="1200">
                <a:solidFill>
                  <a:schemeClr val="tx1"/>
                </a:solidFill>
                <a:latin typeface="+mn-lt"/>
                <a:ea typeface="+mn-ea"/>
                <a:cs typeface="+mn-cs"/>
              </a:defRPr>
            </a:lvl6pPr>
            <a:lvl7pPr marL="3961808" indent="-304752" algn="l" defTabSz="609507" rtl="0" eaLnBrk="1" latinLnBrk="0" hangingPunct="1">
              <a:spcBef>
                <a:spcPct val="20000"/>
              </a:spcBef>
              <a:buFont typeface="Arial"/>
              <a:buChar char="•"/>
              <a:defRPr sz="2400" kern="1200">
                <a:solidFill>
                  <a:schemeClr val="tx1"/>
                </a:solidFill>
                <a:latin typeface="+mn-lt"/>
                <a:ea typeface="+mn-ea"/>
                <a:cs typeface="+mn-cs"/>
              </a:defRPr>
            </a:lvl7pPr>
            <a:lvl8pPr marL="4571316" indent="-304752" algn="l" defTabSz="609507" rtl="0" eaLnBrk="1" latinLnBrk="0" hangingPunct="1">
              <a:spcBef>
                <a:spcPct val="20000"/>
              </a:spcBef>
              <a:buFont typeface="Arial"/>
              <a:buChar char="•"/>
              <a:defRPr sz="2400" kern="1200">
                <a:solidFill>
                  <a:schemeClr val="tx1"/>
                </a:solidFill>
                <a:latin typeface="+mn-lt"/>
                <a:ea typeface="+mn-ea"/>
                <a:cs typeface="+mn-cs"/>
              </a:defRPr>
            </a:lvl8pPr>
            <a:lvl9pPr marL="5180824" indent="-304752" algn="l" defTabSz="609507" rtl="0" eaLnBrk="1" latinLnBrk="0" hangingPunct="1">
              <a:spcBef>
                <a:spcPct val="20000"/>
              </a:spcBef>
              <a:buFont typeface="Arial"/>
              <a:buChar char="•"/>
              <a:defRPr sz="2400" kern="1200">
                <a:solidFill>
                  <a:schemeClr val="tx1"/>
                </a:solidFill>
                <a:latin typeface="+mn-lt"/>
                <a:ea typeface="+mn-ea"/>
                <a:cs typeface="+mn-cs"/>
              </a:defRPr>
            </a:lvl9pPr>
          </a:lstStyle>
          <a:p>
            <a:pPr marL="216000" indent="-216000">
              <a:spcBef>
                <a:spcPts val="600"/>
              </a:spcBef>
              <a:buClr>
                <a:schemeClr val="accent2"/>
              </a:buClr>
              <a:buFont typeface="Wingdings" panose="05000000000000000000" pitchFamily="2" charset="2"/>
              <a:buChar char="Ø"/>
            </a:pPr>
            <a:r>
              <a:rPr lang="en-GB" sz="1600" dirty="0">
                <a:latin typeface="Arial" panose="020B0604020202020204" pitchFamily="34" charset="0"/>
                <a:cs typeface="Arial" panose="020B0604020202020204" pitchFamily="34" charset="0"/>
              </a:rPr>
              <a:t>At their meeting on 20</a:t>
            </a:r>
            <a:r>
              <a:rPr lang="en-GB" sz="1600" baseline="30000" dirty="0">
                <a:latin typeface="Arial" panose="020B0604020202020204" pitchFamily="34" charset="0"/>
                <a:cs typeface="Arial" panose="020B0604020202020204" pitchFamily="34" charset="0"/>
              </a:rPr>
              <a:t>th</a:t>
            </a:r>
            <a:r>
              <a:rPr lang="en-GB" sz="1600" dirty="0">
                <a:latin typeface="Arial" panose="020B0604020202020204" pitchFamily="34" charset="0"/>
                <a:cs typeface="Arial" panose="020B0604020202020204" pitchFamily="34" charset="0"/>
              </a:rPr>
              <a:t> March, the Bank of England held interest rates at 4.5%.</a:t>
            </a:r>
          </a:p>
          <a:p>
            <a:pPr marL="216000" indent="-216000">
              <a:spcBef>
                <a:spcPts val="600"/>
              </a:spcBef>
              <a:buClr>
                <a:schemeClr val="accent2"/>
              </a:buClr>
              <a:buFont typeface="Wingdings" panose="05000000000000000000" pitchFamily="2" charset="2"/>
              <a:buChar char="Ø"/>
            </a:pPr>
            <a:r>
              <a:rPr lang="en-GB" sz="1600" dirty="0">
                <a:latin typeface="Arial" panose="020B0604020202020204" pitchFamily="34" charset="0"/>
                <a:cs typeface="Arial" panose="020B0604020202020204" pitchFamily="34" charset="0"/>
              </a:rPr>
              <a:t>The Bank still expects a downward path for interest rates to continue but warned that considerable uncertainty remains.</a:t>
            </a:r>
          </a:p>
          <a:p>
            <a:pPr marL="216000" indent="-216000">
              <a:spcBef>
                <a:spcPts val="600"/>
              </a:spcBef>
              <a:buClr>
                <a:schemeClr val="accent2"/>
              </a:buClr>
              <a:buFont typeface="Wingdings" panose="05000000000000000000" pitchFamily="2" charset="2"/>
              <a:buChar char="Ø"/>
            </a:pPr>
            <a:r>
              <a:rPr lang="en-GB" sz="1600" dirty="0">
                <a:latin typeface="Arial" panose="020B0604020202020204" pitchFamily="34" charset="0"/>
                <a:cs typeface="Arial" panose="020B0604020202020204" pitchFamily="34" charset="0"/>
              </a:rPr>
              <a:t>There are concerns about the impact of rises to employer national insurance and to the minimum wage, as well as uncertainty about the impact of US trade tariffs.</a:t>
            </a:r>
          </a:p>
          <a:p>
            <a:pPr marL="216000" indent="-216000">
              <a:spcBef>
                <a:spcPts val="600"/>
              </a:spcBef>
              <a:buClr>
                <a:schemeClr val="accent2"/>
              </a:buClr>
              <a:buFont typeface="Wingdings" panose="05000000000000000000" pitchFamily="2" charset="2"/>
              <a:buChar char="Ø"/>
            </a:pPr>
            <a:r>
              <a:rPr lang="en-GB" sz="1600" dirty="0">
                <a:latin typeface="Arial" panose="020B0604020202020204" pitchFamily="34" charset="0"/>
                <a:cs typeface="Arial" panose="020B0604020202020204" pitchFamily="34" charset="0"/>
              </a:rPr>
              <a:t>The next bank rate announcement will be on 8</a:t>
            </a:r>
            <a:r>
              <a:rPr lang="en-GB" sz="1600" baseline="30000" dirty="0">
                <a:latin typeface="Arial" panose="020B0604020202020204" pitchFamily="34" charset="0"/>
                <a:cs typeface="Arial" panose="020B0604020202020204" pitchFamily="34" charset="0"/>
              </a:rPr>
              <a:t>th</a:t>
            </a:r>
            <a:r>
              <a:rPr lang="en-GB" sz="1600" dirty="0">
                <a:latin typeface="Arial" panose="020B0604020202020204" pitchFamily="34" charset="0"/>
                <a:cs typeface="Arial" panose="020B0604020202020204" pitchFamily="34" charset="0"/>
              </a:rPr>
              <a:t> May.</a:t>
            </a:r>
          </a:p>
        </p:txBody>
      </p:sp>
      <p:sp>
        <p:nvSpPr>
          <p:cNvPr id="6" name="TextBox 5">
            <a:extLst>
              <a:ext uri="{FF2B5EF4-FFF2-40B4-BE49-F238E27FC236}">
                <a16:creationId xmlns:a16="http://schemas.microsoft.com/office/drawing/2014/main" id="{BCDB1A8F-DE3A-8E6D-B924-600AE2E081D7}"/>
              </a:ext>
            </a:extLst>
          </p:cNvPr>
          <p:cNvSpPr txBox="1"/>
          <p:nvPr/>
        </p:nvSpPr>
        <p:spPr>
          <a:xfrm>
            <a:off x="1425798" y="5781368"/>
            <a:ext cx="2880731" cy="276999"/>
          </a:xfrm>
          <a:prstGeom prst="rect">
            <a:avLst/>
          </a:prstGeom>
          <a:noFill/>
        </p:spPr>
        <p:txBody>
          <a:bodyPr wrap="square" rtlCol="0">
            <a:spAutoFit/>
          </a:bodyPr>
          <a:lstStyle/>
          <a:p>
            <a:r>
              <a:rPr lang="en-GB" sz="1200" i="1" dirty="0">
                <a:latin typeface="Arial" panose="020B0604020202020204" pitchFamily="34" charset="0"/>
                <a:cs typeface="Arial" panose="020B0604020202020204" pitchFamily="34" charset="0"/>
              </a:rPr>
              <a:t>Source: Bank of England, Mar 2025</a:t>
            </a:r>
          </a:p>
        </p:txBody>
      </p:sp>
      <p:graphicFrame>
        <p:nvGraphicFramePr>
          <p:cNvPr id="3" name="Chart 2">
            <a:extLst>
              <a:ext uri="{FF2B5EF4-FFF2-40B4-BE49-F238E27FC236}">
                <a16:creationId xmlns:a16="http://schemas.microsoft.com/office/drawing/2014/main" id="{E3D73B80-8E0F-B810-D785-BF04E401EE11}"/>
              </a:ext>
            </a:extLst>
          </p:cNvPr>
          <p:cNvGraphicFramePr>
            <a:graphicFrameLocks/>
          </p:cNvGraphicFramePr>
          <p:nvPr>
            <p:extLst>
              <p:ext uri="{D42A27DB-BD31-4B8C-83A1-F6EECF244321}">
                <p14:modId xmlns:p14="http://schemas.microsoft.com/office/powerpoint/2010/main" val="2479531938"/>
              </p:ext>
            </p:extLst>
          </p:nvPr>
        </p:nvGraphicFramePr>
        <p:xfrm>
          <a:off x="1041041" y="1250310"/>
          <a:ext cx="6530976" cy="435738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497509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41160-68B0-C37B-9389-83F4AFF6BC41}"/>
              </a:ext>
            </a:extLst>
          </p:cNvPr>
          <p:cNvSpPr>
            <a:spLocks noGrp="1"/>
          </p:cNvSpPr>
          <p:nvPr>
            <p:ph type="title"/>
          </p:nvPr>
        </p:nvSpPr>
        <p:spPr>
          <a:xfrm>
            <a:off x="838200" y="365125"/>
            <a:ext cx="10515600" cy="808767"/>
          </a:xfrm>
        </p:spPr>
        <p:txBody>
          <a:bodyPr/>
          <a:lstStyle/>
          <a:p>
            <a:r>
              <a:rPr lang="en-US" b="1" dirty="0"/>
              <a:t>The UK economy – pay growth</a:t>
            </a:r>
            <a:endParaRPr lang="en-US" dirty="0"/>
          </a:p>
        </p:txBody>
      </p:sp>
      <p:sp>
        <p:nvSpPr>
          <p:cNvPr id="6" name="Content Placeholder 3">
            <a:extLst>
              <a:ext uri="{FF2B5EF4-FFF2-40B4-BE49-F238E27FC236}">
                <a16:creationId xmlns:a16="http://schemas.microsoft.com/office/drawing/2014/main" id="{0C8884D9-989A-8FCE-6CE3-E9025630707E}"/>
              </a:ext>
            </a:extLst>
          </p:cNvPr>
          <p:cNvSpPr txBox="1">
            <a:spLocks/>
          </p:cNvSpPr>
          <p:nvPr/>
        </p:nvSpPr>
        <p:spPr>
          <a:xfrm>
            <a:off x="9138653" y="1154811"/>
            <a:ext cx="2946668" cy="4798175"/>
          </a:xfrm>
          <a:prstGeom prst="rect">
            <a:avLst/>
          </a:prstGeom>
        </p:spPr>
        <p:txBody>
          <a:bodyPr vert="horz" lIns="91430" tIns="45715" rIns="91430" bIns="45715" rtlCol="0">
            <a:normAutofit/>
          </a:bodyPr>
          <a:lstStyle>
            <a:lvl1pPr marL="457131" indent="-457131" algn="l" defTabSz="609507" rtl="0" eaLnBrk="1" latinLnBrk="0" hangingPunct="1">
              <a:spcBef>
                <a:spcPct val="20000"/>
              </a:spcBef>
              <a:buClr>
                <a:srgbClr val="760F46"/>
              </a:buClr>
              <a:buSzPct val="70000"/>
              <a:buFont typeface="Arial"/>
              <a:buChar char="•"/>
              <a:defRPr sz="2667" kern="1200">
                <a:solidFill>
                  <a:schemeClr val="tx1"/>
                </a:solidFill>
                <a:latin typeface="+mn-lt"/>
                <a:ea typeface="+mn-ea"/>
                <a:cs typeface="+mn-cs"/>
              </a:defRPr>
            </a:lvl1pPr>
            <a:lvl2pPr marL="990454" indent="-380944" algn="l" defTabSz="609507" rtl="0" eaLnBrk="1" latinLnBrk="0" hangingPunct="1">
              <a:spcBef>
                <a:spcPct val="20000"/>
              </a:spcBef>
              <a:buClr>
                <a:srgbClr val="760F46"/>
              </a:buClr>
              <a:buSzPct val="70000"/>
              <a:buFont typeface="Arial"/>
              <a:buChar char="•"/>
              <a:defRPr sz="2400" kern="1200">
                <a:solidFill>
                  <a:schemeClr val="tx1"/>
                </a:solidFill>
                <a:latin typeface="+mn-lt"/>
                <a:ea typeface="+mn-ea"/>
                <a:cs typeface="+mn-cs"/>
              </a:defRPr>
            </a:lvl2pPr>
            <a:lvl3pPr marL="1523773" indent="-304752" algn="l" defTabSz="609507" rtl="0" eaLnBrk="1" latinLnBrk="0" hangingPunct="1">
              <a:spcBef>
                <a:spcPct val="20000"/>
              </a:spcBef>
              <a:buClr>
                <a:srgbClr val="760F46"/>
              </a:buClr>
              <a:buSzPct val="70000"/>
              <a:buFont typeface="Arial"/>
              <a:buChar char="•"/>
              <a:defRPr sz="2400" kern="1200">
                <a:solidFill>
                  <a:schemeClr val="tx1"/>
                </a:solidFill>
                <a:latin typeface="+mn-lt"/>
                <a:ea typeface="+mn-ea"/>
                <a:cs typeface="+mn-cs"/>
              </a:defRPr>
            </a:lvl3pPr>
            <a:lvl4pPr marL="2133280" indent="-304752" algn="l" defTabSz="609507" rtl="0" eaLnBrk="1" latinLnBrk="0" hangingPunct="1">
              <a:spcBef>
                <a:spcPct val="20000"/>
              </a:spcBef>
              <a:buClr>
                <a:srgbClr val="760F46"/>
              </a:buClr>
              <a:buSzPct val="70000"/>
              <a:buFont typeface="Arial"/>
              <a:buChar char="•"/>
              <a:defRPr sz="2400" kern="1200">
                <a:solidFill>
                  <a:schemeClr val="tx1"/>
                </a:solidFill>
                <a:latin typeface="+mn-lt"/>
                <a:ea typeface="+mn-ea"/>
                <a:cs typeface="+mn-cs"/>
              </a:defRPr>
            </a:lvl4pPr>
            <a:lvl5pPr marL="2742790" indent="-304752" algn="l" defTabSz="609507" rtl="0" eaLnBrk="1" latinLnBrk="0" hangingPunct="1">
              <a:spcBef>
                <a:spcPct val="20000"/>
              </a:spcBef>
              <a:buClr>
                <a:srgbClr val="760F46"/>
              </a:buClr>
              <a:buSzPct val="70000"/>
              <a:buFont typeface="Arial"/>
              <a:buChar char="•"/>
              <a:defRPr sz="2400" kern="1200">
                <a:solidFill>
                  <a:schemeClr val="tx1"/>
                </a:solidFill>
                <a:latin typeface="+mn-lt"/>
                <a:ea typeface="+mn-ea"/>
                <a:cs typeface="+mn-cs"/>
              </a:defRPr>
            </a:lvl5pPr>
            <a:lvl6pPr marL="3352296" indent="-304752" algn="l" defTabSz="609507" rtl="0" eaLnBrk="1" latinLnBrk="0" hangingPunct="1">
              <a:spcBef>
                <a:spcPct val="20000"/>
              </a:spcBef>
              <a:buFont typeface="Arial"/>
              <a:buChar char="•"/>
              <a:defRPr sz="2400" kern="1200">
                <a:solidFill>
                  <a:schemeClr val="tx1"/>
                </a:solidFill>
                <a:latin typeface="+mn-lt"/>
                <a:ea typeface="+mn-ea"/>
                <a:cs typeface="+mn-cs"/>
              </a:defRPr>
            </a:lvl6pPr>
            <a:lvl7pPr marL="3961808" indent="-304752" algn="l" defTabSz="609507" rtl="0" eaLnBrk="1" latinLnBrk="0" hangingPunct="1">
              <a:spcBef>
                <a:spcPct val="20000"/>
              </a:spcBef>
              <a:buFont typeface="Arial"/>
              <a:buChar char="•"/>
              <a:defRPr sz="2400" kern="1200">
                <a:solidFill>
                  <a:schemeClr val="tx1"/>
                </a:solidFill>
                <a:latin typeface="+mn-lt"/>
                <a:ea typeface="+mn-ea"/>
                <a:cs typeface="+mn-cs"/>
              </a:defRPr>
            </a:lvl7pPr>
            <a:lvl8pPr marL="4571316" indent="-304752" algn="l" defTabSz="609507" rtl="0" eaLnBrk="1" latinLnBrk="0" hangingPunct="1">
              <a:spcBef>
                <a:spcPct val="20000"/>
              </a:spcBef>
              <a:buFont typeface="Arial"/>
              <a:buChar char="•"/>
              <a:defRPr sz="2400" kern="1200">
                <a:solidFill>
                  <a:schemeClr val="tx1"/>
                </a:solidFill>
                <a:latin typeface="+mn-lt"/>
                <a:ea typeface="+mn-ea"/>
                <a:cs typeface="+mn-cs"/>
              </a:defRPr>
            </a:lvl8pPr>
            <a:lvl9pPr marL="5180824" indent="-304752" algn="l" defTabSz="609507" rtl="0" eaLnBrk="1" latinLnBrk="0" hangingPunct="1">
              <a:spcBef>
                <a:spcPct val="20000"/>
              </a:spcBef>
              <a:buFont typeface="Arial"/>
              <a:buChar char="•"/>
              <a:defRPr sz="2400" kern="1200">
                <a:solidFill>
                  <a:schemeClr val="tx1"/>
                </a:solidFill>
                <a:latin typeface="+mn-lt"/>
                <a:ea typeface="+mn-ea"/>
                <a:cs typeface="+mn-cs"/>
              </a:defRPr>
            </a:lvl9pPr>
          </a:lstStyle>
          <a:p>
            <a:pPr marL="288000" indent="-288000">
              <a:buClr>
                <a:schemeClr val="accent2"/>
              </a:buClr>
              <a:buFont typeface="Wingdings" panose="05000000000000000000" pitchFamily="2" charset="2"/>
              <a:buChar char="Ø"/>
            </a:pPr>
            <a:r>
              <a:rPr lang="en-GB" sz="1600" dirty="0">
                <a:latin typeface="Arial" panose="020B0604020202020204" pitchFamily="34" charset="0"/>
                <a:cs typeface="Arial" panose="020B0604020202020204" pitchFamily="34" charset="0"/>
              </a:rPr>
              <a:t>Regular pay growth (exc bonuses) was 5.9% in Feb and total pay growth (inc bonuses) was 5.6%.  </a:t>
            </a:r>
          </a:p>
          <a:p>
            <a:pPr marL="288000" indent="-288000">
              <a:buClr>
                <a:schemeClr val="accent2"/>
              </a:buClr>
              <a:buFont typeface="Wingdings" panose="05000000000000000000" pitchFamily="2" charset="2"/>
              <a:buChar char="Ø"/>
            </a:pPr>
            <a:r>
              <a:rPr lang="en-GB" sz="1600" dirty="0">
                <a:latin typeface="Arial" panose="020B0604020202020204" pitchFamily="34" charset="0"/>
                <a:cs typeface="Arial" panose="020B0604020202020204" pitchFamily="34" charset="0"/>
              </a:rPr>
              <a:t>When adjusted for inflation, regular pay rose by 2.1% and total pay by 1.9%.</a:t>
            </a:r>
          </a:p>
          <a:p>
            <a:pPr marL="288000" indent="-288000">
              <a:buClr>
                <a:schemeClr val="accent2"/>
              </a:buClr>
              <a:buFont typeface="Wingdings" panose="05000000000000000000" pitchFamily="2" charset="2"/>
              <a:buChar char="Ø"/>
            </a:pPr>
            <a:r>
              <a:rPr lang="en-GB" sz="1600" dirty="0">
                <a:latin typeface="Arial" panose="020B0604020202020204" pitchFamily="34" charset="0"/>
                <a:cs typeface="Arial" panose="020B0604020202020204" pitchFamily="34" charset="0"/>
              </a:rPr>
              <a:t>Private sector pay growth was 5.9% and public sector pay growth was 5.7%.</a:t>
            </a:r>
          </a:p>
          <a:p>
            <a:pPr marL="288000" indent="-288000">
              <a:buClr>
                <a:schemeClr val="accent2"/>
              </a:buClr>
              <a:buFont typeface="Wingdings" panose="05000000000000000000" pitchFamily="2" charset="2"/>
              <a:buChar char="Ø"/>
            </a:pPr>
            <a:r>
              <a:rPr lang="en-GB" sz="1600" dirty="0">
                <a:latin typeface="Arial" panose="020B0604020202020204" pitchFamily="34" charset="0"/>
                <a:cs typeface="Arial" panose="020B0604020202020204" pitchFamily="34" charset="0"/>
              </a:rPr>
              <a:t>Wholesale, retail, hotels &amp; restaurants had the highest pay growth at 6.8%, followed by construction at 6.2%, manufacturing at 5.7% and finance &amp; business services at 4.8%.</a:t>
            </a:r>
          </a:p>
        </p:txBody>
      </p:sp>
      <p:sp>
        <p:nvSpPr>
          <p:cNvPr id="7" name="TextBox 6">
            <a:extLst>
              <a:ext uri="{FF2B5EF4-FFF2-40B4-BE49-F238E27FC236}">
                <a16:creationId xmlns:a16="http://schemas.microsoft.com/office/drawing/2014/main" id="{1179EC1A-BDF6-0AF3-3711-F9F377528B74}"/>
              </a:ext>
            </a:extLst>
          </p:cNvPr>
          <p:cNvSpPr txBox="1"/>
          <p:nvPr/>
        </p:nvSpPr>
        <p:spPr>
          <a:xfrm>
            <a:off x="1917467" y="5952989"/>
            <a:ext cx="4387702" cy="276999"/>
          </a:xfrm>
          <a:prstGeom prst="rect">
            <a:avLst/>
          </a:prstGeom>
          <a:noFill/>
        </p:spPr>
        <p:txBody>
          <a:bodyPr wrap="square" rtlCol="0">
            <a:spAutoFit/>
          </a:bodyPr>
          <a:lstStyle/>
          <a:p>
            <a:r>
              <a:rPr lang="en-GB" sz="1200" i="1" dirty="0">
                <a:latin typeface="Arial" panose="020B0604020202020204" pitchFamily="34" charset="0"/>
                <a:cs typeface="Arial" panose="020B0604020202020204" pitchFamily="34" charset="0"/>
              </a:rPr>
              <a:t>Source: ONS Average Weekly Earnings, Apr 2025 release </a:t>
            </a:r>
          </a:p>
        </p:txBody>
      </p:sp>
      <p:graphicFrame>
        <p:nvGraphicFramePr>
          <p:cNvPr id="4" name="Chart 3">
            <a:extLst>
              <a:ext uri="{FF2B5EF4-FFF2-40B4-BE49-F238E27FC236}">
                <a16:creationId xmlns:a16="http://schemas.microsoft.com/office/drawing/2014/main" id="{BC785909-D74D-AA59-E923-777D9B7B3B8B}"/>
              </a:ext>
            </a:extLst>
          </p:cNvPr>
          <p:cNvGraphicFramePr>
            <a:graphicFrameLocks/>
          </p:cNvGraphicFramePr>
          <p:nvPr>
            <p:extLst>
              <p:ext uri="{D42A27DB-BD31-4B8C-83A1-F6EECF244321}">
                <p14:modId xmlns:p14="http://schemas.microsoft.com/office/powerpoint/2010/main" val="3308604153"/>
              </p:ext>
            </p:extLst>
          </p:nvPr>
        </p:nvGraphicFramePr>
        <p:xfrm>
          <a:off x="263910" y="1008164"/>
          <a:ext cx="3576570" cy="494480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a:extLst>
              <a:ext uri="{FF2B5EF4-FFF2-40B4-BE49-F238E27FC236}">
                <a16:creationId xmlns:a16="http://schemas.microsoft.com/office/drawing/2014/main" id="{E6F1E108-DC54-A2BE-9074-AD9420A9A965}"/>
              </a:ext>
            </a:extLst>
          </p:cNvPr>
          <p:cNvGraphicFramePr>
            <a:graphicFrameLocks/>
          </p:cNvGraphicFramePr>
          <p:nvPr>
            <p:extLst>
              <p:ext uri="{D42A27DB-BD31-4B8C-83A1-F6EECF244321}">
                <p14:modId xmlns:p14="http://schemas.microsoft.com/office/powerpoint/2010/main" val="3581386474"/>
              </p:ext>
            </p:extLst>
          </p:nvPr>
        </p:nvGraphicFramePr>
        <p:xfrm>
          <a:off x="3992881" y="1008164"/>
          <a:ext cx="5145772" cy="494480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582508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41160-68B0-C37B-9389-83F4AFF6BC41}"/>
              </a:ext>
            </a:extLst>
          </p:cNvPr>
          <p:cNvSpPr>
            <a:spLocks noGrp="1"/>
          </p:cNvSpPr>
          <p:nvPr>
            <p:ph type="title"/>
          </p:nvPr>
        </p:nvSpPr>
        <p:spPr>
          <a:xfrm>
            <a:off x="838200" y="365126"/>
            <a:ext cx="10515600" cy="697556"/>
          </a:xfrm>
        </p:spPr>
        <p:txBody>
          <a:bodyPr/>
          <a:lstStyle/>
          <a:p>
            <a:r>
              <a:rPr lang="en-US" b="1" dirty="0"/>
              <a:t>The UK economy – labour market</a:t>
            </a:r>
            <a:endParaRPr lang="en-US" dirty="0"/>
          </a:p>
        </p:txBody>
      </p:sp>
      <p:sp>
        <p:nvSpPr>
          <p:cNvPr id="4" name="TextBox 3">
            <a:extLst>
              <a:ext uri="{FF2B5EF4-FFF2-40B4-BE49-F238E27FC236}">
                <a16:creationId xmlns:a16="http://schemas.microsoft.com/office/drawing/2014/main" id="{610FD369-983E-D048-49E8-303F99464CCF}"/>
              </a:ext>
            </a:extLst>
          </p:cNvPr>
          <p:cNvSpPr txBox="1"/>
          <p:nvPr/>
        </p:nvSpPr>
        <p:spPr>
          <a:xfrm>
            <a:off x="1520307" y="5767671"/>
            <a:ext cx="4387702" cy="276999"/>
          </a:xfrm>
          <a:prstGeom prst="rect">
            <a:avLst/>
          </a:prstGeom>
          <a:noFill/>
        </p:spPr>
        <p:txBody>
          <a:bodyPr wrap="square" rtlCol="0">
            <a:spAutoFit/>
          </a:bodyPr>
          <a:lstStyle/>
          <a:p>
            <a:r>
              <a:rPr lang="en-GB" sz="1200" i="1" dirty="0">
                <a:latin typeface="Arial" panose="020B0604020202020204" pitchFamily="34" charset="0"/>
                <a:cs typeface="Arial" panose="020B0604020202020204" pitchFamily="34" charset="0"/>
              </a:rPr>
              <a:t>Source: ONS UK Labour Market, Apr 2025 release </a:t>
            </a:r>
          </a:p>
        </p:txBody>
      </p:sp>
      <p:sp>
        <p:nvSpPr>
          <p:cNvPr id="8" name="Content Placeholder 3">
            <a:extLst>
              <a:ext uri="{FF2B5EF4-FFF2-40B4-BE49-F238E27FC236}">
                <a16:creationId xmlns:a16="http://schemas.microsoft.com/office/drawing/2014/main" id="{AA2D2AB9-39A0-7DF6-C02E-70251EFE6E2F}"/>
              </a:ext>
            </a:extLst>
          </p:cNvPr>
          <p:cNvSpPr txBox="1">
            <a:spLocks/>
          </p:cNvSpPr>
          <p:nvPr/>
        </p:nvSpPr>
        <p:spPr>
          <a:xfrm>
            <a:off x="838200" y="4901256"/>
            <a:ext cx="10972133" cy="1012021"/>
          </a:xfrm>
          <a:prstGeom prst="rect">
            <a:avLst/>
          </a:prstGeom>
        </p:spPr>
        <p:txBody>
          <a:bodyPr vert="horz" lIns="91430" tIns="45715" rIns="91430" bIns="45715" numCol="1" rtlCol="0">
            <a:normAutofit/>
          </a:bodyPr>
          <a:lstStyle>
            <a:lvl1pPr marL="457131" indent="-457131" algn="l" defTabSz="609507" rtl="0" eaLnBrk="1" latinLnBrk="0" hangingPunct="1">
              <a:spcBef>
                <a:spcPct val="20000"/>
              </a:spcBef>
              <a:buClr>
                <a:srgbClr val="760F46"/>
              </a:buClr>
              <a:buSzPct val="70000"/>
              <a:buFont typeface="Arial"/>
              <a:buChar char="•"/>
              <a:defRPr sz="2667" kern="1200">
                <a:solidFill>
                  <a:schemeClr val="tx1"/>
                </a:solidFill>
                <a:latin typeface="+mn-lt"/>
                <a:ea typeface="+mn-ea"/>
                <a:cs typeface="+mn-cs"/>
              </a:defRPr>
            </a:lvl1pPr>
            <a:lvl2pPr marL="990454" indent="-380944" algn="l" defTabSz="609507" rtl="0" eaLnBrk="1" latinLnBrk="0" hangingPunct="1">
              <a:spcBef>
                <a:spcPct val="20000"/>
              </a:spcBef>
              <a:buClr>
                <a:srgbClr val="760F46"/>
              </a:buClr>
              <a:buSzPct val="70000"/>
              <a:buFont typeface="Arial"/>
              <a:buChar char="•"/>
              <a:defRPr sz="2400" kern="1200">
                <a:solidFill>
                  <a:schemeClr val="tx1"/>
                </a:solidFill>
                <a:latin typeface="+mn-lt"/>
                <a:ea typeface="+mn-ea"/>
                <a:cs typeface="+mn-cs"/>
              </a:defRPr>
            </a:lvl2pPr>
            <a:lvl3pPr marL="1523773" indent="-304752" algn="l" defTabSz="609507" rtl="0" eaLnBrk="1" latinLnBrk="0" hangingPunct="1">
              <a:spcBef>
                <a:spcPct val="20000"/>
              </a:spcBef>
              <a:buClr>
                <a:srgbClr val="760F46"/>
              </a:buClr>
              <a:buSzPct val="70000"/>
              <a:buFont typeface="Arial"/>
              <a:buChar char="•"/>
              <a:defRPr sz="2400" kern="1200">
                <a:solidFill>
                  <a:schemeClr val="tx1"/>
                </a:solidFill>
                <a:latin typeface="+mn-lt"/>
                <a:ea typeface="+mn-ea"/>
                <a:cs typeface="+mn-cs"/>
              </a:defRPr>
            </a:lvl3pPr>
            <a:lvl4pPr marL="2133280" indent="-304752" algn="l" defTabSz="609507" rtl="0" eaLnBrk="1" latinLnBrk="0" hangingPunct="1">
              <a:spcBef>
                <a:spcPct val="20000"/>
              </a:spcBef>
              <a:buClr>
                <a:srgbClr val="760F46"/>
              </a:buClr>
              <a:buSzPct val="70000"/>
              <a:buFont typeface="Arial"/>
              <a:buChar char="•"/>
              <a:defRPr sz="2400" kern="1200">
                <a:solidFill>
                  <a:schemeClr val="tx1"/>
                </a:solidFill>
                <a:latin typeface="+mn-lt"/>
                <a:ea typeface="+mn-ea"/>
                <a:cs typeface="+mn-cs"/>
              </a:defRPr>
            </a:lvl4pPr>
            <a:lvl5pPr marL="2742790" indent="-304752" algn="l" defTabSz="609507" rtl="0" eaLnBrk="1" latinLnBrk="0" hangingPunct="1">
              <a:spcBef>
                <a:spcPct val="20000"/>
              </a:spcBef>
              <a:buClr>
                <a:srgbClr val="760F46"/>
              </a:buClr>
              <a:buSzPct val="70000"/>
              <a:buFont typeface="Arial"/>
              <a:buChar char="•"/>
              <a:defRPr sz="2400" kern="1200">
                <a:solidFill>
                  <a:schemeClr val="tx1"/>
                </a:solidFill>
                <a:latin typeface="+mn-lt"/>
                <a:ea typeface="+mn-ea"/>
                <a:cs typeface="+mn-cs"/>
              </a:defRPr>
            </a:lvl5pPr>
            <a:lvl6pPr marL="3352296" indent="-304752" algn="l" defTabSz="609507" rtl="0" eaLnBrk="1" latinLnBrk="0" hangingPunct="1">
              <a:spcBef>
                <a:spcPct val="20000"/>
              </a:spcBef>
              <a:buFont typeface="Arial"/>
              <a:buChar char="•"/>
              <a:defRPr sz="2400" kern="1200">
                <a:solidFill>
                  <a:schemeClr val="tx1"/>
                </a:solidFill>
                <a:latin typeface="+mn-lt"/>
                <a:ea typeface="+mn-ea"/>
                <a:cs typeface="+mn-cs"/>
              </a:defRPr>
            </a:lvl6pPr>
            <a:lvl7pPr marL="3961808" indent="-304752" algn="l" defTabSz="609507" rtl="0" eaLnBrk="1" latinLnBrk="0" hangingPunct="1">
              <a:spcBef>
                <a:spcPct val="20000"/>
              </a:spcBef>
              <a:buFont typeface="Arial"/>
              <a:buChar char="•"/>
              <a:defRPr sz="2400" kern="1200">
                <a:solidFill>
                  <a:schemeClr val="tx1"/>
                </a:solidFill>
                <a:latin typeface="+mn-lt"/>
                <a:ea typeface="+mn-ea"/>
                <a:cs typeface="+mn-cs"/>
              </a:defRPr>
            </a:lvl7pPr>
            <a:lvl8pPr marL="4571316" indent="-304752" algn="l" defTabSz="609507" rtl="0" eaLnBrk="1" latinLnBrk="0" hangingPunct="1">
              <a:spcBef>
                <a:spcPct val="20000"/>
              </a:spcBef>
              <a:buFont typeface="Arial"/>
              <a:buChar char="•"/>
              <a:defRPr sz="2400" kern="1200">
                <a:solidFill>
                  <a:schemeClr val="tx1"/>
                </a:solidFill>
                <a:latin typeface="+mn-lt"/>
                <a:ea typeface="+mn-ea"/>
                <a:cs typeface="+mn-cs"/>
              </a:defRPr>
            </a:lvl8pPr>
            <a:lvl9pPr marL="5180824" indent="-304752" algn="l" defTabSz="609507" rtl="0" eaLnBrk="1" latinLnBrk="0" hangingPunct="1">
              <a:spcBef>
                <a:spcPct val="20000"/>
              </a:spcBef>
              <a:buFont typeface="Arial"/>
              <a:buChar char="•"/>
              <a:defRPr sz="2400" kern="1200">
                <a:solidFill>
                  <a:schemeClr val="tx1"/>
                </a:solidFill>
                <a:latin typeface="+mn-lt"/>
                <a:ea typeface="+mn-ea"/>
                <a:cs typeface="+mn-cs"/>
              </a:defRPr>
            </a:lvl9pPr>
          </a:lstStyle>
          <a:p>
            <a:pPr marL="180000" indent="-180000">
              <a:buClr>
                <a:schemeClr val="accent2"/>
              </a:buClr>
              <a:buFont typeface="Wingdings" panose="05000000000000000000" pitchFamily="2" charset="2"/>
              <a:buChar char="Ø"/>
            </a:pPr>
            <a:r>
              <a:rPr lang="en-GB" sz="1400" dirty="0">
                <a:latin typeface="Arial" panose="020B0604020202020204" pitchFamily="34" charset="0"/>
                <a:cs typeface="Arial" panose="020B0604020202020204" pitchFamily="34" charset="0"/>
              </a:rPr>
              <a:t>The employment rate increased by 0.1ppt to 75.1% in the quarter to Feb 25 and is 0.5ppt up on a year ago.</a:t>
            </a:r>
          </a:p>
          <a:p>
            <a:pPr marL="180000" indent="-180000">
              <a:buClr>
                <a:schemeClr val="accent2"/>
              </a:buClr>
              <a:buFont typeface="Wingdings" panose="05000000000000000000" pitchFamily="2" charset="2"/>
              <a:buChar char="Ø"/>
            </a:pPr>
            <a:r>
              <a:rPr lang="en-GB" sz="1400" dirty="0">
                <a:latin typeface="Arial" panose="020B0604020202020204" pitchFamily="34" charset="0"/>
                <a:cs typeface="Arial" panose="020B0604020202020204" pitchFamily="34" charset="0"/>
              </a:rPr>
              <a:t>The unemployment rate was unchanged at 4.4% and is 0.2ppt higher than a year ago.</a:t>
            </a:r>
          </a:p>
          <a:p>
            <a:pPr marL="180000" indent="-180000">
              <a:buClr>
                <a:schemeClr val="accent2"/>
              </a:buClr>
              <a:buFont typeface="Wingdings" panose="05000000000000000000" pitchFamily="2" charset="2"/>
              <a:buChar char="Ø"/>
            </a:pPr>
            <a:r>
              <a:rPr lang="en-GB" sz="1400" dirty="0">
                <a:latin typeface="Arial" panose="020B0604020202020204" pitchFamily="34" charset="0"/>
                <a:cs typeface="Arial" panose="020B0604020202020204" pitchFamily="34" charset="0"/>
              </a:rPr>
              <a:t>The economic inactivity rate was down by 0.2ppt to 21.4%, 0.7ppt lower than a year ago.</a:t>
            </a:r>
          </a:p>
        </p:txBody>
      </p:sp>
      <p:graphicFrame>
        <p:nvGraphicFramePr>
          <p:cNvPr id="5" name="Chart 4">
            <a:extLst>
              <a:ext uri="{FF2B5EF4-FFF2-40B4-BE49-F238E27FC236}">
                <a16:creationId xmlns:a16="http://schemas.microsoft.com/office/drawing/2014/main" id="{8789E4FB-EAA2-AEFF-24AC-F49EC46C34AE}"/>
              </a:ext>
            </a:extLst>
          </p:cNvPr>
          <p:cNvGraphicFramePr>
            <a:graphicFrameLocks/>
          </p:cNvGraphicFramePr>
          <p:nvPr>
            <p:extLst>
              <p:ext uri="{D42A27DB-BD31-4B8C-83A1-F6EECF244321}">
                <p14:modId xmlns:p14="http://schemas.microsoft.com/office/powerpoint/2010/main" val="3670392370"/>
              </p:ext>
            </p:extLst>
          </p:nvPr>
        </p:nvGraphicFramePr>
        <p:xfrm>
          <a:off x="817056" y="959444"/>
          <a:ext cx="3532273" cy="385430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a:extLst>
              <a:ext uri="{FF2B5EF4-FFF2-40B4-BE49-F238E27FC236}">
                <a16:creationId xmlns:a16="http://schemas.microsoft.com/office/drawing/2014/main" id="{C7C2CD85-E8D8-4294-B63F-47AA293B25BB}"/>
              </a:ext>
            </a:extLst>
          </p:cNvPr>
          <p:cNvGraphicFramePr>
            <a:graphicFrameLocks/>
          </p:cNvGraphicFramePr>
          <p:nvPr>
            <p:extLst>
              <p:ext uri="{D42A27DB-BD31-4B8C-83A1-F6EECF244321}">
                <p14:modId xmlns:p14="http://schemas.microsoft.com/office/powerpoint/2010/main" val="3676566822"/>
              </p:ext>
            </p:extLst>
          </p:nvPr>
        </p:nvGraphicFramePr>
        <p:xfrm>
          <a:off x="4468512" y="959444"/>
          <a:ext cx="3511131" cy="385430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Chart 6">
            <a:extLst>
              <a:ext uri="{FF2B5EF4-FFF2-40B4-BE49-F238E27FC236}">
                <a16:creationId xmlns:a16="http://schemas.microsoft.com/office/drawing/2014/main" id="{270D01A0-7B0E-4537-B3DA-22240A7E670A}"/>
              </a:ext>
            </a:extLst>
          </p:cNvPr>
          <p:cNvGraphicFramePr>
            <a:graphicFrameLocks/>
          </p:cNvGraphicFramePr>
          <p:nvPr>
            <p:extLst>
              <p:ext uri="{D42A27DB-BD31-4B8C-83A1-F6EECF244321}">
                <p14:modId xmlns:p14="http://schemas.microsoft.com/office/powerpoint/2010/main" val="2738848798"/>
              </p:ext>
            </p:extLst>
          </p:nvPr>
        </p:nvGraphicFramePr>
        <p:xfrm>
          <a:off x="8098826" y="944723"/>
          <a:ext cx="3532273" cy="386902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0700948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41160-68B0-C37B-9389-83F4AFF6BC41}"/>
              </a:ext>
            </a:extLst>
          </p:cNvPr>
          <p:cNvSpPr>
            <a:spLocks noGrp="1"/>
          </p:cNvSpPr>
          <p:nvPr>
            <p:ph type="title"/>
          </p:nvPr>
        </p:nvSpPr>
        <p:spPr>
          <a:xfrm>
            <a:off x="838200" y="365126"/>
            <a:ext cx="10515600" cy="759340"/>
          </a:xfrm>
        </p:spPr>
        <p:txBody>
          <a:bodyPr/>
          <a:lstStyle/>
          <a:p>
            <a:r>
              <a:rPr lang="en-US" b="1" dirty="0"/>
              <a:t>The UK economy – house &amp; rental prices</a:t>
            </a:r>
            <a:endParaRPr lang="en-US" dirty="0"/>
          </a:p>
        </p:txBody>
      </p:sp>
      <p:sp>
        <p:nvSpPr>
          <p:cNvPr id="5" name="TextBox 4">
            <a:extLst>
              <a:ext uri="{FF2B5EF4-FFF2-40B4-BE49-F238E27FC236}">
                <a16:creationId xmlns:a16="http://schemas.microsoft.com/office/drawing/2014/main" id="{2A7102D1-4A09-BA26-C57A-4C16D9A46954}"/>
              </a:ext>
            </a:extLst>
          </p:cNvPr>
          <p:cNvSpPr txBox="1"/>
          <p:nvPr/>
        </p:nvSpPr>
        <p:spPr>
          <a:xfrm>
            <a:off x="1270645" y="5733534"/>
            <a:ext cx="4750399" cy="276999"/>
          </a:xfrm>
          <a:prstGeom prst="rect">
            <a:avLst/>
          </a:prstGeom>
          <a:noFill/>
        </p:spPr>
        <p:txBody>
          <a:bodyPr wrap="square" rtlCol="0">
            <a:spAutoFit/>
          </a:bodyPr>
          <a:lstStyle/>
          <a:p>
            <a:r>
              <a:rPr lang="en-GB" sz="1200" i="1" dirty="0">
                <a:latin typeface="Arial" panose="020B0604020202020204" pitchFamily="34" charset="0"/>
                <a:cs typeface="Arial" panose="020B0604020202020204" pitchFamily="34" charset="0"/>
              </a:rPr>
              <a:t>Source: ONS Private rent and house prices, Apr 2025 release</a:t>
            </a:r>
          </a:p>
        </p:txBody>
      </p:sp>
      <p:sp>
        <p:nvSpPr>
          <p:cNvPr id="6" name="Content Placeholder 3">
            <a:extLst>
              <a:ext uri="{FF2B5EF4-FFF2-40B4-BE49-F238E27FC236}">
                <a16:creationId xmlns:a16="http://schemas.microsoft.com/office/drawing/2014/main" id="{28E832EE-2296-58B4-F2EF-3152CF7FBFDC}"/>
              </a:ext>
            </a:extLst>
          </p:cNvPr>
          <p:cNvSpPr txBox="1">
            <a:spLocks/>
          </p:cNvSpPr>
          <p:nvPr/>
        </p:nvSpPr>
        <p:spPr>
          <a:xfrm>
            <a:off x="8613058" y="1348547"/>
            <a:ext cx="3138196" cy="4154605"/>
          </a:xfrm>
          <a:prstGeom prst="rect">
            <a:avLst/>
          </a:prstGeom>
        </p:spPr>
        <p:txBody>
          <a:bodyPr vert="horz" lIns="91430" tIns="45715" rIns="91430" bIns="45715" rtlCol="0">
            <a:normAutofit/>
          </a:bodyPr>
          <a:lstStyle>
            <a:lvl1pPr marL="457131" indent="-457131" algn="l" defTabSz="609507" rtl="0" eaLnBrk="1" latinLnBrk="0" hangingPunct="1">
              <a:spcBef>
                <a:spcPct val="20000"/>
              </a:spcBef>
              <a:buClr>
                <a:srgbClr val="760F46"/>
              </a:buClr>
              <a:buSzPct val="70000"/>
              <a:buFont typeface="Arial"/>
              <a:buChar char="•"/>
              <a:defRPr sz="2667" kern="1200">
                <a:solidFill>
                  <a:schemeClr val="tx1"/>
                </a:solidFill>
                <a:latin typeface="+mn-lt"/>
                <a:ea typeface="+mn-ea"/>
                <a:cs typeface="+mn-cs"/>
              </a:defRPr>
            </a:lvl1pPr>
            <a:lvl2pPr marL="990454" indent="-380944" algn="l" defTabSz="609507" rtl="0" eaLnBrk="1" latinLnBrk="0" hangingPunct="1">
              <a:spcBef>
                <a:spcPct val="20000"/>
              </a:spcBef>
              <a:buClr>
                <a:srgbClr val="760F46"/>
              </a:buClr>
              <a:buSzPct val="70000"/>
              <a:buFont typeface="Arial"/>
              <a:buChar char="•"/>
              <a:defRPr sz="2400" kern="1200">
                <a:solidFill>
                  <a:schemeClr val="tx1"/>
                </a:solidFill>
                <a:latin typeface="+mn-lt"/>
                <a:ea typeface="+mn-ea"/>
                <a:cs typeface="+mn-cs"/>
              </a:defRPr>
            </a:lvl2pPr>
            <a:lvl3pPr marL="1523773" indent="-304752" algn="l" defTabSz="609507" rtl="0" eaLnBrk="1" latinLnBrk="0" hangingPunct="1">
              <a:spcBef>
                <a:spcPct val="20000"/>
              </a:spcBef>
              <a:buClr>
                <a:srgbClr val="760F46"/>
              </a:buClr>
              <a:buSzPct val="70000"/>
              <a:buFont typeface="Arial"/>
              <a:buChar char="•"/>
              <a:defRPr sz="2400" kern="1200">
                <a:solidFill>
                  <a:schemeClr val="tx1"/>
                </a:solidFill>
                <a:latin typeface="+mn-lt"/>
                <a:ea typeface="+mn-ea"/>
                <a:cs typeface="+mn-cs"/>
              </a:defRPr>
            </a:lvl3pPr>
            <a:lvl4pPr marL="2133280" indent="-304752" algn="l" defTabSz="609507" rtl="0" eaLnBrk="1" latinLnBrk="0" hangingPunct="1">
              <a:spcBef>
                <a:spcPct val="20000"/>
              </a:spcBef>
              <a:buClr>
                <a:srgbClr val="760F46"/>
              </a:buClr>
              <a:buSzPct val="70000"/>
              <a:buFont typeface="Arial"/>
              <a:buChar char="•"/>
              <a:defRPr sz="2400" kern="1200">
                <a:solidFill>
                  <a:schemeClr val="tx1"/>
                </a:solidFill>
                <a:latin typeface="+mn-lt"/>
                <a:ea typeface="+mn-ea"/>
                <a:cs typeface="+mn-cs"/>
              </a:defRPr>
            </a:lvl4pPr>
            <a:lvl5pPr marL="2742790" indent="-304752" algn="l" defTabSz="609507" rtl="0" eaLnBrk="1" latinLnBrk="0" hangingPunct="1">
              <a:spcBef>
                <a:spcPct val="20000"/>
              </a:spcBef>
              <a:buClr>
                <a:srgbClr val="760F46"/>
              </a:buClr>
              <a:buSzPct val="70000"/>
              <a:buFont typeface="Arial"/>
              <a:buChar char="•"/>
              <a:defRPr sz="2400" kern="1200">
                <a:solidFill>
                  <a:schemeClr val="tx1"/>
                </a:solidFill>
                <a:latin typeface="+mn-lt"/>
                <a:ea typeface="+mn-ea"/>
                <a:cs typeface="+mn-cs"/>
              </a:defRPr>
            </a:lvl5pPr>
            <a:lvl6pPr marL="3352296" indent="-304752" algn="l" defTabSz="609507" rtl="0" eaLnBrk="1" latinLnBrk="0" hangingPunct="1">
              <a:spcBef>
                <a:spcPct val="20000"/>
              </a:spcBef>
              <a:buFont typeface="Arial"/>
              <a:buChar char="•"/>
              <a:defRPr sz="2400" kern="1200">
                <a:solidFill>
                  <a:schemeClr val="tx1"/>
                </a:solidFill>
                <a:latin typeface="+mn-lt"/>
                <a:ea typeface="+mn-ea"/>
                <a:cs typeface="+mn-cs"/>
              </a:defRPr>
            </a:lvl6pPr>
            <a:lvl7pPr marL="3961808" indent="-304752" algn="l" defTabSz="609507" rtl="0" eaLnBrk="1" latinLnBrk="0" hangingPunct="1">
              <a:spcBef>
                <a:spcPct val="20000"/>
              </a:spcBef>
              <a:buFont typeface="Arial"/>
              <a:buChar char="•"/>
              <a:defRPr sz="2400" kern="1200">
                <a:solidFill>
                  <a:schemeClr val="tx1"/>
                </a:solidFill>
                <a:latin typeface="+mn-lt"/>
                <a:ea typeface="+mn-ea"/>
                <a:cs typeface="+mn-cs"/>
              </a:defRPr>
            </a:lvl7pPr>
            <a:lvl8pPr marL="4571316" indent="-304752" algn="l" defTabSz="609507" rtl="0" eaLnBrk="1" latinLnBrk="0" hangingPunct="1">
              <a:spcBef>
                <a:spcPct val="20000"/>
              </a:spcBef>
              <a:buFont typeface="Arial"/>
              <a:buChar char="•"/>
              <a:defRPr sz="2400" kern="1200">
                <a:solidFill>
                  <a:schemeClr val="tx1"/>
                </a:solidFill>
                <a:latin typeface="+mn-lt"/>
                <a:ea typeface="+mn-ea"/>
                <a:cs typeface="+mn-cs"/>
              </a:defRPr>
            </a:lvl8pPr>
            <a:lvl9pPr marL="5180824" indent="-304752" algn="l" defTabSz="609507" rtl="0" eaLnBrk="1" latinLnBrk="0" hangingPunct="1">
              <a:spcBef>
                <a:spcPct val="20000"/>
              </a:spcBef>
              <a:buFont typeface="Arial"/>
              <a:buChar char="•"/>
              <a:defRPr sz="2400" kern="1200">
                <a:solidFill>
                  <a:schemeClr val="tx1"/>
                </a:solidFill>
                <a:latin typeface="+mn-lt"/>
                <a:ea typeface="+mn-ea"/>
                <a:cs typeface="+mn-cs"/>
              </a:defRPr>
            </a:lvl9pPr>
          </a:lstStyle>
          <a:p>
            <a:pPr marL="288000" indent="-288000">
              <a:buClr>
                <a:schemeClr val="accent2"/>
              </a:buClr>
              <a:buFont typeface="Wingdings" panose="05000000000000000000" pitchFamily="2" charset="2"/>
              <a:buChar char="Ø"/>
            </a:pPr>
            <a:r>
              <a:rPr lang="en-GB" sz="1600" dirty="0">
                <a:latin typeface="Arial" panose="020B0604020202020204" pitchFamily="34" charset="0"/>
                <a:cs typeface="Arial" panose="020B0604020202020204" pitchFamily="34" charset="0"/>
              </a:rPr>
              <a:t>Average house prices increased by 5.4 % in the 12 months to Feb 2025, up from 4.8% the previous month.  The average price was £268,319.</a:t>
            </a:r>
          </a:p>
          <a:p>
            <a:pPr marL="288000" indent="-288000">
              <a:buClr>
                <a:schemeClr val="accent2"/>
              </a:buClr>
              <a:buFont typeface="Wingdings" panose="05000000000000000000" pitchFamily="2" charset="2"/>
              <a:buChar char="Ø"/>
            </a:pPr>
            <a:r>
              <a:rPr lang="en-GB" sz="1600" dirty="0">
                <a:latin typeface="Arial" panose="020B0604020202020204" pitchFamily="34" charset="0"/>
                <a:cs typeface="Arial" panose="020B0604020202020204" pitchFamily="34" charset="0"/>
              </a:rPr>
              <a:t>Average UK rents increased by 7.7% in the 12 months to Feb 2025.  The average rent was £1,332 per month.</a:t>
            </a:r>
          </a:p>
          <a:p>
            <a:pPr marL="288000" indent="-288000">
              <a:buClr>
                <a:schemeClr val="accent2"/>
              </a:buClr>
              <a:buFont typeface="Wingdings" panose="05000000000000000000" pitchFamily="2" charset="2"/>
              <a:buChar char="Ø"/>
            </a:pPr>
            <a:endParaRPr lang="en-GB" sz="1600" dirty="0">
              <a:latin typeface="Arial" panose="020B0604020202020204" pitchFamily="34" charset="0"/>
              <a:cs typeface="Arial" panose="020B0604020202020204" pitchFamily="34" charset="0"/>
            </a:endParaRPr>
          </a:p>
        </p:txBody>
      </p:sp>
      <p:graphicFrame>
        <p:nvGraphicFramePr>
          <p:cNvPr id="4" name="Chart 3">
            <a:extLst>
              <a:ext uri="{FF2B5EF4-FFF2-40B4-BE49-F238E27FC236}">
                <a16:creationId xmlns:a16="http://schemas.microsoft.com/office/drawing/2014/main" id="{65CE3DEF-A92E-5633-D91A-3EAD711A35AB}"/>
              </a:ext>
            </a:extLst>
          </p:cNvPr>
          <p:cNvGraphicFramePr>
            <a:graphicFrameLocks/>
          </p:cNvGraphicFramePr>
          <p:nvPr>
            <p:extLst>
              <p:ext uri="{D42A27DB-BD31-4B8C-83A1-F6EECF244321}">
                <p14:modId xmlns:p14="http://schemas.microsoft.com/office/powerpoint/2010/main" val="3559377801"/>
              </p:ext>
            </p:extLst>
          </p:nvPr>
        </p:nvGraphicFramePr>
        <p:xfrm>
          <a:off x="1086960" y="1231582"/>
          <a:ext cx="7157880" cy="415460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33113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14BA1C-FFC8-6B48-EEEF-B140F15F6AAD}"/>
              </a:ext>
            </a:extLst>
          </p:cNvPr>
          <p:cNvSpPr>
            <a:spLocks noGrp="1"/>
          </p:cNvSpPr>
          <p:nvPr>
            <p:ph type="title"/>
          </p:nvPr>
        </p:nvSpPr>
        <p:spPr>
          <a:xfrm>
            <a:off x="831850" y="2913770"/>
            <a:ext cx="6891123" cy="1052749"/>
          </a:xfrm>
        </p:spPr>
        <p:txBody>
          <a:bodyPr>
            <a:normAutofit/>
          </a:bodyPr>
          <a:lstStyle/>
          <a:p>
            <a:r>
              <a:rPr lang="en-US" sz="4800" dirty="0">
                <a:latin typeface="Arial" panose="020B0604020202020204" pitchFamily="34" charset="0"/>
                <a:cs typeface="Arial" panose="020B0604020202020204" pitchFamily="34" charset="0"/>
              </a:rPr>
              <a:t>The Cumbrian Economy</a:t>
            </a:r>
          </a:p>
        </p:txBody>
      </p:sp>
    </p:spTree>
    <p:extLst>
      <p:ext uri="{BB962C8B-B14F-4D97-AF65-F5344CB8AC3E}">
        <p14:creationId xmlns:p14="http://schemas.microsoft.com/office/powerpoint/2010/main" val="341599165"/>
      </p:ext>
    </p:extLst>
  </p:cSld>
  <p:clrMapOvr>
    <a:masterClrMapping/>
  </p:clrMapOvr>
</p:sld>
</file>

<file path=ppt/theme/theme1.xml><?xml version="1.0" encoding="utf-8"?>
<a:theme xmlns:a="http://schemas.openxmlformats.org/drawingml/2006/main" name="Office Theme">
  <a:themeElements>
    <a:clrScheme name="Enterprising Cumbria">
      <a:dk1>
        <a:sysClr val="windowText" lastClr="000000"/>
      </a:dk1>
      <a:lt1>
        <a:sysClr val="window" lastClr="FFFFFF"/>
      </a:lt1>
      <a:dk2>
        <a:srgbClr val="44546A"/>
      </a:dk2>
      <a:lt2>
        <a:srgbClr val="E7E6E6"/>
      </a:lt2>
      <a:accent1>
        <a:srgbClr val="9DBF3B"/>
      </a:accent1>
      <a:accent2>
        <a:srgbClr val="4F2B81"/>
      </a:accent2>
      <a:accent3>
        <a:srgbClr val="39A34E"/>
      </a:accent3>
      <a:accent4>
        <a:srgbClr val="359DD8"/>
      </a:accent4>
      <a:accent5>
        <a:srgbClr val="D7DF23"/>
      </a:accent5>
      <a:accent6>
        <a:srgbClr val="4DB8AD"/>
      </a:accent6>
      <a:hlink>
        <a:srgbClr val="4F2B81"/>
      </a:hlink>
      <a:folHlink>
        <a:srgbClr val="A581D5"/>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Enterprising Cumbria">
    <a:dk1>
      <a:sysClr val="windowText" lastClr="000000"/>
    </a:dk1>
    <a:lt1>
      <a:sysClr val="window" lastClr="FFFFFF"/>
    </a:lt1>
    <a:dk2>
      <a:srgbClr val="44546A"/>
    </a:dk2>
    <a:lt2>
      <a:srgbClr val="E7E6E6"/>
    </a:lt2>
    <a:accent1>
      <a:srgbClr val="9DBF3B"/>
    </a:accent1>
    <a:accent2>
      <a:srgbClr val="4F2B81"/>
    </a:accent2>
    <a:accent3>
      <a:srgbClr val="39A34E"/>
    </a:accent3>
    <a:accent4>
      <a:srgbClr val="359DD8"/>
    </a:accent4>
    <a:accent5>
      <a:srgbClr val="D7DF23"/>
    </a:accent5>
    <a:accent6>
      <a:srgbClr val="4DB8AD"/>
    </a:accent6>
    <a:hlink>
      <a:srgbClr val="4F2B81"/>
    </a:hlink>
    <a:folHlink>
      <a:srgbClr val="A581D5"/>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Enterprising Cumbria">
    <a:dk1>
      <a:sysClr val="windowText" lastClr="000000"/>
    </a:dk1>
    <a:lt1>
      <a:sysClr val="window" lastClr="FFFFFF"/>
    </a:lt1>
    <a:dk2>
      <a:srgbClr val="44546A"/>
    </a:dk2>
    <a:lt2>
      <a:srgbClr val="E7E6E6"/>
    </a:lt2>
    <a:accent1>
      <a:srgbClr val="9DBF3B"/>
    </a:accent1>
    <a:accent2>
      <a:srgbClr val="4F2B81"/>
    </a:accent2>
    <a:accent3>
      <a:srgbClr val="39A34E"/>
    </a:accent3>
    <a:accent4>
      <a:srgbClr val="359DD8"/>
    </a:accent4>
    <a:accent5>
      <a:srgbClr val="D7DF23"/>
    </a:accent5>
    <a:accent6>
      <a:srgbClr val="4DB8AD"/>
    </a:accent6>
    <a:hlink>
      <a:srgbClr val="4F2B81"/>
    </a:hlink>
    <a:folHlink>
      <a:srgbClr val="A581D5"/>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Enterprising Cumbria">
    <a:dk1>
      <a:sysClr val="windowText" lastClr="000000"/>
    </a:dk1>
    <a:lt1>
      <a:sysClr val="window" lastClr="FFFFFF"/>
    </a:lt1>
    <a:dk2>
      <a:srgbClr val="44546A"/>
    </a:dk2>
    <a:lt2>
      <a:srgbClr val="E7E6E6"/>
    </a:lt2>
    <a:accent1>
      <a:srgbClr val="9DBF3B"/>
    </a:accent1>
    <a:accent2>
      <a:srgbClr val="4F2B81"/>
    </a:accent2>
    <a:accent3>
      <a:srgbClr val="39A34E"/>
    </a:accent3>
    <a:accent4>
      <a:srgbClr val="359DD8"/>
    </a:accent4>
    <a:accent5>
      <a:srgbClr val="D7DF23"/>
    </a:accent5>
    <a:accent6>
      <a:srgbClr val="4DB8AD"/>
    </a:accent6>
    <a:hlink>
      <a:srgbClr val="4F2B81"/>
    </a:hlink>
    <a:folHlink>
      <a:srgbClr val="A581D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Enterprising Cumbria">
    <a:dk1>
      <a:sysClr val="windowText" lastClr="000000"/>
    </a:dk1>
    <a:lt1>
      <a:sysClr val="window" lastClr="FFFFFF"/>
    </a:lt1>
    <a:dk2>
      <a:srgbClr val="44546A"/>
    </a:dk2>
    <a:lt2>
      <a:srgbClr val="E7E6E6"/>
    </a:lt2>
    <a:accent1>
      <a:srgbClr val="9DBF3B"/>
    </a:accent1>
    <a:accent2>
      <a:srgbClr val="4F2B81"/>
    </a:accent2>
    <a:accent3>
      <a:srgbClr val="39A34E"/>
    </a:accent3>
    <a:accent4>
      <a:srgbClr val="359DD8"/>
    </a:accent4>
    <a:accent5>
      <a:srgbClr val="D7DF23"/>
    </a:accent5>
    <a:accent6>
      <a:srgbClr val="4DB8AD"/>
    </a:accent6>
    <a:hlink>
      <a:srgbClr val="4F2B81"/>
    </a:hlink>
    <a:folHlink>
      <a:srgbClr val="A581D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Enterprising Cumbria">
    <a:dk1>
      <a:sysClr val="windowText" lastClr="000000"/>
    </a:dk1>
    <a:lt1>
      <a:sysClr val="window" lastClr="FFFFFF"/>
    </a:lt1>
    <a:dk2>
      <a:srgbClr val="44546A"/>
    </a:dk2>
    <a:lt2>
      <a:srgbClr val="E7E6E6"/>
    </a:lt2>
    <a:accent1>
      <a:srgbClr val="9DBF3B"/>
    </a:accent1>
    <a:accent2>
      <a:srgbClr val="4F2B81"/>
    </a:accent2>
    <a:accent3>
      <a:srgbClr val="39A34E"/>
    </a:accent3>
    <a:accent4>
      <a:srgbClr val="359DD8"/>
    </a:accent4>
    <a:accent5>
      <a:srgbClr val="D7DF23"/>
    </a:accent5>
    <a:accent6>
      <a:srgbClr val="4DB8AD"/>
    </a:accent6>
    <a:hlink>
      <a:srgbClr val="4F2B81"/>
    </a:hlink>
    <a:folHlink>
      <a:srgbClr val="A581D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Cumberland">
    <a:dk1>
      <a:sysClr val="windowText" lastClr="000000"/>
    </a:dk1>
    <a:lt1>
      <a:sysClr val="window" lastClr="FFFFFF"/>
    </a:lt1>
    <a:dk2>
      <a:srgbClr val="44546A"/>
    </a:dk2>
    <a:lt2>
      <a:srgbClr val="E7E6E6"/>
    </a:lt2>
    <a:accent1>
      <a:srgbClr val="00A04E"/>
    </a:accent1>
    <a:accent2>
      <a:srgbClr val="005198"/>
    </a:accent2>
    <a:accent3>
      <a:srgbClr val="003547"/>
    </a:accent3>
    <a:accent4>
      <a:srgbClr val="129DD9"/>
    </a:accent4>
    <a:accent5>
      <a:srgbClr val="46BC96"/>
    </a:accent5>
    <a:accent6>
      <a:srgbClr val="006458"/>
    </a:accent6>
    <a:hlink>
      <a:srgbClr val="D9E25A"/>
    </a:hlink>
    <a:folHlink>
      <a:srgbClr val="333E48"/>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Cumberland">
    <a:dk1>
      <a:sysClr val="windowText" lastClr="000000"/>
    </a:dk1>
    <a:lt1>
      <a:sysClr val="window" lastClr="FFFFFF"/>
    </a:lt1>
    <a:dk2>
      <a:srgbClr val="44546A"/>
    </a:dk2>
    <a:lt2>
      <a:srgbClr val="E7E6E6"/>
    </a:lt2>
    <a:accent1>
      <a:srgbClr val="00A04E"/>
    </a:accent1>
    <a:accent2>
      <a:srgbClr val="005198"/>
    </a:accent2>
    <a:accent3>
      <a:srgbClr val="003547"/>
    </a:accent3>
    <a:accent4>
      <a:srgbClr val="129DD9"/>
    </a:accent4>
    <a:accent5>
      <a:srgbClr val="46BC96"/>
    </a:accent5>
    <a:accent6>
      <a:srgbClr val="006458"/>
    </a:accent6>
    <a:hlink>
      <a:srgbClr val="D9E25A"/>
    </a:hlink>
    <a:folHlink>
      <a:srgbClr val="333E48"/>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c2b36edf-d6b4-4d40-9417-44b51de556ab" xsi:nil="true"/>
    <lcf76f155ced4ddcb4097134ff3c332f xmlns="dc33d0fb-5b65-4aa7-915f-dc7a0eadaf15">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45FD106CC505A4CA913FF9B5906ED04" ma:contentTypeVersion="14" ma:contentTypeDescription="Create a new document." ma:contentTypeScope="" ma:versionID="66fbb3d220eb57291101f7a42707d89f">
  <xsd:schema xmlns:xsd="http://www.w3.org/2001/XMLSchema" xmlns:xs="http://www.w3.org/2001/XMLSchema" xmlns:p="http://schemas.microsoft.com/office/2006/metadata/properties" xmlns:ns2="dc33d0fb-5b65-4aa7-915f-dc7a0eadaf15" xmlns:ns3="90eea024-0c32-4994-93e9-e81df04be42e" xmlns:ns4="c2b36edf-d6b4-4d40-9417-44b51de556ab" targetNamespace="http://schemas.microsoft.com/office/2006/metadata/properties" ma:root="true" ma:fieldsID="2e67d63f67e39ae9c2813a109bfeebe2" ns2:_="" ns3:_="" ns4:_="">
    <xsd:import namespace="dc33d0fb-5b65-4aa7-915f-dc7a0eadaf15"/>
    <xsd:import namespace="90eea024-0c32-4994-93e9-e81df04be42e"/>
    <xsd:import namespace="c2b36edf-d6b4-4d40-9417-44b51de556ab"/>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MediaServiceSearchProperties" minOccurs="0"/>
                <xsd:element ref="ns2:lcf76f155ced4ddcb4097134ff3c332f" minOccurs="0"/>
                <xsd:element ref="ns4: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c33d0fb-5b65-4aa7-915f-dc7a0eadaf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DateTaken" ma:index="13" nillable="true" ma:displayName="MediaServiceDateTaken" ma:hidden="true" ma:indexed="true" ma:internalName="MediaServiceDateTake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MediaServiceSearchProperties" ma:index="17" nillable="true" ma:displayName="MediaServiceSearchProperties" ma:hidden="true" ma:internalName="MediaServiceSearchProperties" ma:readOnly="true">
      <xsd:simpleType>
        <xsd:restriction base="dms:Note"/>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c7f7c277-ca9a-4d57-b418-f15995160e0c" ma:termSetId="09814cd3-568e-fe90-9814-8d621ff8fb84" ma:anchorId="fba54fb3-c3e1-fe81-a776-ca4b69148c4d" ma:open="true" ma:isKeyword="false">
      <xsd:complexType>
        <xsd:sequence>
          <xsd:element ref="pc:Terms" minOccurs="0" maxOccurs="1"/>
        </xsd:sequence>
      </xsd:complexType>
    </xsd:element>
    <xsd:element name="MediaServiceOCR" ma:index="21"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0eea024-0c32-4994-93e9-e81df04be42e"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2b36edf-d6b4-4d40-9417-44b51de556ab" elementFormDefault="qualified">
    <xsd:import namespace="http://schemas.microsoft.com/office/2006/documentManagement/types"/>
    <xsd:import namespace="http://schemas.microsoft.com/office/infopath/2007/PartnerControls"/>
    <xsd:element name="TaxCatchAll" ma:index="20" nillable="true" ma:displayName="Taxonomy Catch All Column" ma:hidden="true" ma:list="{0fc77eae-d91a-45fe-a2fd-21e413945131}" ma:internalName="TaxCatchAll" ma:showField="CatchAllData" ma:web="90eea024-0c32-4994-93e9-e81df04be42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3372C09-4F5E-4F4B-8637-CF65211F8409}">
  <ds:schemaRefs>
    <ds:schemaRef ds:uri="http://schemas.microsoft.com/office/2006/documentManagement/types"/>
    <ds:schemaRef ds:uri="http://purl.org/dc/elements/1.1/"/>
    <ds:schemaRef ds:uri="http://www.w3.org/XML/1998/namespace"/>
    <ds:schemaRef ds:uri="dc33d0fb-5b65-4aa7-915f-dc7a0eadaf15"/>
    <ds:schemaRef ds:uri="90eea024-0c32-4994-93e9-e81df04be42e"/>
    <ds:schemaRef ds:uri="http://purl.org/dc/dcmitype/"/>
    <ds:schemaRef ds:uri="http://purl.org/dc/terms/"/>
    <ds:schemaRef ds:uri="http://schemas.microsoft.com/office/infopath/2007/PartnerControls"/>
    <ds:schemaRef ds:uri="http://schemas.openxmlformats.org/package/2006/metadata/core-properties"/>
    <ds:schemaRef ds:uri="c2b36edf-d6b4-4d40-9417-44b51de556ab"/>
    <ds:schemaRef ds:uri="http://schemas.microsoft.com/office/2006/metadata/properties"/>
  </ds:schemaRefs>
</ds:datastoreItem>
</file>

<file path=customXml/itemProps2.xml><?xml version="1.0" encoding="utf-8"?>
<ds:datastoreItem xmlns:ds="http://schemas.openxmlformats.org/officeDocument/2006/customXml" ds:itemID="{3073C42F-FA0E-4025-BB4A-3B1946B95B9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c33d0fb-5b65-4aa7-915f-dc7a0eadaf15"/>
    <ds:schemaRef ds:uri="90eea024-0c32-4994-93e9-e81df04be42e"/>
    <ds:schemaRef ds:uri="c2b36edf-d6b4-4d40-9417-44b51de556a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CBF25DB-71EA-40C2-AB9C-D9625589F78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1869</TotalTime>
  <Words>6156</Words>
  <Application>Microsoft Office PowerPoint</Application>
  <PresentationFormat>Widescreen</PresentationFormat>
  <Paragraphs>342</Paragraphs>
  <Slides>29</Slides>
  <Notes>25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29</vt:i4>
      </vt:variant>
    </vt:vector>
  </HeadingPairs>
  <TitlesOfParts>
    <vt:vector size="35" baseType="lpstr">
      <vt:lpstr>Aptos</vt:lpstr>
      <vt:lpstr>Arial</vt:lpstr>
      <vt:lpstr>Calibri</vt:lpstr>
      <vt:lpstr>open sans</vt:lpstr>
      <vt:lpstr>Wingdings</vt:lpstr>
      <vt:lpstr>Office Theme</vt:lpstr>
      <vt:lpstr>Economy Overview April 2025</vt:lpstr>
      <vt:lpstr>The National Economy</vt:lpstr>
      <vt:lpstr>The UK economy – economic output</vt:lpstr>
      <vt:lpstr>The UK economy – inflation</vt:lpstr>
      <vt:lpstr>The UK economy – Bank Rate</vt:lpstr>
      <vt:lpstr>The UK economy – pay growth</vt:lpstr>
      <vt:lpstr>The UK economy – labour market</vt:lpstr>
      <vt:lpstr>The UK economy – house &amp; rental prices</vt:lpstr>
      <vt:lpstr>The Cumbrian Economy</vt:lpstr>
      <vt:lpstr>Cumbria – payrolled employment</vt:lpstr>
      <vt:lpstr>Cumbria – payrolled earnings </vt:lpstr>
      <vt:lpstr>Cumbria – claimant unemployment </vt:lpstr>
      <vt:lpstr>Cumbria – employment rate &amp; economic activity</vt:lpstr>
      <vt:lpstr>Cumbria – qualifications</vt:lpstr>
      <vt:lpstr>Cumbria – online job postings </vt:lpstr>
      <vt:lpstr>Cumbria – house &amp; rental prices </vt:lpstr>
      <vt:lpstr>Cumbria – business trends </vt:lpstr>
      <vt:lpstr>Cumbria – economic output (GVA) 2023</vt:lpstr>
      <vt:lpstr>Cumbria – economic output (GVA) by sector, 2023</vt:lpstr>
      <vt:lpstr>Cumbria – economic output (GVA) by sector, 2023</vt:lpstr>
      <vt:lpstr>Cumbria – small business start-ups</vt:lpstr>
      <vt:lpstr>Cumbria – business growth </vt:lpstr>
      <vt:lpstr>Cumbria – business risk</vt:lpstr>
      <vt:lpstr>Other useful datasets</vt:lpstr>
      <vt:lpstr>Cumbria – working age population change (1)</vt:lpstr>
      <vt:lpstr>Cumbria – working age population change (2)</vt:lpstr>
      <vt:lpstr>Net migration of working age people</vt:lpstr>
      <vt:lpstr>Net migration of working age people (2)</vt:lpstr>
      <vt:lpstr>For more information please contact:  Ginny Murphy Senior Analyst ginny.murphy@cumberland.gov.uk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jennie</dc:creator>
  <cp:lastModifiedBy>Murphy, Ginny</cp:lastModifiedBy>
  <cp:revision>36</cp:revision>
  <dcterms:created xsi:type="dcterms:W3CDTF">2024-08-20T13:16:38Z</dcterms:created>
  <dcterms:modified xsi:type="dcterms:W3CDTF">2025-04-24T19:25:55Z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0x010100645FD106CC505A4CA913FF9B5906ED04</vt:lpwstr>
  </property>
</Properties>
</file>