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sldIdLst>
    <p:sldId id="256" r:id="rId6"/>
    <p:sldId id="264" r:id="rId7"/>
    <p:sldId id="267" r:id="rId8"/>
    <p:sldId id="268" r:id="rId9"/>
    <p:sldId id="257" r:id="rId10"/>
    <p:sldId id="258" r:id="rId11"/>
    <p:sldId id="259" r:id="rId12"/>
    <p:sldId id="265" r:id="rId13"/>
    <p:sldId id="266" r:id="rId14"/>
    <p:sldId id="269" r:id="rId15"/>
    <p:sldId id="260" r:id="rId16"/>
    <p:sldId id="270"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5pPr>
    <a:lvl6pPr marL="2286000" algn="l" defTabSz="914400" rtl="0" eaLnBrk="1" latinLnBrk="0" hangingPunct="1">
      <a:defRPr kern="1200">
        <a:solidFill>
          <a:schemeClr val="tx1"/>
        </a:solidFill>
        <a:latin typeface="Aptos" panose="020B0004020202020204" pitchFamily="34" charset="0"/>
        <a:ea typeface="+mn-ea"/>
        <a:cs typeface="+mn-cs"/>
      </a:defRPr>
    </a:lvl6pPr>
    <a:lvl7pPr marL="2743200" algn="l" defTabSz="914400" rtl="0" eaLnBrk="1" latinLnBrk="0" hangingPunct="1">
      <a:defRPr kern="1200">
        <a:solidFill>
          <a:schemeClr val="tx1"/>
        </a:solidFill>
        <a:latin typeface="Aptos" panose="020B0004020202020204" pitchFamily="34" charset="0"/>
        <a:ea typeface="+mn-ea"/>
        <a:cs typeface="+mn-cs"/>
      </a:defRPr>
    </a:lvl7pPr>
    <a:lvl8pPr marL="3200400" algn="l" defTabSz="914400" rtl="0" eaLnBrk="1" latinLnBrk="0" hangingPunct="1">
      <a:defRPr kern="1200">
        <a:solidFill>
          <a:schemeClr val="tx1"/>
        </a:solidFill>
        <a:latin typeface="Aptos" panose="020B0004020202020204" pitchFamily="34" charset="0"/>
        <a:ea typeface="+mn-ea"/>
        <a:cs typeface="+mn-cs"/>
      </a:defRPr>
    </a:lvl8pPr>
    <a:lvl9pPr marL="3657600" algn="l" defTabSz="914400" rtl="0" eaLnBrk="1" latinLnBrk="0" hangingPunct="1">
      <a:defRPr kern="1200">
        <a:solidFill>
          <a:schemeClr val="tx1"/>
        </a:solidFill>
        <a:latin typeface="Aptos" panose="020B00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0BBE80-9DB5-7180-6574-5305CBDA3496}" v="13" dt="2025-03-05T16:11:48.315"/>
    <p1510:client id="{5D875A1F-DE27-1BB4-5831-E633524DAEAC}" v="87" dt="2025-03-06T13:57:54.2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4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5A12EF1-97BD-7D21-C038-6DC7B3B06B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3800AB21-A4BE-2420-8ED6-DEB154C1058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312FDEA6-BC76-47DB-97A4-181469E5A4EE}" type="datetimeFigureOut">
              <a:rPr lang="en-GB"/>
              <a:pPr>
                <a:defRPr/>
              </a:pPr>
              <a:t>06/03/2025</a:t>
            </a:fld>
            <a:endParaRPr lang="en-GB"/>
          </a:p>
        </p:txBody>
      </p:sp>
      <p:sp>
        <p:nvSpPr>
          <p:cNvPr id="4" name="Slide Image Placeholder 3">
            <a:extLst>
              <a:ext uri="{FF2B5EF4-FFF2-40B4-BE49-F238E27FC236}">
                <a16:creationId xmlns:a16="http://schemas.microsoft.com/office/drawing/2014/main" id="{491177AE-B056-41FF-523B-A704436F636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D2910AC3-6570-3014-525C-5C5C4FCC2B1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A6CAF48-59BE-6D99-5099-B0A6F1274F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34A9FC41-C708-6EB9-97DD-5A9729883F00}"/>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4881360B-2325-48AE-9070-4873EAE80FA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8226EEC3-6C54-CE18-085A-E0FFE6A89F7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9EB7D0DA-FB87-4F28-A3EB-7DA8DB2B439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a:t>REEL = research, evidence, evaluation and learning from practice</a:t>
            </a:r>
          </a:p>
        </p:txBody>
      </p:sp>
      <p:sp>
        <p:nvSpPr>
          <p:cNvPr id="8196" name="Slide Number Placeholder 3">
            <a:extLst>
              <a:ext uri="{FF2B5EF4-FFF2-40B4-BE49-F238E27FC236}">
                <a16:creationId xmlns:a16="http://schemas.microsoft.com/office/drawing/2014/main" id="{47622987-C38E-C2F4-2493-DC49366166D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fld id="{806AE4E9-F75A-44B3-BDD3-7EDB417D987B}" type="slidenum">
              <a:rPr lang="en-GB" altLang="en-US"/>
              <a:pPr/>
              <a:t>5</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1040AB2-904A-BFD6-0967-688635FF1360}"/>
              </a:ext>
            </a:extLst>
          </p:cNvPr>
          <p:cNvSpPr>
            <a:spLocks noGrp="1"/>
          </p:cNvSpPr>
          <p:nvPr>
            <p:ph type="dt" sz="half" idx="10"/>
          </p:nvPr>
        </p:nvSpPr>
        <p:spPr/>
        <p:txBody>
          <a:bodyPr/>
          <a:lstStyle>
            <a:lvl1pPr>
              <a:defRPr/>
            </a:lvl1pPr>
          </a:lstStyle>
          <a:p>
            <a:pPr>
              <a:defRPr/>
            </a:pPr>
            <a:fld id="{FD9C9586-7DEC-4411-A5B9-9DCAE5C8E265}" type="datetimeFigureOut">
              <a:rPr lang="en-GB"/>
              <a:pPr>
                <a:defRPr/>
              </a:pPr>
              <a:t>06/03/2025</a:t>
            </a:fld>
            <a:endParaRPr lang="en-GB"/>
          </a:p>
        </p:txBody>
      </p:sp>
      <p:sp>
        <p:nvSpPr>
          <p:cNvPr id="5" name="Footer Placeholder 4">
            <a:extLst>
              <a:ext uri="{FF2B5EF4-FFF2-40B4-BE49-F238E27FC236}">
                <a16:creationId xmlns:a16="http://schemas.microsoft.com/office/drawing/2014/main" id="{2073BBAB-F551-6736-9DF6-6D801EF09F30}"/>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6D58BAF-AC1D-6A97-EB44-E4DBF28B7957}"/>
              </a:ext>
            </a:extLst>
          </p:cNvPr>
          <p:cNvSpPr>
            <a:spLocks noGrp="1"/>
          </p:cNvSpPr>
          <p:nvPr>
            <p:ph type="sldNum" sz="quarter" idx="12"/>
          </p:nvPr>
        </p:nvSpPr>
        <p:spPr/>
        <p:txBody>
          <a:bodyPr/>
          <a:lstStyle>
            <a:lvl1pPr>
              <a:defRPr/>
            </a:lvl1pPr>
          </a:lstStyle>
          <a:p>
            <a:pPr>
              <a:defRPr/>
            </a:pPr>
            <a:fld id="{0FDA35C5-D285-4768-82AB-9AD03AF0F0D9}" type="slidenum">
              <a:rPr lang="en-GB"/>
              <a:pPr>
                <a:defRPr/>
              </a:pPr>
              <a:t>‹#›</a:t>
            </a:fld>
            <a:endParaRPr lang="en-GB"/>
          </a:p>
        </p:txBody>
      </p:sp>
    </p:spTree>
    <p:extLst>
      <p:ext uri="{BB962C8B-B14F-4D97-AF65-F5344CB8AC3E}">
        <p14:creationId xmlns:p14="http://schemas.microsoft.com/office/powerpoint/2010/main" val="24740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2D5517-FD69-9BAC-97A9-EBB2DD8F5C48}"/>
              </a:ext>
            </a:extLst>
          </p:cNvPr>
          <p:cNvSpPr>
            <a:spLocks noGrp="1"/>
          </p:cNvSpPr>
          <p:nvPr>
            <p:ph type="dt" sz="half" idx="10"/>
          </p:nvPr>
        </p:nvSpPr>
        <p:spPr/>
        <p:txBody>
          <a:bodyPr/>
          <a:lstStyle>
            <a:lvl1pPr>
              <a:defRPr/>
            </a:lvl1pPr>
          </a:lstStyle>
          <a:p>
            <a:pPr>
              <a:defRPr/>
            </a:pPr>
            <a:fld id="{1E5F8F4A-A878-49B7-8515-D543884E7BEB}" type="datetimeFigureOut">
              <a:rPr lang="en-GB"/>
              <a:pPr>
                <a:defRPr/>
              </a:pPr>
              <a:t>06/03/2025</a:t>
            </a:fld>
            <a:endParaRPr lang="en-GB"/>
          </a:p>
        </p:txBody>
      </p:sp>
      <p:sp>
        <p:nvSpPr>
          <p:cNvPr id="5" name="Footer Placeholder 4">
            <a:extLst>
              <a:ext uri="{FF2B5EF4-FFF2-40B4-BE49-F238E27FC236}">
                <a16:creationId xmlns:a16="http://schemas.microsoft.com/office/drawing/2014/main" id="{F6BB509F-D5F6-765F-5AEB-04E652C612B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C98E5EF-8EE4-456D-6485-98DFACC26003}"/>
              </a:ext>
            </a:extLst>
          </p:cNvPr>
          <p:cNvSpPr>
            <a:spLocks noGrp="1"/>
          </p:cNvSpPr>
          <p:nvPr>
            <p:ph type="sldNum" sz="quarter" idx="12"/>
          </p:nvPr>
        </p:nvSpPr>
        <p:spPr/>
        <p:txBody>
          <a:bodyPr/>
          <a:lstStyle>
            <a:lvl1pPr>
              <a:defRPr/>
            </a:lvl1pPr>
          </a:lstStyle>
          <a:p>
            <a:pPr>
              <a:defRPr/>
            </a:pPr>
            <a:fld id="{A9C01577-EDF9-4BFE-B944-AFEF3F082507}" type="slidenum">
              <a:rPr lang="en-GB"/>
              <a:pPr>
                <a:defRPr/>
              </a:pPr>
              <a:t>‹#›</a:t>
            </a:fld>
            <a:endParaRPr lang="en-GB"/>
          </a:p>
        </p:txBody>
      </p:sp>
    </p:spTree>
    <p:extLst>
      <p:ext uri="{BB962C8B-B14F-4D97-AF65-F5344CB8AC3E}">
        <p14:creationId xmlns:p14="http://schemas.microsoft.com/office/powerpoint/2010/main" val="3839027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40A085-8DE4-83FC-7341-4A41B33ED295}"/>
              </a:ext>
            </a:extLst>
          </p:cNvPr>
          <p:cNvSpPr>
            <a:spLocks noGrp="1"/>
          </p:cNvSpPr>
          <p:nvPr>
            <p:ph type="dt" sz="half" idx="10"/>
          </p:nvPr>
        </p:nvSpPr>
        <p:spPr/>
        <p:txBody>
          <a:bodyPr/>
          <a:lstStyle>
            <a:lvl1pPr>
              <a:defRPr/>
            </a:lvl1pPr>
          </a:lstStyle>
          <a:p>
            <a:pPr>
              <a:defRPr/>
            </a:pPr>
            <a:fld id="{876F5978-AA73-4D9F-B385-C92DE9D858B2}" type="datetimeFigureOut">
              <a:rPr lang="en-GB"/>
              <a:pPr>
                <a:defRPr/>
              </a:pPr>
              <a:t>06/03/2025</a:t>
            </a:fld>
            <a:endParaRPr lang="en-GB"/>
          </a:p>
        </p:txBody>
      </p:sp>
      <p:sp>
        <p:nvSpPr>
          <p:cNvPr id="5" name="Footer Placeholder 4">
            <a:extLst>
              <a:ext uri="{FF2B5EF4-FFF2-40B4-BE49-F238E27FC236}">
                <a16:creationId xmlns:a16="http://schemas.microsoft.com/office/drawing/2014/main" id="{E4B92E58-8BF8-52EF-3F5E-ED87CC8D412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FC0050E-7DB9-7AC2-C118-D66458E0026B}"/>
              </a:ext>
            </a:extLst>
          </p:cNvPr>
          <p:cNvSpPr>
            <a:spLocks noGrp="1"/>
          </p:cNvSpPr>
          <p:nvPr>
            <p:ph type="sldNum" sz="quarter" idx="12"/>
          </p:nvPr>
        </p:nvSpPr>
        <p:spPr/>
        <p:txBody>
          <a:bodyPr/>
          <a:lstStyle>
            <a:lvl1pPr>
              <a:defRPr/>
            </a:lvl1pPr>
          </a:lstStyle>
          <a:p>
            <a:pPr>
              <a:defRPr/>
            </a:pPr>
            <a:fld id="{EC4BFA90-9F5C-40FA-960C-7B9C7FF8C375}" type="slidenum">
              <a:rPr lang="en-GB"/>
              <a:pPr>
                <a:defRPr/>
              </a:pPr>
              <a:t>‹#›</a:t>
            </a:fld>
            <a:endParaRPr lang="en-GB"/>
          </a:p>
        </p:txBody>
      </p:sp>
    </p:spTree>
    <p:extLst>
      <p:ext uri="{BB962C8B-B14F-4D97-AF65-F5344CB8AC3E}">
        <p14:creationId xmlns:p14="http://schemas.microsoft.com/office/powerpoint/2010/main" val="157362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5A420C-2A60-D9AB-CBE8-4E99BB457275}"/>
              </a:ext>
            </a:extLst>
          </p:cNvPr>
          <p:cNvSpPr>
            <a:spLocks noGrp="1"/>
          </p:cNvSpPr>
          <p:nvPr>
            <p:ph type="dt" sz="half" idx="10"/>
          </p:nvPr>
        </p:nvSpPr>
        <p:spPr/>
        <p:txBody>
          <a:bodyPr/>
          <a:lstStyle>
            <a:lvl1pPr>
              <a:defRPr/>
            </a:lvl1pPr>
          </a:lstStyle>
          <a:p>
            <a:pPr>
              <a:defRPr/>
            </a:pPr>
            <a:fld id="{4BB76176-BC32-4F68-918A-7DF10687CDE9}" type="datetimeFigureOut">
              <a:rPr lang="en-GB"/>
              <a:pPr>
                <a:defRPr/>
              </a:pPr>
              <a:t>06/03/2025</a:t>
            </a:fld>
            <a:endParaRPr lang="en-GB"/>
          </a:p>
        </p:txBody>
      </p:sp>
      <p:sp>
        <p:nvSpPr>
          <p:cNvPr id="5" name="Footer Placeholder 4">
            <a:extLst>
              <a:ext uri="{FF2B5EF4-FFF2-40B4-BE49-F238E27FC236}">
                <a16:creationId xmlns:a16="http://schemas.microsoft.com/office/drawing/2014/main" id="{67C20ADB-1BBC-9B34-500D-FCC656E84F2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DF87819-0449-F56F-B295-1CC6216800A9}"/>
              </a:ext>
            </a:extLst>
          </p:cNvPr>
          <p:cNvSpPr>
            <a:spLocks noGrp="1"/>
          </p:cNvSpPr>
          <p:nvPr>
            <p:ph type="sldNum" sz="quarter" idx="12"/>
          </p:nvPr>
        </p:nvSpPr>
        <p:spPr/>
        <p:txBody>
          <a:bodyPr/>
          <a:lstStyle>
            <a:lvl1pPr>
              <a:defRPr/>
            </a:lvl1pPr>
          </a:lstStyle>
          <a:p>
            <a:pPr>
              <a:defRPr/>
            </a:pPr>
            <a:fld id="{D7FD309C-F7C1-4659-A48E-CA08DE001FA1}" type="slidenum">
              <a:rPr lang="en-GB"/>
              <a:pPr>
                <a:defRPr/>
              </a:pPr>
              <a:t>‹#›</a:t>
            </a:fld>
            <a:endParaRPr lang="en-GB"/>
          </a:p>
        </p:txBody>
      </p:sp>
    </p:spTree>
    <p:extLst>
      <p:ext uri="{BB962C8B-B14F-4D97-AF65-F5344CB8AC3E}">
        <p14:creationId xmlns:p14="http://schemas.microsoft.com/office/powerpoint/2010/main" val="149809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21E414-918A-9D9D-239B-97A29541732A}"/>
              </a:ext>
            </a:extLst>
          </p:cNvPr>
          <p:cNvSpPr>
            <a:spLocks noGrp="1"/>
          </p:cNvSpPr>
          <p:nvPr>
            <p:ph type="dt" sz="half" idx="10"/>
          </p:nvPr>
        </p:nvSpPr>
        <p:spPr/>
        <p:txBody>
          <a:bodyPr/>
          <a:lstStyle>
            <a:lvl1pPr>
              <a:defRPr/>
            </a:lvl1pPr>
          </a:lstStyle>
          <a:p>
            <a:pPr>
              <a:defRPr/>
            </a:pPr>
            <a:fld id="{DD3FCE1F-569F-42D3-8C61-9A63124E9C13}" type="datetimeFigureOut">
              <a:rPr lang="en-GB"/>
              <a:pPr>
                <a:defRPr/>
              </a:pPr>
              <a:t>06/03/2025</a:t>
            </a:fld>
            <a:endParaRPr lang="en-GB"/>
          </a:p>
        </p:txBody>
      </p:sp>
      <p:sp>
        <p:nvSpPr>
          <p:cNvPr id="5" name="Footer Placeholder 4">
            <a:extLst>
              <a:ext uri="{FF2B5EF4-FFF2-40B4-BE49-F238E27FC236}">
                <a16:creationId xmlns:a16="http://schemas.microsoft.com/office/drawing/2014/main" id="{F988A205-631C-E721-601C-8396DAB2DEAB}"/>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7CE1A98-0268-BDF1-D647-B97691D0B72C}"/>
              </a:ext>
            </a:extLst>
          </p:cNvPr>
          <p:cNvSpPr>
            <a:spLocks noGrp="1"/>
          </p:cNvSpPr>
          <p:nvPr>
            <p:ph type="sldNum" sz="quarter" idx="12"/>
          </p:nvPr>
        </p:nvSpPr>
        <p:spPr/>
        <p:txBody>
          <a:bodyPr/>
          <a:lstStyle>
            <a:lvl1pPr>
              <a:defRPr/>
            </a:lvl1pPr>
          </a:lstStyle>
          <a:p>
            <a:pPr>
              <a:defRPr/>
            </a:pPr>
            <a:fld id="{F3BD3337-79BD-4B05-8436-1E3A82B363A3}" type="slidenum">
              <a:rPr lang="en-GB"/>
              <a:pPr>
                <a:defRPr/>
              </a:pPr>
              <a:t>‹#›</a:t>
            </a:fld>
            <a:endParaRPr lang="en-GB"/>
          </a:p>
        </p:txBody>
      </p:sp>
    </p:spTree>
    <p:extLst>
      <p:ext uri="{BB962C8B-B14F-4D97-AF65-F5344CB8AC3E}">
        <p14:creationId xmlns:p14="http://schemas.microsoft.com/office/powerpoint/2010/main" val="1575632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C004744A-7587-6309-BACF-91BAA68DEB2D}"/>
              </a:ext>
            </a:extLst>
          </p:cNvPr>
          <p:cNvSpPr>
            <a:spLocks noGrp="1"/>
          </p:cNvSpPr>
          <p:nvPr>
            <p:ph type="dt" sz="half" idx="10"/>
          </p:nvPr>
        </p:nvSpPr>
        <p:spPr/>
        <p:txBody>
          <a:bodyPr/>
          <a:lstStyle>
            <a:lvl1pPr>
              <a:defRPr/>
            </a:lvl1pPr>
          </a:lstStyle>
          <a:p>
            <a:pPr>
              <a:defRPr/>
            </a:pPr>
            <a:fld id="{E99CB12B-4C17-4810-8BFC-B2105E13A1AC}" type="datetimeFigureOut">
              <a:rPr lang="en-GB"/>
              <a:pPr>
                <a:defRPr/>
              </a:pPr>
              <a:t>06/03/2025</a:t>
            </a:fld>
            <a:endParaRPr lang="en-GB"/>
          </a:p>
        </p:txBody>
      </p:sp>
      <p:sp>
        <p:nvSpPr>
          <p:cNvPr id="6" name="Footer Placeholder 4">
            <a:extLst>
              <a:ext uri="{FF2B5EF4-FFF2-40B4-BE49-F238E27FC236}">
                <a16:creationId xmlns:a16="http://schemas.microsoft.com/office/drawing/2014/main" id="{FC46ED87-7A26-ECCA-3D2D-AD2C258D1C5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F77C50B-35FD-5504-3B8F-FDDE74B1200C}"/>
              </a:ext>
            </a:extLst>
          </p:cNvPr>
          <p:cNvSpPr>
            <a:spLocks noGrp="1"/>
          </p:cNvSpPr>
          <p:nvPr>
            <p:ph type="sldNum" sz="quarter" idx="12"/>
          </p:nvPr>
        </p:nvSpPr>
        <p:spPr/>
        <p:txBody>
          <a:bodyPr/>
          <a:lstStyle>
            <a:lvl1pPr>
              <a:defRPr/>
            </a:lvl1pPr>
          </a:lstStyle>
          <a:p>
            <a:pPr>
              <a:defRPr/>
            </a:pPr>
            <a:fld id="{724F374C-F1DF-4884-A851-D4AA00242C6F}" type="slidenum">
              <a:rPr lang="en-GB"/>
              <a:pPr>
                <a:defRPr/>
              </a:pPr>
              <a:t>‹#›</a:t>
            </a:fld>
            <a:endParaRPr lang="en-GB"/>
          </a:p>
        </p:txBody>
      </p:sp>
    </p:spTree>
    <p:extLst>
      <p:ext uri="{BB962C8B-B14F-4D97-AF65-F5344CB8AC3E}">
        <p14:creationId xmlns:p14="http://schemas.microsoft.com/office/powerpoint/2010/main" val="429876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71EE232D-F3A2-19F9-AF72-CA20AA78A844}"/>
              </a:ext>
            </a:extLst>
          </p:cNvPr>
          <p:cNvSpPr>
            <a:spLocks noGrp="1"/>
          </p:cNvSpPr>
          <p:nvPr>
            <p:ph type="dt" sz="half" idx="10"/>
          </p:nvPr>
        </p:nvSpPr>
        <p:spPr/>
        <p:txBody>
          <a:bodyPr/>
          <a:lstStyle>
            <a:lvl1pPr>
              <a:defRPr/>
            </a:lvl1pPr>
          </a:lstStyle>
          <a:p>
            <a:pPr>
              <a:defRPr/>
            </a:pPr>
            <a:fld id="{CC354C74-E6A7-422D-AB08-C48737EF3026}" type="datetimeFigureOut">
              <a:rPr lang="en-GB"/>
              <a:pPr>
                <a:defRPr/>
              </a:pPr>
              <a:t>06/03/2025</a:t>
            </a:fld>
            <a:endParaRPr lang="en-GB"/>
          </a:p>
        </p:txBody>
      </p:sp>
      <p:sp>
        <p:nvSpPr>
          <p:cNvPr id="8" name="Footer Placeholder 4">
            <a:extLst>
              <a:ext uri="{FF2B5EF4-FFF2-40B4-BE49-F238E27FC236}">
                <a16:creationId xmlns:a16="http://schemas.microsoft.com/office/drawing/2014/main" id="{6E44F9A3-597C-D13E-78C8-6A66DDCCD9C0}"/>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BA7D3F5E-F5C6-2883-5DA6-312F5DBC750E}"/>
              </a:ext>
            </a:extLst>
          </p:cNvPr>
          <p:cNvSpPr>
            <a:spLocks noGrp="1"/>
          </p:cNvSpPr>
          <p:nvPr>
            <p:ph type="sldNum" sz="quarter" idx="12"/>
          </p:nvPr>
        </p:nvSpPr>
        <p:spPr/>
        <p:txBody>
          <a:bodyPr/>
          <a:lstStyle>
            <a:lvl1pPr>
              <a:defRPr/>
            </a:lvl1pPr>
          </a:lstStyle>
          <a:p>
            <a:pPr>
              <a:defRPr/>
            </a:pPr>
            <a:fld id="{3BDA60CD-C593-4BBD-9562-E7751DE5CA49}" type="slidenum">
              <a:rPr lang="en-GB"/>
              <a:pPr>
                <a:defRPr/>
              </a:pPr>
              <a:t>‹#›</a:t>
            </a:fld>
            <a:endParaRPr lang="en-GB"/>
          </a:p>
        </p:txBody>
      </p:sp>
    </p:spTree>
    <p:extLst>
      <p:ext uri="{BB962C8B-B14F-4D97-AF65-F5344CB8AC3E}">
        <p14:creationId xmlns:p14="http://schemas.microsoft.com/office/powerpoint/2010/main" val="3624748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8FBE27EE-07D3-E919-F588-81560278FA90}"/>
              </a:ext>
            </a:extLst>
          </p:cNvPr>
          <p:cNvSpPr>
            <a:spLocks noGrp="1"/>
          </p:cNvSpPr>
          <p:nvPr>
            <p:ph type="dt" sz="half" idx="10"/>
          </p:nvPr>
        </p:nvSpPr>
        <p:spPr/>
        <p:txBody>
          <a:bodyPr/>
          <a:lstStyle>
            <a:lvl1pPr>
              <a:defRPr/>
            </a:lvl1pPr>
          </a:lstStyle>
          <a:p>
            <a:pPr>
              <a:defRPr/>
            </a:pPr>
            <a:fld id="{2B9940F7-4A97-43C7-91FD-C01619966A28}" type="datetimeFigureOut">
              <a:rPr lang="en-GB"/>
              <a:pPr>
                <a:defRPr/>
              </a:pPr>
              <a:t>06/03/2025</a:t>
            </a:fld>
            <a:endParaRPr lang="en-GB"/>
          </a:p>
        </p:txBody>
      </p:sp>
      <p:sp>
        <p:nvSpPr>
          <p:cNvPr id="4" name="Footer Placeholder 4">
            <a:extLst>
              <a:ext uri="{FF2B5EF4-FFF2-40B4-BE49-F238E27FC236}">
                <a16:creationId xmlns:a16="http://schemas.microsoft.com/office/drawing/2014/main" id="{0911BFA8-3B59-C577-A102-249C3EEF680A}"/>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74625A4F-4313-917B-081B-1D03E0DEB82F}"/>
              </a:ext>
            </a:extLst>
          </p:cNvPr>
          <p:cNvSpPr>
            <a:spLocks noGrp="1"/>
          </p:cNvSpPr>
          <p:nvPr>
            <p:ph type="sldNum" sz="quarter" idx="12"/>
          </p:nvPr>
        </p:nvSpPr>
        <p:spPr/>
        <p:txBody>
          <a:bodyPr/>
          <a:lstStyle>
            <a:lvl1pPr>
              <a:defRPr/>
            </a:lvl1pPr>
          </a:lstStyle>
          <a:p>
            <a:pPr>
              <a:defRPr/>
            </a:pPr>
            <a:fld id="{3D4F4EF4-2FA5-48AE-B15A-12D49CA2636D}" type="slidenum">
              <a:rPr lang="en-GB"/>
              <a:pPr>
                <a:defRPr/>
              </a:pPr>
              <a:t>‹#›</a:t>
            </a:fld>
            <a:endParaRPr lang="en-GB"/>
          </a:p>
        </p:txBody>
      </p:sp>
    </p:spTree>
    <p:extLst>
      <p:ext uri="{BB962C8B-B14F-4D97-AF65-F5344CB8AC3E}">
        <p14:creationId xmlns:p14="http://schemas.microsoft.com/office/powerpoint/2010/main" val="1296413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FB9EC86-2633-408C-8F47-6E05AB228150}"/>
              </a:ext>
            </a:extLst>
          </p:cNvPr>
          <p:cNvSpPr>
            <a:spLocks noGrp="1"/>
          </p:cNvSpPr>
          <p:nvPr>
            <p:ph type="dt" sz="half" idx="10"/>
          </p:nvPr>
        </p:nvSpPr>
        <p:spPr/>
        <p:txBody>
          <a:bodyPr/>
          <a:lstStyle>
            <a:lvl1pPr>
              <a:defRPr/>
            </a:lvl1pPr>
          </a:lstStyle>
          <a:p>
            <a:pPr>
              <a:defRPr/>
            </a:pPr>
            <a:fld id="{CD70A267-BF7E-4F6E-A450-5081B089E5EB}" type="datetimeFigureOut">
              <a:rPr lang="en-GB"/>
              <a:pPr>
                <a:defRPr/>
              </a:pPr>
              <a:t>06/03/2025</a:t>
            </a:fld>
            <a:endParaRPr lang="en-GB"/>
          </a:p>
        </p:txBody>
      </p:sp>
      <p:sp>
        <p:nvSpPr>
          <p:cNvPr id="3" name="Footer Placeholder 4">
            <a:extLst>
              <a:ext uri="{FF2B5EF4-FFF2-40B4-BE49-F238E27FC236}">
                <a16:creationId xmlns:a16="http://schemas.microsoft.com/office/drawing/2014/main" id="{8BEEA64A-6B6F-EB84-0FBC-BB53765B529E}"/>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93553667-2136-75AB-CE75-404CA56A632E}"/>
              </a:ext>
            </a:extLst>
          </p:cNvPr>
          <p:cNvSpPr>
            <a:spLocks noGrp="1"/>
          </p:cNvSpPr>
          <p:nvPr>
            <p:ph type="sldNum" sz="quarter" idx="12"/>
          </p:nvPr>
        </p:nvSpPr>
        <p:spPr/>
        <p:txBody>
          <a:bodyPr/>
          <a:lstStyle>
            <a:lvl1pPr>
              <a:defRPr/>
            </a:lvl1pPr>
          </a:lstStyle>
          <a:p>
            <a:pPr>
              <a:defRPr/>
            </a:pPr>
            <a:fld id="{0743D0FB-41E2-43CC-9884-160EF29ED606}" type="slidenum">
              <a:rPr lang="en-GB"/>
              <a:pPr>
                <a:defRPr/>
              </a:pPr>
              <a:t>‹#›</a:t>
            </a:fld>
            <a:endParaRPr lang="en-GB"/>
          </a:p>
        </p:txBody>
      </p:sp>
    </p:spTree>
    <p:extLst>
      <p:ext uri="{BB962C8B-B14F-4D97-AF65-F5344CB8AC3E}">
        <p14:creationId xmlns:p14="http://schemas.microsoft.com/office/powerpoint/2010/main" val="310079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56E60C9-8010-1A04-ACAE-828A845FACAE}"/>
              </a:ext>
            </a:extLst>
          </p:cNvPr>
          <p:cNvSpPr>
            <a:spLocks noGrp="1"/>
          </p:cNvSpPr>
          <p:nvPr>
            <p:ph type="dt" sz="half" idx="10"/>
          </p:nvPr>
        </p:nvSpPr>
        <p:spPr/>
        <p:txBody>
          <a:bodyPr/>
          <a:lstStyle>
            <a:lvl1pPr>
              <a:defRPr/>
            </a:lvl1pPr>
          </a:lstStyle>
          <a:p>
            <a:pPr>
              <a:defRPr/>
            </a:pPr>
            <a:fld id="{E92C72BC-2FC0-4D6E-968A-1FF2277F57D9}" type="datetimeFigureOut">
              <a:rPr lang="en-GB"/>
              <a:pPr>
                <a:defRPr/>
              </a:pPr>
              <a:t>06/03/2025</a:t>
            </a:fld>
            <a:endParaRPr lang="en-GB"/>
          </a:p>
        </p:txBody>
      </p:sp>
      <p:sp>
        <p:nvSpPr>
          <p:cNvPr id="6" name="Footer Placeholder 4">
            <a:extLst>
              <a:ext uri="{FF2B5EF4-FFF2-40B4-BE49-F238E27FC236}">
                <a16:creationId xmlns:a16="http://schemas.microsoft.com/office/drawing/2014/main" id="{C8EB91D6-94AF-FD1F-C59A-38CC9E14353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F5CE6C4-BEF0-7C8F-F8C0-865F98136021}"/>
              </a:ext>
            </a:extLst>
          </p:cNvPr>
          <p:cNvSpPr>
            <a:spLocks noGrp="1"/>
          </p:cNvSpPr>
          <p:nvPr>
            <p:ph type="sldNum" sz="quarter" idx="12"/>
          </p:nvPr>
        </p:nvSpPr>
        <p:spPr/>
        <p:txBody>
          <a:bodyPr/>
          <a:lstStyle>
            <a:lvl1pPr>
              <a:defRPr/>
            </a:lvl1pPr>
          </a:lstStyle>
          <a:p>
            <a:pPr>
              <a:defRPr/>
            </a:pPr>
            <a:fld id="{4DF9A4B5-1A30-4CA1-A22B-7A2AE85918AA}" type="slidenum">
              <a:rPr lang="en-GB"/>
              <a:pPr>
                <a:defRPr/>
              </a:pPr>
              <a:t>‹#›</a:t>
            </a:fld>
            <a:endParaRPr lang="en-GB"/>
          </a:p>
        </p:txBody>
      </p:sp>
    </p:spTree>
    <p:extLst>
      <p:ext uri="{BB962C8B-B14F-4D97-AF65-F5344CB8AC3E}">
        <p14:creationId xmlns:p14="http://schemas.microsoft.com/office/powerpoint/2010/main" val="3603211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298DB25-A791-690A-FD82-13A8B0CC46C7}"/>
              </a:ext>
            </a:extLst>
          </p:cNvPr>
          <p:cNvSpPr>
            <a:spLocks noGrp="1"/>
          </p:cNvSpPr>
          <p:nvPr>
            <p:ph type="dt" sz="half" idx="10"/>
          </p:nvPr>
        </p:nvSpPr>
        <p:spPr/>
        <p:txBody>
          <a:bodyPr/>
          <a:lstStyle>
            <a:lvl1pPr>
              <a:defRPr/>
            </a:lvl1pPr>
          </a:lstStyle>
          <a:p>
            <a:pPr>
              <a:defRPr/>
            </a:pPr>
            <a:fld id="{99025ABF-95E3-4BE3-9CDF-0D09EF158123}" type="datetimeFigureOut">
              <a:rPr lang="en-GB"/>
              <a:pPr>
                <a:defRPr/>
              </a:pPr>
              <a:t>06/03/2025</a:t>
            </a:fld>
            <a:endParaRPr lang="en-GB"/>
          </a:p>
        </p:txBody>
      </p:sp>
      <p:sp>
        <p:nvSpPr>
          <p:cNvPr id="6" name="Footer Placeholder 4">
            <a:extLst>
              <a:ext uri="{FF2B5EF4-FFF2-40B4-BE49-F238E27FC236}">
                <a16:creationId xmlns:a16="http://schemas.microsoft.com/office/drawing/2014/main" id="{C3778135-F349-AFA1-01A2-A6B7AA5142E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A91943FD-3BA6-54D6-E387-DC8A8BC7AA16}"/>
              </a:ext>
            </a:extLst>
          </p:cNvPr>
          <p:cNvSpPr>
            <a:spLocks noGrp="1"/>
          </p:cNvSpPr>
          <p:nvPr>
            <p:ph type="sldNum" sz="quarter" idx="12"/>
          </p:nvPr>
        </p:nvSpPr>
        <p:spPr/>
        <p:txBody>
          <a:bodyPr/>
          <a:lstStyle>
            <a:lvl1pPr>
              <a:defRPr/>
            </a:lvl1pPr>
          </a:lstStyle>
          <a:p>
            <a:pPr>
              <a:defRPr/>
            </a:pPr>
            <a:fld id="{33B15E42-0730-4B65-A1B8-90E1DFB4697E}" type="slidenum">
              <a:rPr lang="en-GB"/>
              <a:pPr>
                <a:defRPr/>
              </a:pPr>
              <a:t>‹#›</a:t>
            </a:fld>
            <a:endParaRPr lang="en-GB"/>
          </a:p>
        </p:txBody>
      </p:sp>
    </p:spTree>
    <p:extLst>
      <p:ext uri="{BB962C8B-B14F-4D97-AF65-F5344CB8AC3E}">
        <p14:creationId xmlns:p14="http://schemas.microsoft.com/office/powerpoint/2010/main" val="3651475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653CA1B-6034-D675-1B11-95468041C2CC}"/>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317BC499-7EBF-28F4-ECD9-994B562EFF92}"/>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6C4E1AA7-82A8-31EB-28CE-F024FAF5C5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82000"/>
                  </a:schemeClr>
                </a:solidFill>
                <a:latin typeface="+mn-lt"/>
              </a:defRPr>
            </a:lvl1pPr>
          </a:lstStyle>
          <a:p>
            <a:pPr>
              <a:defRPr/>
            </a:pPr>
            <a:fld id="{F91A3B4B-EEE3-495F-8620-2B237FCD5869}" type="datetimeFigureOut">
              <a:rPr lang="en-GB"/>
              <a:pPr>
                <a:defRPr/>
              </a:pPr>
              <a:t>06/03/2025</a:t>
            </a:fld>
            <a:endParaRPr lang="en-GB"/>
          </a:p>
        </p:txBody>
      </p:sp>
      <p:sp>
        <p:nvSpPr>
          <p:cNvPr id="5" name="Footer Placeholder 4">
            <a:extLst>
              <a:ext uri="{FF2B5EF4-FFF2-40B4-BE49-F238E27FC236}">
                <a16:creationId xmlns:a16="http://schemas.microsoft.com/office/drawing/2014/main" id="{ED2AF8F2-DFDB-A66F-6026-CF9011385B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82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0316647D-0F66-244A-B94D-E2C8992F5D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82000"/>
                  </a:schemeClr>
                </a:solidFill>
                <a:latin typeface="+mn-lt"/>
              </a:defRPr>
            </a:lvl1pPr>
          </a:lstStyle>
          <a:p>
            <a:pPr>
              <a:defRPr/>
            </a:pPr>
            <a:fld id="{68B02BC4-7401-46D1-A1F3-4ED78CAC4FBA}"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2pPr>
      <a:lvl3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3pPr>
      <a:lvl4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4pPr>
      <a:lvl5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5pPr>
      <a:lvl6pPr marL="457200" algn="l" rtl="0" fontAlgn="base">
        <a:lnSpc>
          <a:spcPct val="90000"/>
        </a:lnSpc>
        <a:spcBef>
          <a:spcPct val="0"/>
        </a:spcBef>
        <a:spcAft>
          <a:spcPct val="0"/>
        </a:spcAft>
        <a:defRPr sz="4400">
          <a:solidFill>
            <a:schemeClr val="tx1"/>
          </a:solidFill>
          <a:latin typeface="Aptos Display" panose="020B0004020202020204" pitchFamily="34" charset="0"/>
        </a:defRPr>
      </a:lvl6pPr>
      <a:lvl7pPr marL="914400" algn="l" rtl="0" fontAlgn="base">
        <a:lnSpc>
          <a:spcPct val="90000"/>
        </a:lnSpc>
        <a:spcBef>
          <a:spcPct val="0"/>
        </a:spcBef>
        <a:spcAft>
          <a:spcPct val="0"/>
        </a:spcAft>
        <a:defRPr sz="4400">
          <a:solidFill>
            <a:schemeClr val="tx1"/>
          </a:solidFill>
          <a:latin typeface="Aptos Display" panose="020B0004020202020204" pitchFamily="34" charset="0"/>
        </a:defRPr>
      </a:lvl7pPr>
      <a:lvl8pPr marL="1371600" algn="l" rtl="0" fontAlgn="base">
        <a:lnSpc>
          <a:spcPct val="90000"/>
        </a:lnSpc>
        <a:spcBef>
          <a:spcPct val="0"/>
        </a:spcBef>
        <a:spcAft>
          <a:spcPct val="0"/>
        </a:spcAft>
        <a:defRPr sz="4400">
          <a:solidFill>
            <a:schemeClr val="tx1"/>
          </a:solidFill>
          <a:latin typeface="Aptos Display" panose="020B0004020202020204" pitchFamily="34" charset="0"/>
        </a:defRPr>
      </a:lvl8pPr>
      <a:lvl9pPr marL="1828800" algn="l" rtl="0" fontAlgn="base">
        <a:lnSpc>
          <a:spcPct val="90000"/>
        </a:lnSpc>
        <a:spcBef>
          <a:spcPct val="0"/>
        </a:spcBef>
        <a:spcAft>
          <a:spcPct val="0"/>
        </a:spcAft>
        <a:defRPr sz="4400">
          <a:solidFill>
            <a:schemeClr val="tx1"/>
          </a:solidFill>
          <a:latin typeface="Aptos Display" panose="020B00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3E9E6-FB9F-528B-DC73-31F24B7BD606}"/>
              </a:ext>
            </a:extLst>
          </p:cNvPr>
          <p:cNvSpPr>
            <a:spLocks noGrp="1"/>
          </p:cNvSpPr>
          <p:nvPr>
            <p:ph type="ctrTitle"/>
          </p:nvPr>
        </p:nvSpPr>
        <p:spPr>
          <a:xfrm>
            <a:off x="1320113" y="4406000"/>
            <a:ext cx="9556750" cy="881063"/>
          </a:xfrm>
        </p:spPr>
        <p:txBody>
          <a:bodyPr rtlCol="0">
            <a:normAutofit fontScale="90000"/>
          </a:bodyPr>
          <a:lstStyle/>
          <a:p>
            <a:pPr eaLnBrk="1" fontAlgn="auto" hangingPunct="1">
              <a:spcAft>
                <a:spcPts val="0"/>
              </a:spcAft>
              <a:defRPr/>
            </a:pPr>
            <a:r>
              <a:rPr lang="en-GB"/>
              <a:t>Theory of Change and Monitoring, Evaluation and Learning Plan</a:t>
            </a:r>
          </a:p>
        </p:txBody>
      </p:sp>
      <p:pic>
        <p:nvPicPr>
          <p:cNvPr id="3075" name="Picture 2">
            <a:extLst>
              <a:ext uri="{FF2B5EF4-FFF2-40B4-BE49-F238E27FC236}">
                <a16:creationId xmlns:a16="http://schemas.microsoft.com/office/drawing/2014/main" id="{99026195-9164-D4A8-9D9C-2F3E08D5A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813" y="701675"/>
            <a:ext cx="8132762" cy="146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13D79CA-1422-4FA7-388E-CC8FD832767D}"/>
              </a:ext>
            </a:extLst>
          </p:cNvPr>
          <p:cNvSpPr>
            <a:spLocks noGrp="1" noChangeArrowheads="1"/>
          </p:cNvSpPr>
          <p:nvPr>
            <p:ph type="title"/>
          </p:nvPr>
        </p:nvSpPr>
        <p:spPr/>
        <p:txBody>
          <a:bodyPr/>
          <a:lstStyle/>
          <a:p>
            <a:pPr eaLnBrk="1" hangingPunct="1"/>
            <a:r>
              <a:rPr lang="en-GB" altLang="en-US"/>
              <a:t>Monitoring v Evaluation Activity</a:t>
            </a:r>
          </a:p>
        </p:txBody>
      </p:sp>
      <p:graphicFrame>
        <p:nvGraphicFramePr>
          <p:cNvPr id="4" name="Content Placeholder 3">
            <a:extLst>
              <a:ext uri="{FF2B5EF4-FFF2-40B4-BE49-F238E27FC236}">
                <a16:creationId xmlns:a16="http://schemas.microsoft.com/office/drawing/2014/main" id="{3D945631-6B8F-AD67-DA25-E5BE742D8391}"/>
              </a:ext>
            </a:extLst>
          </p:cNvPr>
          <p:cNvGraphicFramePr>
            <a:graphicFrameLocks noGrp="1"/>
          </p:cNvGraphicFramePr>
          <p:nvPr>
            <p:ph idx="1"/>
            <p:extLst>
              <p:ext uri="{D42A27DB-BD31-4B8C-83A1-F6EECF244321}">
                <p14:modId xmlns:p14="http://schemas.microsoft.com/office/powerpoint/2010/main" val="308177080"/>
              </p:ext>
            </p:extLst>
          </p:nvPr>
        </p:nvGraphicFramePr>
        <p:xfrm>
          <a:off x="838200" y="1523701"/>
          <a:ext cx="10515599" cy="3851293"/>
        </p:xfrm>
        <a:graphic>
          <a:graphicData uri="http://schemas.openxmlformats.org/drawingml/2006/table">
            <a:tbl>
              <a:tblPr firstRow="1" bandRow="1">
                <a:tableStyleId>{00A15C55-8517-42AA-B614-E9B94910E393}</a:tableStyleId>
              </a:tblPr>
              <a:tblGrid>
                <a:gridCol w="1683488">
                  <a:extLst>
                    <a:ext uri="{9D8B030D-6E8A-4147-A177-3AD203B41FA5}">
                      <a16:colId xmlns:a16="http://schemas.microsoft.com/office/drawing/2014/main" val="20000"/>
                    </a:ext>
                  </a:extLst>
                </a:gridCol>
                <a:gridCol w="3577361">
                  <a:extLst>
                    <a:ext uri="{9D8B030D-6E8A-4147-A177-3AD203B41FA5}">
                      <a16:colId xmlns:a16="http://schemas.microsoft.com/office/drawing/2014/main" val="20001"/>
                    </a:ext>
                  </a:extLst>
                </a:gridCol>
                <a:gridCol w="5254750">
                  <a:extLst>
                    <a:ext uri="{9D8B030D-6E8A-4147-A177-3AD203B41FA5}">
                      <a16:colId xmlns:a16="http://schemas.microsoft.com/office/drawing/2014/main" val="20002"/>
                    </a:ext>
                  </a:extLst>
                </a:gridCol>
              </a:tblGrid>
              <a:tr h="370920">
                <a:tc>
                  <a:txBody>
                    <a:bodyPr/>
                    <a:lstStyle/>
                    <a:p>
                      <a:r>
                        <a:rPr lang="en-GB" sz="1800"/>
                        <a:t>ME</a:t>
                      </a:r>
                    </a:p>
                  </a:txBody>
                  <a:tcPr marT="45730" marB="45730"/>
                </a:tc>
                <a:tc>
                  <a:txBody>
                    <a:bodyPr/>
                    <a:lstStyle/>
                    <a:p>
                      <a:r>
                        <a:rPr lang="en-GB" sz="1800"/>
                        <a:t>Component of TOC</a:t>
                      </a:r>
                    </a:p>
                  </a:txBody>
                  <a:tcPr marT="45730" marB="45730"/>
                </a:tc>
                <a:tc>
                  <a:txBody>
                    <a:bodyPr/>
                    <a:lstStyle/>
                    <a:p>
                      <a:r>
                        <a:rPr lang="en-GB" sz="1800"/>
                        <a:t>Examples</a:t>
                      </a:r>
                    </a:p>
                  </a:txBody>
                  <a:tcPr marT="45730" marB="45730"/>
                </a:tc>
                <a:extLst>
                  <a:ext uri="{0D108BD9-81ED-4DB2-BD59-A6C34878D82A}">
                    <a16:rowId xmlns:a16="http://schemas.microsoft.com/office/drawing/2014/main" val="10000"/>
                  </a:ext>
                </a:extLst>
              </a:tr>
              <a:tr h="914598">
                <a:tc rowSpan="3">
                  <a:txBody>
                    <a:bodyPr/>
                    <a:lstStyle/>
                    <a:p>
                      <a:r>
                        <a:rPr lang="en-GB" sz="1800"/>
                        <a:t>Monitoring</a:t>
                      </a:r>
                    </a:p>
                  </a:txBody>
                  <a:tcPr marT="45730" marB="45730"/>
                </a:tc>
                <a:tc>
                  <a:txBody>
                    <a:bodyPr/>
                    <a:lstStyle/>
                    <a:p>
                      <a:r>
                        <a:rPr lang="en-GB" sz="1800"/>
                        <a:t>Inputs </a:t>
                      </a:r>
                    </a:p>
                  </a:txBody>
                  <a:tcPr marT="45730" marB="45730"/>
                </a:tc>
                <a:tc>
                  <a:txBody>
                    <a:bodyPr/>
                    <a:lstStyle/>
                    <a:p>
                      <a:r>
                        <a:rPr lang="en-GB" sz="1800"/>
                        <a:t>Budget use</a:t>
                      </a:r>
                    </a:p>
                    <a:p>
                      <a:r>
                        <a:rPr lang="en-GB" sz="1800"/>
                        <a:t>Additional resources from partners</a:t>
                      </a:r>
                    </a:p>
                    <a:p>
                      <a:r>
                        <a:rPr lang="en-GB" sz="1800"/>
                        <a:t>Wider funding secured</a:t>
                      </a:r>
                    </a:p>
                  </a:txBody>
                  <a:tcPr marT="45730" marB="45730"/>
                </a:tc>
                <a:extLst>
                  <a:ext uri="{0D108BD9-81ED-4DB2-BD59-A6C34878D82A}">
                    <a16:rowId xmlns:a16="http://schemas.microsoft.com/office/drawing/2014/main" val="10001"/>
                  </a:ext>
                </a:extLst>
              </a:tr>
              <a:tr h="370920">
                <a:tc vMerge="1">
                  <a:txBody>
                    <a:bodyPr/>
                    <a:lstStyle/>
                    <a:p>
                      <a:endParaRPr lang="en-US"/>
                    </a:p>
                  </a:txBody>
                  <a:tcPr marT="45730" marB="45730"/>
                </a:tc>
                <a:tc>
                  <a:txBody>
                    <a:bodyPr/>
                    <a:lstStyle/>
                    <a:p>
                      <a:r>
                        <a:rPr lang="en-GB" sz="1800"/>
                        <a:t>Activities</a:t>
                      </a:r>
                    </a:p>
                  </a:txBody>
                  <a:tcPr marT="45730" marB="45730"/>
                </a:tc>
                <a:tc>
                  <a:txBody>
                    <a:bodyPr/>
                    <a:lstStyle/>
                    <a:p>
                      <a:r>
                        <a:rPr lang="en-GB" sz="1800"/>
                        <a:t>Gantt chart of workflows</a:t>
                      </a:r>
                    </a:p>
                  </a:txBody>
                  <a:tcPr marT="45730" marB="45730"/>
                </a:tc>
                <a:extLst>
                  <a:ext uri="{0D108BD9-81ED-4DB2-BD59-A6C34878D82A}">
                    <a16:rowId xmlns:a16="http://schemas.microsoft.com/office/drawing/2014/main" val="10002"/>
                  </a:ext>
                </a:extLst>
              </a:tr>
              <a:tr h="640218">
                <a:tc vMerge="1">
                  <a:txBody>
                    <a:bodyPr/>
                    <a:lstStyle/>
                    <a:p>
                      <a:endParaRPr lang="en-US"/>
                    </a:p>
                  </a:txBody>
                  <a:tcPr marT="45730" marB="45730"/>
                </a:tc>
                <a:tc>
                  <a:txBody>
                    <a:bodyPr/>
                    <a:lstStyle/>
                    <a:p>
                      <a:r>
                        <a:rPr lang="en-GB" sz="1800"/>
                        <a:t>Outputs</a:t>
                      </a:r>
                    </a:p>
                  </a:txBody>
                  <a:tcPr marT="45730" marB="45730"/>
                </a:tc>
                <a:tc>
                  <a:txBody>
                    <a:bodyPr/>
                    <a:lstStyle/>
                    <a:p>
                      <a:r>
                        <a:rPr lang="en-GB" sz="1800"/>
                        <a:t>Number of training opportunities created</a:t>
                      </a:r>
                    </a:p>
                    <a:p>
                      <a:r>
                        <a:rPr lang="en-GB" sz="1800"/>
                        <a:t>Number of learners engaging</a:t>
                      </a:r>
                    </a:p>
                  </a:txBody>
                  <a:tcPr marT="45730" marB="45730"/>
                </a:tc>
                <a:extLst>
                  <a:ext uri="{0D108BD9-81ED-4DB2-BD59-A6C34878D82A}">
                    <a16:rowId xmlns:a16="http://schemas.microsoft.com/office/drawing/2014/main" val="10003"/>
                  </a:ext>
                </a:extLst>
              </a:tr>
              <a:tr h="640217">
                <a:tc rowSpan="2">
                  <a:txBody>
                    <a:bodyPr/>
                    <a:lstStyle/>
                    <a:p>
                      <a:pPr lvl="0">
                        <a:buNone/>
                      </a:pPr>
                      <a:r>
                        <a:rPr lang="en-GB" sz="1800"/>
                        <a:t>Evaluation</a:t>
                      </a:r>
                      <a:endParaRPr lang="en-US"/>
                    </a:p>
                  </a:txBody>
                  <a:tcPr marT="45730" marB="45730"/>
                </a:tc>
                <a:tc>
                  <a:txBody>
                    <a:bodyPr/>
                    <a:lstStyle/>
                    <a:p>
                      <a:pPr lvl="0">
                        <a:buNone/>
                      </a:pPr>
                      <a:r>
                        <a:rPr lang="en-GB" sz="1800"/>
                        <a:t>Mechanisms of change</a:t>
                      </a:r>
                    </a:p>
                  </a:txBody>
                  <a:tcPr marT="45730" marB="45730"/>
                </a:tc>
                <a:tc>
                  <a:txBody>
                    <a:bodyPr/>
                    <a:lstStyle/>
                    <a:p>
                      <a:pPr lvl="0">
                        <a:buNone/>
                      </a:pPr>
                      <a:r>
                        <a:rPr lang="en-GB" sz="1800"/>
                        <a:t>Annual staff survey to understand whether the team are working in this way</a:t>
                      </a:r>
                    </a:p>
                  </a:txBody>
                  <a:tcPr marT="45730" marB="45730"/>
                </a:tc>
                <a:extLst>
                  <a:ext uri="{0D108BD9-81ED-4DB2-BD59-A6C34878D82A}">
                    <a16:rowId xmlns:a16="http://schemas.microsoft.com/office/drawing/2014/main" val="241457732"/>
                  </a:ext>
                </a:extLst>
              </a:tr>
              <a:tr h="640218">
                <a:tc vMerge="1">
                  <a:txBody>
                    <a:bodyPr/>
                    <a:lstStyle/>
                    <a:p>
                      <a:endParaRPr lang="en-GB" sz="1800"/>
                    </a:p>
                  </a:txBody>
                  <a:tcPr marT="45730" marB="45730"/>
                </a:tc>
                <a:tc>
                  <a:txBody>
                    <a:bodyPr/>
                    <a:lstStyle/>
                    <a:p>
                      <a:r>
                        <a:rPr lang="en-GB" sz="1800"/>
                        <a:t>Outcomes</a:t>
                      </a:r>
                    </a:p>
                  </a:txBody>
                  <a:tcPr marT="45730" marB="45730"/>
                </a:tc>
                <a:tc>
                  <a:txBody>
                    <a:bodyPr/>
                    <a:lstStyle/>
                    <a:p>
                      <a:r>
                        <a:rPr lang="en-GB" sz="1800"/>
                        <a:t>Annual staff survey to assess skills, experience and knowledge</a:t>
                      </a:r>
                    </a:p>
                    <a:p>
                      <a:r>
                        <a:rPr lang="en-GB" sz="1800"/>
                        <a:t>Training evaluation forms</a:t>
                      </a:r>
                    </a:p>
                  </a:txBody>
                  <a:tcPr marT="45730" marB="45730"/>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9ACF6-7DA9-DB4A-9779-FCA8F42B80C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45EA9C1-73AB-39CE-819F-6A3B104FCDE3}"/>
              </a:ext>
            </a:extLst>
          </p:cNvPr>
          <p:cNvGraphicFramePr>
            <a:graphicFrameLocks noGrp="1"/>
          </p:cNvGraphicFramePr>
          <p:nvPr>
            <p:extLst>
              <p:ext uri="{D42A27DB-BD31-4B8C-83A1-F6EECF244321}">
                <p14:modId xmlns:p14="http://schemas.microsoft.com/office/powerpoint/2010/main" val="66865795"/>
              </p:ext>
            </p:extLst>
          </p:nvPr>
        </p:nvGraphicFramePr>
        <p:xfrm>
          <a:off x="276860" y="719666"/>
          <a:ext cx="11638280" cy="5859894"/>
        </p:xfrm>
        <a:graphic>
          <a:graphicData uri="http://schemas.openxmlformats.org/drawingml/2006/table">
            <a:tbl>
              <a:tblPr firstRow="1" bandRow="1">
                <a:tableStyleId>{5C22544A-7EE6-4342-B048-85BDC9FD1C3A}</a:tableStyleId>
              </a:tblPr>
              <a:tblGrid>
                <a:gridCol w="1454785">
                  <a:extLst>
                    <a:ext uri="{9D8B030D-6E8A-4147-A177-3AD203B41FA5}">
                      <a16:colId xmlns:a16="http://schemas.microsoft.com/office/drawing/2014/main" val="2059155062"/>
                    </a:ext>
                  </a:extLst>
                </a:gridCol>
                <a:gridCol w="2219071">
                  <a:extLst>
                    <a:ext uri="{9D8B030D-6E8A-4147-A177-3AD203B41FA5}">
                      <a16:colId xmlns:a16="http://schemas.microsoft.com/office/drawing/2014/main" val="2898892135"/>
                    </a:ext>
                  </a:extLst>
                </a:gridCol>
                <a:gridCol w="1453896">
                  <a:extLst>
                    <a:ext uri="{9D8B030D-6E8A-4147-A177-3AD203B41FA5}">
                      <a16:colId xmlns:a16="http://schemas.microsoft.com/office/drawing/2014/main" val="2241854290"/>
                    </a:ext>
                  </a:extLst>
                </a:gridCol>
                <a:gridCol w="2185416">
                  <a:extLst>
                    <a:ext uri="{9D8B030D-6E8A-4147-A177-3AD203B41FA5}">
                      <a16:colId xmlns:a16="http://schemas.microsoft.com/office/drawing/2014/main" val="2053434477"/>
                    </a:ext>
                  </a:extLst>
                </a:gridCol>
                <a:gridCol w="493776">
                  <a:extLst>
                    <a:ext uri="{9D8B030D-6E8A-4147-A177-3AD203B41FA5}">
                      <a16:colId xmlns:a16="http://schemas.microsoft.com/office/drawing/2014/main" val="3795689155"/>
                    </a:ext>
                  </a:extLst>
                </a:gridCol>
                <a:gridCol w="1627632">
                  <a:extLst>
                    <a:ext uri="{9D8B030D-6E8A-4147-A177-3AD203B41FA5}">
                      <a16:colId xmlns:a16="http://schemas.microsoft.com/office/drawing/2014/main" val="1483755409"/>
                    </a:ext>
                  </a:extLst>
                </a:gridCol>
                <a:gridCol w="1572768">
                  <a:extLst>
                    <a:ext uri="{9D8B030D-6E8A-4147-A177-3AD203B41FA5}">
                      <a16:colId xmlns:a16="http://schemas.microsoft.com/office/drawing/2014/main" val="589773270"/>
                    </a:ext>
                  </a:extLst>
                </a:gridCol>
                <a:gridCol w="630936">
                  <a:extLst>
                    <a:ext uri="{9D8B030D-6E8A-4147-A177-3AD203B41FA5}">
                      <a16:colId xmlns:a16="http://schemas.microsoft.com/office/drawing/2014/main" val="1365719150"/>
                    </a:ext>
                  </a:extLst>
                </a:gridCol>
              </a:tblGrid>
              <a:tr h="350182">
                <a:tc>
                  <a:txBody>
                    <a:bodyPr/>
                    <a:lstStyle/>
                    <a:p>
                      <a:r>
                        <a:rPr lang="en-GB" sz="1100" dirty="0"/>
                        <a:t>TOC component</a:t>
                      </a:r>
                    </a:p>
                  </a:txBody>
                  <a:tcPr/>
                </a:tc>
                <a:tc>
                  <a:txBody>
                    <a:bodyPr/>
                    <a:lstStyle/>
                    <a:p>
                      <a:r>
                        <a:rPr lang="en-GB" sz="1100" dirty="0"/>
                        <a:t>Output Indicator</a:t>
                      </a:r>
                    </a:p>
                  </a:txBody>
                  <a:tcPr/>
                </a:tc>
                <a:tc>
                  <a:txBody>
                    <a:bodyPr/>
                    <a:lstStyle/>
                    <a:p>
                      <a:r>
                        <a:rPr lang="en-GB" sz="1100" dirty="0"/>
                        <a:t>Outcome indicator</a:t>
                      </a:r>
                    </a:p>
                  </a:txBody>
                  <a:tcPr/>
                </a:tc>
                <a:tc>
                  <a:txBody>
                    <a:bodyPr/>
                    <a:lstStyle/>
                    <a:p>
                      <a:r>
                        <a:rPr lang="en-GB" sz="1100" dirty="0"/>
                        <a:t>Data collection tool</a:t>
                      </a:r>
                    </a:p>
                  </a:txBody>
                  <a:tcPr/>
                </a:tc>
                <a:tc>
                  <a:txBody>
                    <a:bodyPr/>
                    <a:lstStyle/>
                    <a:p>
                      <a:r>
                        <a:rPr lang="en-GB" sz="1100" dirty="0"/>
                        <a:t>Data collector</a:t>
                      </a:r>
                    </a:p>
                  </a:txBody>
                  <a:tcPr/>
                </a:tc>
                <a:tc>
                  <a:txBody>
                    <a:bodyPr/>
                    <a:lstStyle/>
                    <a:p>
                      <a:r>
                        <a:rPr lang="en-GB" sz="1100" dirty="0"/>
                        <a:t>Storage</a:t>
                      </a:r>
                    </a:p>
                  </a:txBody>
                  <a:tcPr/>
                </a:tc>
                <a:tc>
                  <a:txBody>
                    <a:bodyPr/>
                    <a:lstStyle/>
                    <a:p>
                      <a:r>
                        <a:rPr lang="en-GB" sz="1100" dirty="0"/>
                        <a:t>Analytical approach</a:t>
                      </a:r>
                    </a:p>
                  </a:txBody>
                  <a:tcPr/>
                </a:tc>
                <a:tc>
                  <a:txBody>
                    <a:bodyPr/>
                    <a:lstStyle/>
                    <a:p>
                      <a:r>
                        <a:rPr lang="en-GB" sz="1100" dirty="0"/>
                        <a:t>Analyst</a:t>
                      </a:r>
                    </a:p>
                  </a:txBody>
                  <a:tcPr/>
                </a:tc>
                <a:extLst>
                  <a:ext uri="{0D108BD9-81ED-4DB2-BD59-A6C34878D82A}">
                    <a16:rowId xmlns:a16="http://schemas.microsoft.com/office/drawing/2014/main" val="2698135228"/>
                  </a:ext>
                </a:extLst>
              </a:tr>
              <a:tr h="426382">
                <a:tc>
                  <a:txBody>
                    <a:bodyPr/>
                    <a:lstStyle/>
                    <a:p>
                      <a:r>
                        <a:rPr lang="en-GB" sz="1100" dirty="0"/>
                        <a:t>Inputs</a:t>
                      </a:r>
                    </a:p>
                  </a:txBody>
                  <a:tcPr/>
                </a:tc>
                <a:tc>
                  <a:txBody>
                    <a:bodyPr/>
                    <a:lstStyle/>
                    <a:p>
                      <a:r>
                        <a:rPr lang="en-GB" sz="1100" dirty="0"/>
                        <a:t>Budget monitoring</a:t>
                      </a:r>
                    </a:p>
                  </a:txBody>
                  <a:tcPr/>
                </a:tc>
                <a:tc>
                  <a:txBody>
                    <a:bodyPr/>
                    <a:lstStyle/>
                    <a:p>
                      <a:endParaRPr lang="en-GB" sz="1100"/>
                    </a:p>
                  </a:txBody>
                  <a:tcPr/>
                </a:tc>
                <a:tc>
                  <a:txBody>
                    <a:bodyPr/>
                    <a:lstStyle/>
                    <a:p>
                      <a:r>
                        <a:rPr lang="en-GB" sz="1100" dirty="0"/>
                        <a:t>Budget changes over time</a:t>
                      </a:r>
                    </a:p>
                  </a:txBody>
                  <a:tcPr/>
                </a:tc>
                <a:tc>
                  <a:txBody>
                    <a:bodyPr/>
                    <a:lstStyle/>
                    <a:p>
                      <a:r>
                        <a:rPr lang="en-GB" sz="1100" dirty="0"/>
                        <a:t>KS</a:t>
                      </a:r>
                    </a:p>
                  </a:txBody>
                  <a:tcPr/>
                </a:tc>
                <a:tc>
                  <a:txBody>
                    <a:bodyPr/>
                    <a:lstStyle/>
                    <a:p>
                      <a:r>
                        <a:rPr lang="en-GB" sz="1100" dirty="0"/>
                        <a:t>Finance folder and KPI sheet</a:t>
                      </a:r>
                    </a:p>
                  </a:txBody>
                  <a:tcPr/>
                </a:tc>
                <a:tc>
                  <a:txBody>
                    <a:bodyPr/>
                    <a:lstStyle/>
                    <a:p>
                      <a:r>
                        <a:rPr lang="en-GB" sz="1100" dirty="0"/>
                        <a:t>Variance</a:t>
                      </a:r>
                    </a:p>
                  </a:txBody>
                  <a:tcPr/>
                </a:tc>
                <a:tc>
                  <a:txBody>
                    <a:bodyPr/>
                    <a:lstStyle/>
                    <a:p>
                      <a:r>
                        <a:rPr lang="en-GB" sz="1100" dirty="0"/>
                        <a:t>KS</a:t>
                      </a:r>
                    </a:p>
                  </a:txBody>
                  <a:tcPr/>
                </a:tc>
                <a:extLst>
                  <a:ext uri="{0D108BD9-81ED-4DB2-BD59-A6C34878D82A}">
                    <a16:rowId xmlns:a16="http://schemas.microsoft.com/office/drawing/2014/main" val="108255460"/>
                  </a:ext>
                </a:extLst>
              </a:tr>
              <a:tr h="457200">
                <a:tc>
                  <a:txBody>
                    <a:bodyPr/>
                    <a:lstStyle/>
                    <a:p>
                      <a:r>
                        <a:rPr lang="en-GB" sz="1100" dirty="0"/>
                        <a:t>Activities – </a:t>
                      </a:r>
                    </a:p>
                    <a:p>
                      <a:r>
                        <a:rPr lang="en-GB" sz="1100" dirty="0"/>
                        <a:t>Recruitment</a:t>
                      </a:r>
                    </a:p>
                  </a:txBody>
                  <a:tcPr/>
                </a:tc>
                <a:tc>
                  <a:txBody>
                    <a:bodyPr/>
                    <a:lstStyle/>
                    <a:p>
                      <a:r>
                        <a:rPr lang="en-GB" sz="1100" dirty="0"/>
                        <a:t>Recruitment KPI</a:t>
                      </a:r>
                    </a:p>
                  </a:txBody>
                  <a:tcPr/>
                </a:tc>
                <a:tc>
                  <a:txBody>
                    <a:bodyPr/>
                    <a:lstStyle/>
                    <a:p>
                      <a:endParaRPr lang="en-GB" sz="1100"/>
                    </a:p>
                  </a:txBody>
                  <a:tcPr/>
                </a:tc>
                <a:tc>
                  <a:txBody>
                    <a:bodyPr/>
                    <a:lstStyle/>
                    <a:p>
                      <a:r>
                        <a:rPr lang="en-GB" sz="1100" dirty="0"/>
                        <a:t>No of staff FTE</a:t>
                      </a:r>
                    </a:p>
                  </a:txBody>
                  <a:tcPr/>
                </a:tc>
                <a:tc>
                  <a:txBody>
                    <a:bodyPr/>
                    <a:lstStyle/>
                    <a:p>
                      <a:r>
                        <a:rPr lang="en-GB" sz="1100" dirty="0"/>
                        <a:t>KS</a:t>
                      </a:r>
                    </a:p>
                  </a:txBody>
                  <a:tcPr/>
                </a:tc>
                <a:tc>
                  <a:txBody>
                    <a:bodyPr/>
                    <a:lstStyle/>
                    <a:p>
                      <a:r>
                        <a:rPr lang="en-GB" sz="1100" dirty="0"/>
                        <a:t>Recruitment folder and KPI sheet</a:t>
                      </a:r>
                    </a:p>
                  </a:txBody>
                  <a:tcPr/>
                </a:tc>
                <a:tc>
                  <a:txBody>
                    <a:bodyPr/>
                    <a:lstStyle/>
                    <a:p>
                      <a:r>
                        <a:rPr lang="en-GB" sz="1100" dirty="0"/>
                        <a:t>Count</a:t>
                      </a:r>
                    </a:p>
                  </a:txBody>
                  <a:tcPr/>
                </a:tc>
                <a:tc>
                  <a:txBody>
                    <a:bodyPr/>
                    <a:lstStyle/>
                    <a:p>
                      <a:r>
                        <a:rPr lang="en-GB" sz="1100" dirty="0"/>
                        <a:t>KS</a:t>
                      </a:r>
                    </a:p>
                  </a:txBody>
                  <a:tcPr/>
                </a:tc>
                <a:extLst>
                  <a:ext uri="{0D108BD9-81ED-4DB2-BD59-A6C34878D82A}">
                    <a16:rowId xmlns:a16="http://schemas.microsoft.com/office/drawing/2014/main" val="2181636367"/>
                  </a:ext>
                </a:extLst>
              </a:tr>
              <a:tr h="255694">
                <a:tc>
                  <a:txBody>
                    <a:bodyPr/>
                    <a:lstStyle/>
                    <a:p>
                      <a:r>
                        <a:rPr lang="en-GB" sz="1100" dirty="0"/>
                        <a:t>Activities - alliances</a:t>
                      </a:r>
                    </a:p>
                  </a:txBody>
                  <a:tcPr/>
                </a:tc>
                <a:tc>
                  <a:txBody>
                    <a:bodyPr/>
                    <a:lstStyle/>
                    <a:p>
                      <a:r>
                        <a:rPr lang="en-GB" sz="1100" dirty="0"/>
                        <a:t>Networks KPI</a:t>
                      </a:r>
                    </a:p>
                  </a:txBody>
                  <a:tcPr/>
                </a:tc>
                <a:tc>
                  <a:txBody>
                    <a:bodyPr/>
                    <a:lstStyle/>
                    <a:p>
                      <a:endParaRPr lang="en-GB" sz="1100"/>
                    </a:p>
                  </a:txBody>
                  <a:tcPr/>
                </a:tc>
                <a:tc>
                  <a:txBody>
                    <a:bodyPr/>
                    <a:lstStyle/>
                    <a:p>
                      <a:r>
                        <a:rPr lang="en-GB" sz="1100" dirty="0"/>
                        <a:t>No of partners</a:t>
                      </a:r>
                    </a:p>
                  </a:txBody>
                  <a:tcPr/>
                </a:tc>
                <a:tc>
                  <a:txBody>
                    <a:bodyPr/>
                    <a:lstStyle/>
                    <a:p>
                      <a:r>
                        <a:rPr lang="en-GB" sz="1100" dirty="0"/>
                        <a:t>BC</a:t>
                      </a:r>
                    </a:p>
                  </a:txBody>
                  <a:tcPr/>
                </a:tc>
                <a:tc>
                  <a:txBody>
                    <a:bodyPr/>
                    <a:lstStyle/>
                    <a:p>
                      <a:r>
                        <a:rPr lang="en-GB" sz="1100" dirty="0"/>
                        <a:t>Stakeholder sheet and KPI sheet</a:t>
                      </a:r>
                    </a:p>
                  </a:txBody>
                  <a:tcPr/>
                </a:tc>
                <a:tc>
                  <a:txBody>
                    <a:bodyPr/>
                    <a:lstStyle/>
                    <a:p>
                      <a:r>
                        <a:rPr lang="en-GB" sz="1100" dirty="0"/>
                        <a:t>Count</a:t>
                      </a:r>
                    </a:p>
                  </a:txBody>
                  <a:tcPr/>
                </a:tc>
                <a:tc>
                  <a:txBody>
                    <a:bodyPr/>
                    <a:lstStyle/>
                    <a:p>
                      <a:r>
                        <a:rPr lang="en-GB" sz="1100" dirty="0"/>
                        <a:t>BC</a:t>
                      </a:r>
                    </a:p>
                  </a:txBody>
                  <a:tcPr/>
                </a:tc>
                <a:extLst>
                  <a:ext uri="{0D108BD9-81ED-4DB2-BD59-A6C34878D82A}">
                    <a16:rowId xmlns:a16="http://schemas.microsoft.com/office/drawing/2014/main" val="1581686261"/>
                  </a:ext>
                </a:extLst>
              </a:tr>
              <a:tr h="834814">
                <a:tc>
                  <a:txBody>
                    <a:bodyPr/>
                    <a:lstStyle/>
                    <a:p>
                      <a:r>
                        <a:rPr lang="en-GB" sz="1100" dirty="0"/>
                        <a:t>Activities – training</a:t>
                      </a:r>
                    </a:p>
                  </a:txBody>
                  <a:tcPr/>
                </a:tc>
                <a:tc>
                  <a:txBody>
                    <a:bodyPr/>
                    <a:lstStyle/>
                    <a:p>
                      <a:r>
                        <a:rPr lang="en-GB" sz="1100" dirty="0"/>
                        <a:t>No of modules delivered</a:t>
                      </a:r>
                    </a:p>
                    <a:p>
                      <a:r>
                        <a:rPr lang="en-GB" sz="1100" dirty="0"/>
                        <a:t>No of participants</a:t>
                      </a:r>
                    </a:p>
                    <a:p>
                      <a:endParaRPr lang="en-GB" sz="1100"/>
                    </a:p>
                  </a:txBody>
                  <a:tcPr/>
                </a:tc>
                <a:tc>
                  <a:txBody>
                    <a:bodyPr/>
                    <a:lstStyle/>
                    <a:p>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Participant feedback</a:t>
                      </a:r>
                    </a:p>
                    <a:p>
                      <a:endParaRPr lang="en-GB" sz="1100"/>
                    </a:p>
                  </a:txBody>
                  <a:tcPr/>
                </a:tc>
                <a:tc>
                  <a:txBody>
                    <a:bodyPr/>
                    <a:lstStyle/>
                    <a:p>
                      <a:r>
                        <a:rPr lang="en-GB" sz="1100" dirty="0"/>
                        <a:t>Eventbrite</a:t>
                      </a:r>
                    </a:p>
                    <a:p>
                      <a:r>
                        <a:rPr lang="en-GB" sz="1100" dirty="0"/>
                        <a:t>Eventbrite</a:t>
                      </a:r>
                    </a:p>
                    <a:p>
                      <a:r>
                        <a:rPr lang="en-GB" sz="1100" err="1"/>
                        <a:t>MSForms</a:t>
                      </a:r>
                      <a:endParaRPr lang="en-GB" sz="1100"/>
                    </a:p>
                  </a:txBody>
                  <a:tcPr/>
                </a:tc>
                <a:tc>
                  <a:txBody>
                    <a:bodyPr/>
                    <a:lstStyle/>
                    <a:p>
                      <a:r>
                        <a:rPr lang="en-GB" sz="1100" dirty="0"/>
                        <a:t>JLD</a:t>
                      </a:r>
                    </a:p>
                  </a:txBody>
                  <a:tcPr/>
                </a:tc>
                <a:tc>
                  <a:txBody>
                    <a:bodyPr/>
                    <a:lstStyle/>
                    <a:p>
                      <a:r>
                        <a:rPr lang="en-GB" sz="1100" dirty="0"/>
                        <a:t>Training folder and KPI sheet</a:t>
                      </a:r>
                    </a:p>
                  </a:txBody>
                  <a:tcPr/>
                </a:tc>
                <a:tc>
                  <a:txBody>
                    <a:bodyPr/>
                    <a:lstStyle/>
                    <a:p>
                      <a:r>
                        <a:rPr lang="en-GB" sz="1100" dirty="0"/>
                        <a:t>Count</a:t>
                      </a:r>
                    </a:p>
                    <a:p>
                      <a:r>
                        <a:rPr lang="en-GB" sz="1100" dirty="0"/>
                        <a:t>Count</a:t>
                      </a:r>
                    </a:p>
                    <a:p>
                      <a:r>
                        <a:rPr lang="en-GB" sz="1100" dirty="0"/>
                        <a:t>Percentage positive</a:t>
                      </a:r>
                    </a:p>
                  </a:txBody>
                  <a:tcPr/>
                </a:tc>
                <a:tc>
                  <a:txBody>
                    <a:bodyPr/>
                    <a:lstStyle/>
                    <a:p>
                      <a:r>
                        <a:rPr lang="en-GB" sz="1100" dirty="0"/>
                        <a:t>JLD</a:t>
                      </a:r>
                    </a:p>
                  </a:txBody>
                  <a:tcPr/>
                </a:tc>
                <a:extLst>
                  <a:ext uri="{0D108BD9-81ED-4DB2-BD59-A6C34878D82A}">
                    <a16:rowId xmlns:a16="http://schemas.microsoft.com/office/drawing/2014/main" val="3965366302"/>
                  </a:ext>
                </a:extLst>
              </a:tr>
              <a:tr h="798576">
                <a:tc>
                  <a:txBody>
                    <a:bodyPr/>
                    <a:lstStyle/>
                    <a:p>
                      <a:r>
                        <a:rPr lang="en-GB" sz="1100" dirty="0"/>
                        <a:t>Activities – community engagement and empowerment</a:t>
                      </a:r>
                    </a:p>
                  </a:txBody>
                  <a:tcPr/>
                </a:tc>
                <a:tc>
                  <a:txBody>
                    <a:bodyPr/>
                    <a:lstStyle/>
                    <a:p>
                      <a:r>
                        <a:rPr lang="en-GB" sz="1100" dirty="0"/>
                        <a:t>No of co-researchers and co-designed research projects</a:t>
                      </a:r>
                    </a:p>
                    <a:p>
                      <a:endParaRPr lang="en-GB" sz="1100"/>
                    </a:p>
                    <a:p>
                      <a:endParaRPr lang="en-GB" sz="1100"/>
                    </a:p>
                  </a:txBody>
                  <a:tcPr/>
                </a:tc>
                <a:tc>
                  <a:txBody>
                    <a:bodyPr/>
                    <a:lstStyle/>
                    <a:p>
                      <a:endParaRPr lang="en-GB" sz="1100"/>
                    </a:p>
                    <a:p>
                      <a:endParaRPr lang="en-GB" sz="1100"/>
                    </a:p>
                    <a:p>
                      <a:r>
                        <a:rPr lang="en-GB" sz="1100" dirty="0"/>
                        <a:t>Participant feedback</a:t>
                      </a:r>
                    </a:p>
                  </a:txBody>
                  <a:tcPr/>
                </a:tc>
                <a:tc>
                  <a:txBody>
                    <a:bodyPr/>
                    <a:lstStyle/>
                    <a:p>
                      <a:r>
                        <a:rPr lang="en-GB" sz="1100" dirty="0"/>
                        <a:t>Community research plans</a:t>
                      </a:r>
                    </a:p>
                    <a:p>
                      <a:endParaRPr lang="en-GB" sz="1100"/>
                    </a:p>
                    <a:p>
                      <a:r>
                        <a:rPr lang="en-GB" sz="1100" err="1"/>
                        <a:t>MSForms</a:t>
                      </a:r>
                      <a:endParaRPr lang="en-GB" sz="1100"/>
                    </a:p>
                  </a:txBody>
                  <a:tcPr/>
                </a:tc>
                <a:tc>
                  <a:txBody>
                    <a:bodyPr/>
                    <a:lstStyle/>
                    <a:p>
                      <a:r>
                        <a:rPr lang="en-GB" sz="1100" dirty="0"/>
                        <a:t>BC</a:t>
                      </a:r>
                    </a:p>
                  </a:txBody>
                  <a:tcPr/>
                </a:tc>
                <a:tc>
                  <a:txBody>
                    <a:bodyPr/>
                    <a:lstStyle/>
                    <a:p>
                      <a:r>
                        <a:rPr lang="en-GB" sz="1100" dirty="0"/>
                        <a:t>Community folder and KPI sheet</a:t>
                      </a:r>
                    </a:p>
                  </a:txBody>
                  <a:tcPr/>
                </a:tc>
                <a:tc>
                  <a:txBody>
                    <a:bodyPr/>
                    <a:lstStyle/>
                    <a:p>
                      <a:r>
                        <a:rPr lang="en-GB" sz="1100" dirty="0"/>
                        <a:t>Count</a:t>
                      </a:r>
                    </a:p>
                    <a:p>
                      <a:endParaRPr lang="en-GB" sz="1100"/>
                    </a:p>
                    <a:p>
                      <a:r>
                        <a:rPr lang="en-GB" sz="1100" dirty="0"/>
                        <a:t>Percentage positive</a:t>
                      </a:r>
                    </a:p>
                  </a:txBody>
                  <a:tcPr/>
                </a:tc>
                <a:tc>
                  <a:txBody>
                    <a:bodyPr/>
                    <a:lstStyle/>
                    <a:p>
                      <a:r>
                        <a:rPr lang="en-GB" sz="1100" dirty="0"/>
                        <a:t>BC</a:t>
                      </a:r>
                    </a:p>
                  </a:txBody>
                  <a:tcPr/>
                </a:tc>
                <a:extLst>
                  <a:ext uri="{0D108BD9-81ED-4DB2-BD59-A6C34878D82A}">
                    <a16:rowId xmlns:a16="http://schemas.microsoft.com/office/drawing/2014/main" val="3397233862"/>
                  </a:ext>
                </a:extLst>
              </a:tr>
              <a:tr h="813478">
                <a:tc>
                  <a:txBody>
                    <a:bodyPr/>
                    <a:lstStyle/>
                    <a:p>
                      <a:r>
                        <a:rPr lang="en-GB" sz="1100" dirty="0"/>
                        <a:t>Activities - research</a:t>
                      </a:r>
                    </a:p>
                  </a:txBody>
                  <a:tcPr/>
                </a:tc>
                <a:tc>
                  <a:txBody>
                    <a:bodyPr/>
                    <a:lstStyle/>
                    <a:p>
                      <a:r>
                        <a:rPr lang="en-GB" sz="1100" dirty="0"/>
                        <a:t>No of projects registered</a:t>
                      </a:r>
                    </a:p>
                    <a:p>
                      <a:r>
                        <a:rPr lang="en-GB" sz="1100" dirty="0"/>
                        <a:t>No of outputs</a:t>
                      </a:r>
                    </a:p>
                    <a:p>
                      <a:r>
                        <a:rPr lang="en-GB" sz="1100" dirty="0"/>
                        <a:t>No of grants</a:t>
                      </a:r>
                    </a:p>
                    <a:p>
                      <a:endParaRPr lang="en-GB" sz="1100"/>
                    </a:p>
                  </a:txBody>
                  <a:tcPr/>
                </a:tc>
                <a:tc>
                  <a:txBody>
                    <a:bodyPr/>
                    <a:lstStyle/>
                    <a:p>
                      <a:endParaRPr lang="en-GB" sz="1100"/>
                    </a:p>
                    <a:p>
                      <a:endParaRPr lang="en-GB" sz="1100"/>
                    </a:p>
                    <a:p>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No of decisions made with evidence</a:t>
                      </a:r>
                    </a:p>
                    <a:p>
                      <a:endParaRPr lang="en-GB" sz="1100"/>
                    </a:p>
                  </a:txBody>
                  <a:tcPr/>
                </a:tc>
                <a:tc>
                  <a:txBody>
                    <a:bodyPr/>
                    <a:lstStyle/>
                    <a:p>
                      <a:r>
                        <a:rPr lang="en-GB" sz="1100" dirty="0"/>
                        <a:t>Pipeline sheet</a:t>
                      </a:r>
                    </a:p>
                    <a:p>
                      <a:r>
                        <a:rPr lang="en-GB" sz="1100" dirty="0"/>
                        <a:t>Evidence hub / research fish</a:t>
                      </a:r>
                    </a:p>
                    <a:p>
                      <a:r>
                        <a:rPr lang="en-GB" sz="1100" dirty="0"/>
                        <a:t>Grant income</a:t>
                      </a:r>
                    </a:p>
                  </a:txBody>
                  <a:tcPr/>
                </a:tc>
                <a:tc>
                  <a:txBody>
                    <a:bodyPr/>
                    <a:lstStyle/>
                    <a:p>
                      <a:r>
                        <a:rPr lang="en-GB" sz="1100" dirty="0"/>
                        <a:t>DG</a:t>
                      </a:r>
                    </a:p>
                  </a:txBody>
                  <a:tcPr/>
                </a:tc>
                <a:tc>
                  <a:txBody>
                    <a:bodyPr/>
                    <a:lstStyle/>
                    <a:p>
                      <a:r>
                        <a:rPr lang="en-GB" sz="1100" dirty="0"/>
                        <a:t>REEL folder and KPI sheet</a:t>
                      </a:r>
                    </a:p>
                  </a:txBody>
                  <a:tcPr/>
                </a:tc>
                <a:tc>
                  <a:txBody>
                    <a:bodyPr/>
                    <a:lstStyle/>
                    <a:p>
                      <a:r>
                        <a:rPr lang="en-GB" sz="1100" dirty="0"/>
                        <a:t>Count</a:t>
                      </a:r>
                    </a:p>
                    <a:p>
                      <a:r>
                        <a:rPr lang="en-GB" sz="1100" dirty="0"/>
                        <a:t>Count</a:t>
                      </a:r>
                    </a:p>
                    <a:p>
                      <a:r>
                        <a:rPr lang="en-GB" sz="1100" dirty="0"/>
                        <a:t>Count</a:t>
                      </a:r>
                    </a:p>
                    <a:p>
                      <a:r>
                        <a:rPr lang="en-GB" sz="1100" dirty="0"/>
                        <a:t>Count</a:t>
                      </a:r>
                    </a:p>
                  </a:txBody>
                  <a:tcPr/>
                </a:tc>
                <a:tc>
                  <a:txBody>
                    <a:bodyPr/>
                    <a:lstStyle/>
                    <a:p>
                      <a:r>
                        <a:rPr lang="en-GB" sz="1100" dirty="0"/>
                        <a:t>DG</a:t>
                      </a:r>
                    </a:p>
                  </a:txBody>
                  <a:tcPr/>
                </a:tc>
                <a:extLst>
                  <a:ext uri="{0D108BD9-81ED-4DB2-BD59-A6C34878D82A}">
                    <a16:rowId xmlns:a16="http://schemas.microsoft.com/office/drawing/2014/main" val="997178885"/>
                  </a:ext>
                </a:extLst>
              </a:tr>
              <a:tr h="1056584">
                <a:tc>
                  <a:txBody>
                    <a:bodyPr/>
                    <a:lstStyle/>
                    <a:p>
                      <a:r>
                        <a:rPr lang="en-GB" sz="1100" dirty="0"/>
                        <a:t>Activities - Comms</a:t>
                      </a:r>
                    </a:p>
                  </a:txBody>
                  <a:tcPr/>
                </a:tc>
                <a:tc>
                  <a:txBody>
                    <a:bodyPr/>
                    <a:lstStyle/>
                    <a:p>
                      <a:r>
                        <a:rPr lang="en-GB" sz="1100" dirty="0"/>
                        <a:t>Sign up to newsletters</a:t>
                      </a:r>
                    </a:p>
                    <a:p>
                      <a:r>
                        <a:rPr lang="en-GB" sz="1100" dirty="0"/>
                        <a:t>Followers on LinkedIn</a:t>
                      </a:r>
                    </a:p>
                    <a:p>
                      <a:r>
                        <a:rPr lang="en-GB" sz="1100" dirty="0"/>
                        <a:t>Attendees at annual event</a:t>
                      </a:r>
                    </a:p>
                    <a:p>
                      <a:r>
                        <a:rPr lang="en-GB" sz="1100" dirty="0"/>
                        <a:t>Press coverage</a:t>
                      </a:r>
                    </a:p>
                  </a:txBody>
                  <a:tcPr/>
                </a:tc>
                <a:tc>
                  <a:txBody>
                    <a:bodyPr/>
                    <a:lstStyle/>
                    <a:p>
                      <a:endParaRPr lang="en-GB" sz="1100"/>
                    </a:p>
                    <a:p>
                      <a:endParaRPr lang="en-GB" sz="1100"/>
                    </a:p>
                    <a:p>
                      <a:r>
                        <a:rPr lang="en-GB" sz="1100" dirty="0"/>
                        <a:t>Participant feedback</a:t>
                      </a:r>
                    </a:p>
                  </a:txBody>
                  <a:tcPr/>
                </a:tc>
                <a:tc>
                  <a:txBody>
                    <a:bodyPr/>
                    <a:lstStyle/>
                    <a:p>
                      <a:r>
                        <a:rPr lang="en-GB" sz="1100" dirty="0"/>
                        <a:t>Mailchimp</a:t>
                      </a:r>
                    </a:p>
                    <a:p>
                      <a:r>
                        <a:rPr lang="en-GB" sz="1100" dirty="0"/>
                        <a:t>LinkedIn</a:t>
                      </a:r>
                    </a:p>
                    <a:p>
                      <a:r>
                        <a:rPr lang="en-GB" sz="1100" dirty="0"/>
                        <a:t>Event planning and eval</a:t>
                      </a:r>
                    </a:p>
                    <a:p>
                      <a:r>
                        <a:rPr lang="en-GB" sz="1100" dirty="0"/>
                        <a:t>No of press items</a:t>
                      </a:r>
                    </a:p>
                  </a:txBody>
                  <a:tcPr/>
                </a:tc>
                <a:tc>
                  <a:txBody>
                    <a:bodyPr/>
                    <a:lstStyle/>
                    <a:p>
                      <a:r>
                        <a:rPr lang="en-GB" sz="1100" dirty="0"/>
                        <a:t>SC</a:t>
                      </a:r>
                    </a:p>
                  </a:txBody>
                  <a:tcPr/>
                </a:tc>
                <a:tc>
                  <a:txBody>
                    <a:bodyPr/>
                    <a:lstStyle/>
                    <a:p>
                      <a:r>
                        <a:rPr lang="en-GB" sz="1100" dirty="0"/>
                        <a:t>Comms folder and KPI sheet</a:t>
                      </a:r>
                    </a:p>
                  </a:txBody>
                  <a:tcPr/>
                </a:tc>
                <a:tc>
                  <a:txBody>
                    <a:bodyPr/>
                    <a:lstStyle/>
                    <a:p>
                      <a:r>
                        <a:rPr lang="en-GB" sz="1100" dirty="0"/>
                        <a:t>Count</a:t>
                      </a:r>
                    </a:p>
                    <a:p>
                      <a:r>
                        <a:rPr lang="en-GB" sz="1100" dirty="0"/>
                        <a:t>Count</a:t>
                      </a:r>
                    </a:p>
                    <a:p>
                      <a:r>
                        <a:rPr lang="en-GB" sz="1100" dirty="0"/>
                        <a:t>Percentage positive</a:t>
                      </a:r>
                    </a:p>
                  </a:txBody>
                  <a:tcPr/>
                </a:tc>
                <a:tc>
                  <a:txBody>
                    <a:bodyPr/>
                    <a:lstStyle/>
                    <a:p>
                      <a:r>
                        <a:rPr lang="en-GB" sz="1100" dirty="0"/>
                        <a:t>SC</a:t>
                      </a:r>
                    </a:p>
                  </a:txBody>
                  <a:tcPr/>
                </a:tc>
                <a:extLst>
                  <a:ext uri="{0D108BD9-81ED-4DB2-BD59-A6C34878D82A}">
                    <a16:rowId xmlns:a16="http://schemas.microsoft.com/office/drawing/2014/main" val="3649692619"/>
                  </a:ext>
                </a:extLst>
              </a:tr>
            </a:tbl>
          </a:graphicData>
        </a:graphic>
      </p:graphicFrame>
      <p:sp>
        <p:nvSpPr>
          <p:cNvPr id="5" name="TextBox 4">
            <a:extLst>
              <a:ext uri="{FF2B5EF4-FFF2-40B4-BE49-F238E27FC236}">
                <a16:creationId xmlns:a16="http://schemas.microsoft.com/office/drawing/2014/main" id="{7F4A1248-C90D-8681-7E82-7E59735631A9}"/>
              </a:ext>
            </a:extLst>
          </p:cNvPr>
          <p:cNvSpPr txBox="1"/>
          <p:nvPr/>
        </p:nvSpPr>
        <p:spPr>
          <a:xfrm>
            <a:off x="310896" y="100584"/>
            <a:ext cx="7653528" cy="369332"/>
          </a:xfrm>
          <a:prstGeom prst="rect">
            <a:avLst/>
          </a:prstGeom>
          <a:noFill/>
        </p:spPr>
        <p:txBody>
          <a:bodyPr wrap="square" rtlCol="0">
            <a:spAutoFit/>
          </a:bodyPr>
          <a:lstStyle/>
          <a:p>
            <a:r>
              <a:rPr lang="en-GB"/>
              <a:t>HDRC Monitoring and Evaluation Plan</a:t>
            </a:r>
          </a:p>
        </p:txBody>
      </p:sp>
    </p:spTree>
    <p:extLst>
      <p:ext uri="{BB962C8B-B14F-4D97-AF65-F5344CB8AC3E}">
        <p14:creationId xmlns:p14="http://schemas.microsoft.com/office/powerpoint/2010/main" val="927189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B6150-94FC-2547-5038-862A859C99C2}"/>
              </a:ext>
            </a:extLst>
          </p:cNvPr>
          <p:cNvSpPr>
            <a:spLocks noGrp="1"/>
          </p:cNvSpPr>
          <p:nvPr>
            <p:ph type="title"/>
          </p:nvPr>
        </p:nvSpPr>
        <p:spPr/>
        <p:txBody>
          <a:bodyPr/>
          <a:lstStyle/>
          <a:p>
            <a:r>
              <a:rPr lang="en-US"/>
              <a:t>Learning</a:t>
            </a:r>
          </a:p>
        </p:txBody>
      </p:sp>
      <p:sp>
        <p:nvSpPr>
          <p:cNvPr id="3" name="Content Placeholder 2">
            <a:extLst>
              <a:ext uri="{FF2B5EF4-FFF2-40B4-BE49-F238E27FC236}">
                <a16:creationId xmlns:a16="http://schemas.microsoft.com/office/drawing/2014/main" id="{1FFF2A5A-536A-3C2A-D580-97D7DC5A2FDD}"/>
              </a:ext>
            </a:extLst>
          </p:cNvPr>
          <p:cNvSpPr>
            <a:spLocks noGrp="1"/>
          </p:cNvSpPr>
          <p:nvPr>
            <p:ph idx="1"/>
          </p:nvPr>
        </p:nvSpPr>
        <p:spPr/>
        <p:txBody>
          <a:bodyPr/>
          <a:lstStyle/>
          <a:p>
            <a:pPr>
              <a:lnSpc>
                <a:spcPct val="100000"/>
              </a:lnSpc>
              <a:spcBef>
                <a:spcPct val="0"/>
              </a:spcBef>
            </a:pPr>
            <a:r>
              <a:rPr lang="en-GB"/>
              <a:t>Monitoring reports will be presented to the Oversight Board every two months based in our list of key performance indicators.</a:t>
            </a:r>
            <a:endParaRPr lang="en-US"/>
          </a:p>
          <a:p>
            <a:pPr>
              <a:lnSpc>
                <a:spcPct val="100000"/>
              </a:lnSpc>
              <a:spcBef>
                <a:spcPct val="0"/>
              </a:spcBef>
            </a:pPr>
            <a:r>
              <a:rPr lang="en-GB"/>
              <a:t>An evaluation will be conducted annually and reported to the end of year Oversight Board.</a:t>
            </a:r>
            <a:r>
              <a:rPr lang="en-US"/>
              <a:t> </a:t>
            </a:r>
          </a:p>
          <a:p>
            <a:pPr>
              <a:lnSpc>
                <a:spcPct val="100000"/>
              </a:lnSpc>
              <a:spcBef>
                <a:spcPct val="0"/>
              </a:spcBef>
            </a:pPr>
            <a:r>
              <a:rPr lang="en-GB"/>
              <a:t>The Oversight Board and sub-groups will continually reflect and learn from the insights gained from the monitoring and evaluation activities ensuring continuous quality improvement.</a:t>
            </a:r>
            <a:endParaRPr lang="en-US"/>
          </a:p>
        </p:txBody>
      </p:sp>
    </p:spTree>
    <p:extLst>
      <p:ext uri="{BB962C8B-B14F-4D97-AF65-F5344CB8AC3E}">
        <p14:creationId xmlns:p14="http://schemas.microsoft.com/office/powerpoint/2010/main" val="2857409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C34794BE-8CC7-ED59-09B6-EEF4A2AEBB7B}"/>
              </a:ext>
            </a:extLst>
          </p:cNvPr>
          <p:cNvSpPr>
            <a:spLocks noGrp="1" noChangeArrowheads="1"/>
          </p:cNvSpPr>
          <p:nvPr>
            <p:ph type="ctrTitle"/>
          </p:nvPr>
        </p:nvSpPr>
        <p:spPr/>
        <p:txBody>
          <a:bodyPr/>
          <a:lstStyle/>
          <a:p>
            <a:pPr eaLnBrk="1" hangingPunct="1"/>
            <a:r>
              <a:rPr lang="en-GB" altLang="en-US"/>
              <a:t>Theory of Change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BA0E7E6E-4C44-1EB4-CA97-B7E9B81947ED}"/>
              </a:ext>
            </a:extLst>
          </p:cNvPr>
          <p:cNvSpPr>
            <a:spLocks noGrp="1" noChangeArrowheads="1"/>
          </p:cNvSpPr>
          <p:nvPr>
            <p:ph type="title"/>
          </p:nvPr>
        </p:nvSpPr>
        <p:spPr/>
        <p:txBody>
          <a:bodyPr/>
          <a:lstStyle/>
          <a:p>
            <a:pPr eaLnBrk="1" hangingPunct="1"/>
            <a:r>
              <a:rPr lang="en-GB" altLang="en-US"/>
              <a:t>Theory of Change</a:t>
            </a:r>
          </a:p>
        </p:txBody>
      </p:sp>
      <p:sp>
        <p:nvSpPr>
          <p:cNvPr id="3" name="Content Placeholder 2">
            <a:extLst>
              <a:ext uri="{FF2B5EF4-FFF2-40B4-BE49-F238E27FC236}">
                <a16:creationId xmlns:a16="http://schemas.microsoft.com/office/drawing/2014/main" id="{B5650D6B-5107-8619-D3E0-22770501F2C9}"/>
              </a:ext>
            </a:extLst>
          </p:cNvPr>
          <p:cNvSpPr>
            <a:spLocks noGrp="1"/>
          </p:cNvSpPr>
          <p:nvPr>
            <p:ph idx="1"/>
          </p:nvPr>
        </p:nvSpPr>
        <p:spPr/>
        <p:txBody>
          <a:bodyPr/>
          <a:lstStyle/>
          <a:p>
            <a:pPr eaLnBrk="1" hangingPunct="1">
              <a:defRPr/>
            </a:pPr>
            <a:r>
              <a:rPr lang="en-GB"/>
              <a:t>Sitting above the theory of change is the Council vision:</a:t>
            </a:r>
          </a:p>
          <a:p>
            <a:pPr marL="0" indent="0" eaLnBrk="1" hangingPunct="1">
              <a:buFont typeface="Arial" panose="020B0604020202020204" pitchFamily="34" charset="0"/>
              <a:buNone/>
              <a:defRPr/>
            </a:pPr>
            <a:r>
              <a:rPr lang="en-GB" i="1"/>
              <a:t>“Cumberland Council takes a fresh approach to the delivery of inclusive services that are shaped by our residents and communities.  By enabling positive outcomes for health and wellbeing, prosperity and the environment we will fulfil the potential of our people and our area”. </a:t>
            </a:r>
          </a:p>
          <a:p>
            <a:pPr eaLnBrk="1" hangingPunct="1">
              <a:defRPr/>
            </a:pPr>
            <a:r>
              <a:rPr lang="en-GB"/>
              <a:t>Underpinning the theory of change are the Council values:</a:t>
            </a:r>
          </a:p>
          <a:p>
            <a:pPr marL="0" indent="0" eaLnBrk="1" hangingPunct="1">
              <a:buFont typeface="Arial" panose="020B0604020202020204" pitchFamily="34" charset="0"/>
              <a:buNone/>
              <a:defRPr/>
            </a:pPr>
            <a:r>
              <a:rPr lang="en-GB" i="1"/>
              <a:t>“Compassionate, innovative, empowering, ambitious, collaborative”.</a:t>
            </a:r>
          </a:p>
          <a:p>
            <a:pPr eaLnBrk="1" hangingPunct="1">
              <a:defRPr/>
            </a:pP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E94BFC5-D642-C118-37E8-7C9E8D3BECE9}"/>
              </a:ext>
            </a:extLst>
          </p:cNvPr>
          <p:cNvSpPr>
            <a:spLocks noGrp="1" noChangeArrowheads="1"/>
          </p:cNvSpPr>
          <p:nvPr>
            <p:ph type="title"/>
          </p:nvPr>
        </p:nvSpPr>
        <p:spPr/>
        <p:txBody>
          <a:bodyPr/>
          <a:lstStyle/>
          <a:p>
            <a:pPr eaLnBrk="1" hangingPunct="1"/>
            <a:r>
              <a:rPr lang="en-GB" altLang="en-US"/>
              <a:t>Logic or assumption?</a:t>
            </a:r>
          </a:p>
        </p:txBody>
      </p:sp>
      <p:sp>
        <p:nvSpPr>
          <p:cNvPr id="6147" name="Content Placeholder 2">
            <a:extLst>
              <a:ext uri="{FF2B5EF4-FFF2-40B4-BE49-F238E27FC236}">
                <a16:creationId xmlns:a16="http://schemas.microsoft.com/office/drawing/2014/main" id="{E00F6182-D61D-9D9E-F2B6-B5E8F4D2BC0A}"/>
              </a:ext>
            </a:extLst>
          </p:cNvPr>
          <p:cNvSpPr>
            <a:spLocks noGrp="1" noChangeArrowheads="1"/>
          </p:cNvSpPr>
          <p:nvPr>
            <p:ph idx="1"/>
          </p:nvPr>
        </p:nvSpPr>
        <p:spPr/>
        <p:txBody>
          <a:bodyPr/>
          <a:lstStyle/>
          <a:p>
            <a:pPr eaLnBrk="1" hangingPunct="1"/>
            <a:r>
              <a:rPr lang="en-GB" altLang="en-US"/>
              <a:t>Logic or assumptions connects each part of the theory of change. Evidence of the plausibility of this logic can largely be found in the Business Plan. </a:t>
            </a:r>
          </a:p>
          <a:p>
            <a:pPr eaLnBrk="1" hangingPunct="1"/>
            <a:r>
              <a:rPr lang="en-GB" altLang="en-US"/>
              <a:t>One assumption stands out as a significant risk to the project: Council staff have the time capacity to engage in evidence, evaluation, research and learning.</a:t>
            </a:r>
          </a:p>
          <a:p>
            <a:pPr eaLnBrk="1" hangingPunct="1"/>
            <a:r>
              <a:rPr lang="en-GB" altLang="en-US"/>
              <a:t>The HDRC needs to find ways to assure themselves that staff will be able to engage.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8FA063A0-95A7-7882-1F04-BE2AE7404E56}"/>
              </a:ext>
            </a:extLst>
          </p:cNvPr>
          <p:cNvSpPr/>
          <p:nvPr/>
        </p:nvSpPr>
        <p:spPr>
          <a:xfrm>
            <a:off x="98425" y="668338"/>
            <a:ext cx="1219200" cy="61436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200"/>
          </a:p>
          <a:p>
            <a:pPr algn="ctr" eaLnBrk="1" fontAlgn="auto" hangingPunct="1">
              <a:spcBef>
                <a:spcPts val="0"/>
              </a:spcBef>
              <a:spcAft>
                <a:spcPts val="0"/>
              </a:spcAft>
              <a:defRPr/>
            </a:pPr>
            <a:r>
              <a:rPr lang="en-GB" sz="1200"/>
              <a:t>Limited  use of evidence and research in CC, but good commitment and buy in to the HDRC, a strong voluntary sector and new opportunities (e.g. Pears Cumbria Medical School).</a:t>
            </a:r>
          </a:p>
          <a:p>
            <a:pPr algn="ctr" eaLnBrk="1" fontAlgn="auto" hangingPunct="1">
              <a:spcBef>
                <a:spcPts val="0"/>
              </a:spcBef>
              <a:spcAft>
                <a:spcPts val="0"/>
              </a:spcAft>
              <a:defRPr/>
            </a:pPr>
            <a:r>
              <a:rPr lang="en-GB" sz="1200"/>
              <a:t>A coastal, rural and dispersed range of communities with health inequalities.</a:t>
            </a:r>
          </a:p>
        </p:txBody>
      </p:sp>
      <p:sp>
        <p:nvSpPr>
          <p:cNvPr id="3" name="Rectangle: Rounded Corners 2">
            <a:extLst>
              <a:ext uri="{FF2B5EF4-FFF2-40B4-BE49-F238E27FC236}">
                <a16:creationId xmlns:a16="http://schemas.microsoft.com/office/drawing/2014/main" id="{158C3E3B-1C0B-9C18-49A5-C30C1764B01F}"/>
              </a:ext>
            </a:extLst>
          </p:cNvPr>
          <p:cNvSpPr/>
          <p:nvPr/>
        </p:nvSpPr>
        <p:spPr>
          <a:xfrm>
            <a:off x="2979738" y="38100"/>
            <a:ext cx="1404937" cy="441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ACTIVITIES</a:t>
            </a:r>
          </a:p>
        </p:txBody>
      </p:sp>
      <p:sp>
        <p:nvSpPr>
          <p:cNvPr id="4" name="Rectangle: Rounded Corners 3">
            <a:extLst>
              <a:ext uri="{FF2B5EF4-FFF2-40B4-BE49-F238E27FC236}">
                <a16:creationId xmlns:a16="http://schemas.microsoft.com/office/drawing/2014/main" id="{34C3FBC4-CB7F-62FF-E1A8-4EA3E0A48AA6}"/>
              </a:ext>
            </a:extLst>
          </p:cNvPr>
          <p:cNvSpPr/>
          <p:nvPr/>
        </p:nvSpPr>
        <p:spPr>
          <a:xfrm>
            <a:off x="106363" y="46038"/>
            <a:ext cx="1219200" cy="441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CONTEXT</a:t>
            </a:r>
          </a:p>
        </p:txBody>
      </p:sp>
      <p:sp>
        <p:nvSpPr>
          <p:cNvPr id="5" name="Rectangle: Rounded Corners 4">
            <a:extLst>
              <a:ext uri="{FF2B5EF4-FFF2-40B4-BE49-F238E27FC236}">
                <a16:creationId xmlns:a16="http://schemas.microsoft.com/office/drawing/2014/main" id="{96788EDF-B940-E1D3-CAE7-18DA19BF51E3}"/>
              </a:ext>
            </a:extLst>
          </p:cNvPr>
          <p:cNvSpPr/>
          <p:nvPr/>
        </p:nvSpPr>
        <p:spPr>
          <a:xfrm>
            <a:off x="2998788" y="715963"/>
            <a:ext cx="1406525" cy="26035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Recruitmen</a:t>
            </a:r>
            <a:r>
              <a:rPr lang="en-GB" sz="1200"/>
              <a:t>t</a:t>
            </a:r>
          </a:p>
        </p:txBody>
      </p:sp>
      <p:sp>
        <p:nvSpPr>
          <p:cNvPr id="6" name="Rectangle: Rounded Corners 5">
            <a:extLst>
              <a:ext uri="{FF2B5EF4-FFF2-40B4-BE49-F238E27FC236}">
                <a16:creationId xmlns:a16="http://schemas.microsoft.com/office/drawing/2014/main" id="{183DDA6B-9FDB-D808-3681-61C98D5DA8D3}"/>
              </a:ext>
            </a:extLst>
          </p:cNvPr>
          <p:cNvSpPr/>
          <p:nvPr/>
        </p:nvSpPr>
        <p:spPr>
          <a:xfrm>
            <a:off x="3024188" y="1111250"/>
            <a:ext cx="1404937" cy="26035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Alliance building</a:t>
            </a:r>
          </a:p>
        </p:txBody>
      </p:sp>
      <p:sp>
        <p:nvSpPr>
          <p:cNvPr id="7" name="Rectangle: Rounded Corners 6">
            <a:extLst>
              <a:ext uri="{FF2B5EF4-FFF2-40B4-BE49-F238E27FC236}">
                <a16:creationId xmlns:a16="http://schemas.microsoft.com/office/drawing/2014/main" id="{5EA69B30-CCC8-FCCD-1FB4-35418B233BB7}"/>
              </a:ext>
            </a:extLst>
          </p:cNvPr>
          <p:cNvSpPr/>
          <p:nvPr/>
        </p:nvSpPr>
        <p:spPr>
          <a:xfrm>
            <a:off x="3024188" y="1504950"/>
            <a:ext cx="1404937" cy="663575"/>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HDRC governance and knowledge exchange</a:t>
            </a:r>
          </a:p>
        </p:txBody>
      </p:sp>
      <p:sp>
        <p:nvSpPr>
          <p:cNvPr id="8" name="Rectangle: Rounded Corners 7">
            <a:extLst>
              <a:ext uri="{FF2B5EF4-FFF2-40B4-BE49-F238E27FC236}">
                <a16:creationId xmlns:a16="http://schemas.microsoft.com/office/drawing/2014/main" id="{CF4A95F7-E43A-89CB-67A7-024A2E1789C9}"/>
              </a:ext>
            </a:extLst>
          </p:cNvPr>
          <p:cNvSpPr/>
          <p:nvPr/>
        </p:nvSpPr>
        <p:spPr>
          <a:xfrm>
            <a:off x="3060700" y="2320925"/>
            <a:ext cx="1404938" cy="552450"/>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Council Research Governance Framework</a:t>
            </a:r>
          </a:p>
        </p:txBody>
      </p:sp>
      <p:sp>
        <p:nvSpPr>
          <p:cNvPr id="9" name="Rectangle: Rounded Corners 8">
            <a:extLst>
              <a:ext uri="{FF2B5EF4-FFF2-40B4-BE49-F238E27FC236}">
                <a16:creationId xmlns:a16="http://schemas.microsoft.com/office/drawing/2014/main" id="{8E265483-6EF5-C5CB-8AC7-956636C68AFA}"/>
              </a:ext>
            </a:extLst>
          </p:cNvPr>
          <p:cNvSpPr/>
          <p:nvPr/>
        </p:nvSpPr>
        <p:spPr>
          <a:xfrm>
            <a:off x="3057525" y="3025775"/>
            <a:ext cx="1404938" cy="554038"/>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en-GB" sz="1100"/>
              <a:t>Training and capability development</a:t>
            </a:r>
          </a:p>
        </p:txBody>
      </p:sp>
      <p:sp>
        <p:nvSpPr>
          <p:cNvPr id="10" name="Rectangle: Rounded Corners 9">
            <a:extLst>
              <a:ext uri="{FF2B5EF4-FFF2-40B4-BE49-F238E27FC236}">
                <a16:creationId xmlns:a16="http://schemas.microsoft.com/office/drawing/2014/main" id="{909CE0AE-0280-FDD7-880A-D75C02152F00}"/>
              </a:ext>
            </a:extLst>
          </p:cNvPr>
          <p:cNvSpPr/>
          <p:nvPr/>
        </p:nvSpPr>
        <p:spPr>
          <a:xfrm>
            <a:off x="3070225" y="3740150"/>
            <a:ext cx="1406525" cy="66357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Community engagement and empowerment</a:t>
            </a:r>
          </a:p>
        </p:txBody>
      </p:sp>
      <p:sp>
        <p:nvSpPr>
          <p:cNvPr id="11" name="Rectangle: Rounded Corners 10">
            <a:extLst>
              <a:ext uri="{FF2B5EF4-FFF2-40B4-BE49-F238E27FC236}">
                <a16:creationId xmlns:a16="http://schemas.microsoft.com/office/drawing/2014/main" id="{CE73A8AB-2A75-19A1-08E2-FFB2834F9532}"/>
              </a:ext>
            </a:extLst>
          </p:cNvPr>
          <p:cNvSpPr/>
          <p:nvPr/>
        </p:nvSpPr>
        <p:spPr>
          <a:xfrm>
            <a:off x="3073400" y="5464175"/>
            <a:ext cx="1406525" cy="569913"/>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Communication and dissemination</a:t>
            </a:r>
          </a:p>
        </p:txBody>
      </p:sp>
      <p:sp>
        <p:nvSpPr>
          <p:cNvPr id="12" name="Rectangle: Rounded Corners 11">
            <a:extLst>
              <a:ext uri="{FF2B5EF4-FFF2-40B4-BE49-F238E27FC236}">
                <a16:creationId xmlns:a16="http://schemas.microsoft.com/office/drawing/2014/main" id="{2860949C-7907-D23E-4807-84D1E49BF92E}"/>
              </a:ext>
            </a:extLst>
          </p:cNvPr>
          <p:cNvSpPr/>
          <p:nvPr/>
        </p:nvSpPr>
        <p:spPr>
          <a:xfrm>
            <a:off x="3070225" y="4524375"/>
            <a:ext cx="1406525" cy="82073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Research, evidence, evaluation and learning</a:t>
            </a:r>
          </a:p>
        </p:txBody>
      </p:sp>
      <p:sp>
        <p:nvSpPr>
          <p:cNvPr id="13" name="Rectangle: Rounded Corners 12">
            <a:extLst>
              <a:ext uri="{FF2B5EF4-FFF2-40B4-BE49-F238E27FC236}">
                <a16:creationId xmlns:a16="http://schemas.microsoft.com/office/drawing/2014/main" id="{261DF203-20FD-504E-57E8-AA05B7B25107}"/>
              </a:ext>
            </a:extLst>
          </p:cNvPr>
          <p:cNvSpPr/>
          <p:nvPr/>
        </p:nvSpPr>
        <p:spPr>
          <a:xfrm>
            <a:off x="3057525" y="6210300"/>
            <a:ext cx="1404938" cy="569913"/>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Evaluation and sustainability</a:t>
            </a:r>
          </a:p>
        </p:txBody>
      </p:sp>
      <p:sp>
        <p:nvSpPr>
          <p:cNvPr id="14" name="Rectangle: Rounded Corners 13">
            <a:extLst>
              <a:ext uri="{FF2B5EF4-FFF2-40B4-BE49-F238E27FC236}">
                <a16:creationId xmlns:a16="http://schemas.microsoft.com/office/drawing/2014/main" id="{6B36FAAF-B7B0-9F8F-CF21-79B0CDA76DB4}"/>
              </a:ext>
            </a:extLst>
          </p:cNvPr>
          <p:cNvSpPr/>
          <p:nvPr/>
        </p:nvSpPr>
        <p:spPr>
          <a:xfrm>
            <a:off x="1446213" y="38100"/>
            <a:ext cx="1406525" cy="441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INPUTS</a:t>
            </a:r>
          </a:p>
        </p:txBody>
      </p:sp>
      <p:sp>
        <p:nvSpPr>
          <p:cNvPr id="15" name="Rectangle: Rounded Corners 14">
            <a:extLst>
              <a:ext uri="{FF2B5EF4-FFF2-40B4-BE49-F238E27FC236}">
                <a16:creationId xmlns:a16="http://schemas.microsoft.com/office/drawing/2014/main" id="{39398A31-2D37-3C8D-0C4C-4B404188C55F}"/>
              </a:ext>
            </a:extLst>
          </p:cNvPr>
          <p:cNvSpPr/>
          <p:nvPr/>
        </p:nvSpPr>
        <p:spPr>
          <a:xfrm>
            <a:off x="4552950" y="20638"/>
            <a:ext cx="1512888" cy="6477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MECHANISMS OF CHANGE</a:t>
            </a:r>
          </a:p>
        </p:txBody>
      </p:sp>
      <p:sp>
        <p:nvSpPr>
          <p:cNvPr id="16" name="Rectangle: Rounded Corners 15">
            <a:extLst>
              <a:ext uri="{FF2B5EF4-FFF2-40B4-BE49-F238E27FC236}">
                <a16:creationId xmlns:a16="http://schemas.microsoft.com/office/drawing/2014/main" id="{DDFCBCCD-103E-F639-B113-C143C9A8760C}"/>
              </a:ext>
            </a:extLst>
          </p:cNvPr>
          <p:cNvSpPr/>
          <p:nvPr/>
        </p:nvSpPr>
        <p:spPr>
          <a:xfrm>
            <a:off x="6221413" y="50800"/>
            <a:ext cx="1595437" cy="441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OUTPUTS</a:t>
            </a:r>
          </a:p>
        </p:txBody>
      </p:sp>
      <p:sp>
        <p:nvSpPr>
          <p:cNvPr id="17" name="Rectangle: Rounded Corners 16">
            <a:extLst>
              <a:ext uri="{FF2B5EF4-FFF2-40B4-BE49-F238E27FC236}">
                <a16:creationId xmlns:a16="http://schemas.microsoft.com/office/drawing/2014/main" id="{4973D0B6-6E1E-0DAB-40EE-ED7DD7612B25}"/>
              </a:ext>
            </a:extLst>
          </p:cNvPr>
          <p:cNvSpPr/>
          <p:nvPr/>
        </p:nvSpPr>
        <p:spPr>
          <a:xfrm>
            <a:off x="7966075" y="50800"/>
            <a:ext cx="1638300" cy="61753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SHORT TERM OUTCOMES</a:t>
            </a:r>
          </a:p>
        </p:txBody>
      </p:sp>
      <p:sp>
        <p:nvSpPr>
          <p:cNvPr id="18" name="Rectangle: Rounded Corners 17">
            <a:extLst>
              <a:ext uri="{FF2B5EF4-FFF2-40B4-BE49-F238E27FC236}">
                <a16:creationId xmlns:a16="http://schemas.microsoft.com/office/drawing/2014/main" id="{9E736BA1-3505-6A37-3913-13F709142974}"/>
              </a:ext>
            </a:extLst>
          </p:cNvPr>
          <p:cNvSpPr/>
          <p:nvPr/>
        </p:nvSpPr>
        <p:spPr>
          <a:xfrm>
            <a:off x="9945269" y="52298"/>
            <a:ext cx="1219619" cy="60316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400"/>
              <a:t>LONG TERM OUTCOMES</a:t>
            </a:r>
          </a:p>
        </p:txBody>
      </p:sp>
      <p:sp>
        <p:nvSpPr>
          <p:cNvPr id="19" name="Rectangle: Rounded Corners 18">
            <a:extLst>
              <a:ext uri="{FF2B5EF4-FFF2-40B4-BE49-F238E27FC236}">
                <a16:creationId xmlns:a16="http://schemas.microsoft.com/office/drawing/2014/main" id="{82DE4069-C519-4396-5540-732D5EB05191}"/>
              </a:ext>
            </a:extLst>
          </p:cNvPr>
          <p:cNvSpPr/>
          <p:nvPr/>
        </p:nvSpPr>
        <p:spPr>
          <a:xfrm>
            <a:off x="11263313" y="79375"/>
            <a:ext cx="830262" cy="44291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600"/>
              <a:t>AIM</a:t>
            </a:r>
          </a:p>
        </p:txBody>
      </p:sp>
      <p:sp>
        <p:nvSpPr>
          <p:cNvPr id="20" name="Rectangle: Rounded Corners 19">
            <a:extLst>
              <a:ext uri="{FF2B5EF4-FFF2-40B4-BE49-F238E27FC236}">
                <a16:creationId xmlns:a16="http://schemas.microsoft.com/office/drawing/2014/main" id="{0B6F5785-44F8-9FBC-CCE7-F27EAFFA731A}"/>
              </a:ext>
            </a:extLst>
          </p:cNvPr>
          <p:cNvSpPr/>
          <p:nvPr/>
        </p:nvSpPr>
        <p:spPr>
          <a:xfrm>
            <a:off x="11263313" y="673100"/>
            <a:ext cx="928687" cy="61849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An evidence and research informed Council who can enable health and wellbeing for all residents.</a:t>
            </a:r>
          </a:p>
        </p:txBody>
      </p:sp>
      <p:sp>
        <p:nvSpPr>
          <p:cNvPr id="21" name="Rectangle: Rounded Corners 20">
            <a:extLst>
              <a:ext uri="{FF2B5EF4-FFF2-40B4-BE49-F238E27FC236}">
                <a16:creationId xmlns:a16="http://schemas.microsoft.com/office/drawing/2014/main" id="{43C13154-7298-D363-F8B3-E503FC8C7B1E}"/>
              </a:ext>
            </a:extLst>
          </p:cNvPr>
          <p:cNvSpPr/>
          <p:nvPr/>
        </p:nvSpPr>
        <p:spPr>
          <a:xfrm>
            <a:off x="4630738" y="823913"/>
            <a:ext cx="1262062" cy="60134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Accessible</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Relational</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Transparent</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Facilitative</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Supportive</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Approachable</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r>
              <a:rPr lang="en-GB" sz="1100"/>
              <a:t>Evidence informed</a:t>
            </a:r>
          </a:p>
          <a:p>
            <a:pPr algn="ctr" eaLnBrk="1" fontAlgn="auto" hangingPunct="1">
              <a:spcBef>
                <a:spcPts val="0"/>
              </a:spcBef>
              <a:spcAft>
                <a:spcPts val="0"/>
              </a:spcAft>
              <a:defRPr/>
            </a:pPr>
            <a:endParaRPr lang="en-GB" sz="1100"/>
          </a:p>
          <a:p>
            <a:pPr algn="ctr" eaLnBrk="1" fontAlgn="auto" hangingPunct="1">
              <a:spcBef>
                <a:spcPts val="0"/>
              </a:spcBef>
              <a:spcAft>
                <a:spcPts val="0"/>
              </a:spcAft>
              <a:defRPr/>
            </a:pPr>
            <a:endParaRPr lang="en-GB" sz="1100"/>
          </a:p>
        </p:txBody>
      </p:sp>
      <p:sp>
        <p:nvSpPr>
          <p:cNvPr id="22" name="Rectangle: Rounded Corners 21">
            <a:extLst>
              <a:ext uri="{FF2B5EF4-FFF2-40B4-BE49-F238E27FC236}">
                <a16:creationId xmlns:a16="http://schemas.microsoft.com/office/drawing/2014/main" id="{6B0A6D71-D011-AD90-51B4-C0FC028F1EE2}"/>
              </a:ext>
            </a:extLst>
          </p:cNvPr>
          <p:cNvSpPr/>
          <p:nvPr/>
        </p:nvSpPr>
        <p:spPr>
          <a:xfrm>
            <a:off x="1419225" y="849313"/>
            <a:ext cx="1406525" cy="949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£4.8 million of NIHR funding over 5 years, creating 13 FTE HDRC posts</a:t>
            </a:r>
            <a:endParaRPr lang="en-GB" sz="1200"/>
          </a:p>
        </p:txBody>
      </p:sp>
      <p:sp>
        <p:nvSpPr>
          <p:cNvPr id="23" name="Rectangle: Rounded Corners 22">
            <a:extLst>
              <a:ext uri="{FF2B5EF4-FFF2-40B4-BE49-F238E27FC236}">
                <a16:creationId xmlns:a16="http://schemas.microsoft.com/office/drawing/2014/main" id="{7D7DEE8B-C569-FF9A-A9C8-EAD0B7A9EA3B}"/>
              </a:ext>
            </a:extLst>
          </p:cNvPr>
          <p:cNvSpPr/>
          <p:nvPr/>
        </p:nvSpPr>
        <p:spPr>
          <a:xfrm>
            <a:off x="1416050" y="1919288"/>
            <a:ext cx="1406525" cy="49688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Partnerships and networks</a:t>
            </a:r>
            <a:endParaRPr lang="en-GB" sz="1200"/>
          </a:p>
        </p:txBody>
      </p:sp>
      <p:sp>
        <p:nvSpPr>
          <p:cNvPr id="24" name="Rectangle: Rounded Corners 23">
            <a:extLst>
              <a:ext uri="{FF2B5EF4-FFF2-40B4-BE49-F238E27FC236}">
                <a16:creationId xmlns:a16="http://schemas.microsoft.com/office/drawing/2014/main" id="{9A01BC01-E547-DC7A-767E-8B442D07065F}"/>
              </a:ext>
            </a:extLst>
          </p:cNvPr>
          <p:cNvSpPr/>
          <p:nvPr/>
        </p:nvSpPr>
        <p:spPr>
          <a:xfrm>
            <a:off x="1423988" y="2527300"/>
            <a:ext cx="1406525" cy="4984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Council staff </a:t>
            </a:r>
            <a:r>
              <a:rPr lang="en-GB" sz="1200"/>
              <a:t> capacity</a:t>
            </a:r>
          </a:p>
        </p:txBody>
      </p:sp>
      <p:sp>
        <p:nvSpPr>
          <p:cNvPr id="25" name="Rectangle: Rounded Corners 24">
            <a:extLst>
              <a:ext uri="{FF2B5EF4-FFF2-40B4-BE49-F238E27FC236}">
                <a16:creationId xmlns:a16="http://schemas.microsoft.com/office/drawing/2014/main" id="{6148212F-BE29-A446-2C79-F69FFDB3833E}"/>
              </a:ext>
            </a:extLst>
          </p:cNvPr>
          <p:cNvSpPr/>
          <p:nvPr/>
        </p:nvSpPr>
        <p:spPr>
          <a:xfrm>
            <a:off x="1444625" y="3171825"/>
            <a:ext cx="1404938" cy="67468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Additional research funding secured</a:t>
            </a:r>
            <a:endParaRPr lang="en-GB" sz="1200"/>
          </a:p>
        </p:txBody>
      </p:sp>
      <p:sp>
        <p:nvSpPr>
          <p:cNvPr id="26" name="Rectangle: Rounded Corners 25">
            <a:extLst>
              <a:ext uri="{FF2B5EF4-FFF2-40B4-BE49-F238E27FC236}">
                <a16:creationId xmlns:a16="http://schemas.microsoft.com/office/drawing/2014/main" id="{034E7749-254E-2A6D-9ADC-D26668273722}"/>
              </a:ext>
            </a:extLst>
          </p:cNvPr>
          <p:cNvSpPr/>
          <p:nvPr/>
        </p:nvSpPr>
        <p:spPr>
          <a:xfrm>
            <a:off x="6065838" y="715963"/>
            <a:ext cx="1812925" cy="20320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No. of staff</a:t>
            </a:r>
            <a:endParaRPr lang="en-GB" sz="1200"/>
          </a:p>
        </p:txBody>
      </p:sp>
      <p:sp>
        <p:nvSpPr>
          <p:cNvPr id="27" name="Rectangle: Rounded Corners 26">
            <a:extLst>
              <a:ext uri="{FF2B5EF4-FFF2-40B4-BE49-F238E27FC236}">
                <a16:creationId xmlns:a16="http://schemas.microsoft.com/office/drawing/2014/main" id="{734E9E3B-BAA2-73B2-E286-E7CA51AE4279}"/>
              </a:ext>
            </a:extLst>
          </p:cNvPr>
          <p:cNvSpPr/>
          <p:nvPr/>
        </p:nvSpPr>
        <p:spPr>
          <a:xfrm>
            <a:off x="6043613" y="976313"/>
            <a:ext cx="1843087" cy="395287"/>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No. partnerships and networks</a:t>
            </a:r>
          </a:p>
        </p:txBody>
      </p:sp>
      <p:sp>
        <p:nvSpPr>
          <p:cNvPr id="28" name="Rectangle: Rounded Corners 27">
            <a:extLst>
              <a:ext uri="{FF2B5EF4-FFF2-40B4-BE49-F238E27FC236}">
                <a16:creationId xmlns:a16="http://schemas.microsoft.com/office/drawing/2014/main" id="{5311B7EB-6011-B808-6E1C-4674A2CCE143}"/>
              </a:ext>
            </a:extLst>
          </p:cNvPr>
          <p:cNvSpPr/>
          <p:nvPr/>
        </p:nvSpPr>
        <p:spPr>
          <a:xfrm>
            <a:off x="6043613" y="1427163"/>
            <a:ext cx="1820862" cy="488950"/>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No. of meetings and reports</a:t>
            </a:r>
          </a:p>
        </p:txBody>
      </p:sp>
      <p:sp>
        <p:nvSpPr>
          <p:cNvPr id="29" name="Rectangle: Rounded Corners 28">
            <a:extLst>
              <a:ext uri="{FF2B5EF4-FFF2-40B4-BE49-F238E27FC236}">
                <a16:creationId xmlns:a16="http://schemas.microsoft.com/office/drawing/2014/main" id="{45287E18-F25B-E96B-CD4C-5B4E6644539E}"/>
              </a:ext>
            </a:extLst>
          </p:cNvPr>
          <p:cNvSpPr/>
          <p:nvPr/>
        </p:nvSpPr>
        <p:spPr>
          <a:xfrm>
            <a:off x="6043613" y="1992313"/>
            <a:ext cx="1822450" cy="39528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Governance framework</a:t>
            </a:r>
          </a:p>
        </p:txBody>
      </p:sp>
      <p:sp>
        <p:nvSpPr>
          <p:cNvPr id="30" name="Rectangle: Rounded Corners 29">
            <a:extLst>
              <a:ext uri="{FF2B5EF4-FFF2-40B4-BE49-F238E27FC236}">
                <a16:creationId xmlns:a16="http://schemas.microsoft.com/office/drawing/2014/main" id="{ED47EE99-23D3-83FC-8960-6A98885F39FC}"/>
              </a:ext>
            </a:extLst>
          </p:cNvPr>
          <p:cNvSpPr/>
          <p:nvPr/>
        </p:nvSpPr>
        <p:spPr>
          <a:xfrm>
            <a:off x="6046788" y="2462213"/>
            <a:ext cx="1816100" cy="1282700"/>
          </a:xfrm>
          <a:prstGeom prst="roundRect">
            <a:avLst>
              <a:gd name="adj" fmla="val 5955"/>
            </a:avLst>
          </a:prstGeom>
        </p:spPr>
        <p:style>
          <a:lnRef idx="2">
            <a:schemeClr val="accent6">
              <a:shade val="15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en-GB" sz="1100"/>
              <a:t>Audit, capability framework, no. of programmes, resource hub,  no. of learners, no. dissertations, placements, secondments.</a:t>
            </a:r>
          </a:p>
        </p:txBody>
      </p:sp>
      <p:sp>
        <p:nvSpPr>
          <p:cNvPr id="34" name="Rectangle: Rounded Corners 33">
            <a:extLst>
              <a:ext uri="{FF2B5EF4-FFF2-40B4-BE49-F238E27FC236}">
                <a16:creationId xmlns:a16="http://schemas.microsoft.com/office/drawing/2014/main" id="{229DAE08-4C8F-6A39-3D11-F389E7A01EBB}"/>
              </a:ext>
            </a:extLst>
          </p:cNvPr>
          <p:cNvSpPr/>
          <p:nvPr/>
        </p:nvSpPr>
        <p:spPr>
          <a:xfrm>
            <a:off x="6054725" y="3821113"/>
            <a:ext cx="1806575" cy="66357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t>No. of meetings</a:t>
            </a:r>
          </a:p>
          <a:p>
            <a:pPr algn="ctr" eaLnBrk="1" fontAlgn="auto" hangingPunct="1">
              <a:spcBef>
                <a:spcPts val="0"/>
              </a:spcBef>
              <a:spcAft>
                <a:spcPts val="0"/>
              </a:spcAft>
              <a:defRPr/>
            </a:pPr>
            <a:r>
              <a:rPr lang="en-GB" sz="1100"/>
              <a:t>PICE Framework</a:t>
            </a:r>
          </a:p>
          <a:p>
            <a:pPr algn="ctr" eaLnBrk="1" fontAlgn="auto" hangingPunct="1">
              <a:spcBef>
                <a:spcPts val="0"/>
              </a:spcBef>
              <a:spcAft>
                <a:spcPts val="0"/>
              </a:spcAft>
              <a:defRPr/>
            </a:pPr>
            <a:r>
              <a:rPr lang="en-GB" sz="1100"/>
              <a:t>No. of co-designed projects</a:t>
            </a:r>
          </a:p>
        </p:txBody>
      </p:sp>
      <p:sp>
        <p:nvSpPr>
          <p:cNvPr id="35" name="Rectangle: Rounded Corners 34">
            <a:extLst>
              <a:ext uri="{FF2B5EF4-FFF2-40B4-BE49-F238E27FC236}">
                <a16:creationId xmlns:a16="http://schemas.microsoft.com/office/drawing/2014/main" id="{419B7499-707E-3296-5831-AC405246F73D}"/>
              </a:ext>
            </a:extLst>
          </p:cNvPr>
          <p:cNvSpPr/>
          <p:nvPr/>
        </p:nvSpPr>
        <p:spPr>
          <a:xfrm>
            <a:off x="6043613" y="4560888"/>
            <a:ext cx="1866900" cy="1387475"/>
          </a:xfrm>
          <a:prstGeom prst="roundRect">
            <a:avLst>
              <a:gd name="adj" fmla="val 6738"/>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Priorities, gap analysis,  research plan</a:t>
            </a:r>
          </a:p>
          <a:p>
            <a:pPr algn="ctr" eaLnBrk="1" fontAlgn="auto" hangingPunct="1">
              <a:spcBef>
                <a:spcPts val="0"/>
              </a:spcBef>
              <a:spcAft>
                <a:spcPts val="0"/>
              </a:spcAft>
              <a:defRPr/>
            </a:pPr>
            <a:r>
              <a:rPr lang="en-GB" sz="1100"/>
              <a:t>Register , pipeline and evidence hub</a:t>
            </a:r>
          </a:p>
          <a:p>
            <a:pPr algn="ctr" eaLnBrk="1" fontAlgn="auto" hangingPunct="1">
              <a:spcBef>
                <a:spcPts val="0"/>
              </a:spcBef>
              <a:spcAft>
                <a:spcPts val="0"/>
              </a:spcAft>
              <a:defRPr/>
            </a:pPr>
            <a:r>
              <a:rPr lang="en-GB" sz="1100"/>
              <a:t>No. submitted / successful funding bids</a:t>
            </a:r>
          </a:p>
          <a:p>
            <a:pPr algn="ctr" eaLnBrk="1" fontAlgn="auto" hangingPunct="1">
              <a:spcBef>
                <a:spcPts val="0"/>
              </a:spcBef>
              <a:spcAft>
                <a:spcPts val="0"/>
              </a:spcAft>
              <a:defRPr/>
            </a:pPr>
            <a:r>
              <a:rPr lang="en-GB" sz="1100"/>
              <a:t>No. of REEL completed.</a:t>
            </a:r>
          </a:p>
        </p:txBody>
      </p:sp>
      <p:sp>
        <p:nvSpPr>
          <p:cNvPr id="36" name="Rectangle: Rounded Corners 35">
            <a:extLst>
              <a:ext uri="{FF2B5EF4-FFF2-40B4-BE49-F238E27FC236}">
                <a16:creationId xmlns:a16="http://schemas.microsoft.com/office/drawing/2014/main" id="{B8481FAA-036C-E264-2B8F-981FDF6A6C96}"/>
              </a:ext>
            </a:extLst>
          </p:cNvPr>
          <p:cNvSpPr/>
          <p:nvPr/>
        </p:nvSpPr>
        <p:spPr>
          <a:xfrm>
            <a:off x="6043613" y="5995988"/>
            <a:ext cx="1922462" cy="39528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No. of communications and events</a:t>
            </a:r>
          </a:p>
        </p:txBody>
      </p:sp>
      <p:sp>
        <p:nvSpPr>
          <p:cNvPr id="37" name="Rectangle: Rounded Corners 36">
            <a:extLst>
              <a:ext uri="{FF2B5EF4-FFF2-40B4-BE49-F238E27FC236}">
                <a16:creationId xmlns:a16="http://schemas.microsoft.com/office/drawing/2014/main" id="{1D0F1F19-1DCB-8E5B-2D47-CD84A66DBB5D}"/>
              </a:ext>
            </a:extLst>
          </p:cNvPr>
          <p:cNvSpPr/>
          <p:nvPr/>
        </p:nvSpPr>
        <p:spPr>
          <a:xfrm>
            <a:off x="6057900" y="6442075"/>
            <a:ext cx="1922463" cy="395288"/>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Sustainable business plan</a:t>
            </a:r>
          </a:p>
        </p:txBody>
      </p:sp>
      <p:sp>
        <p:nvSpPr>
          <p:cNvPr id="38" name="Rectangle: Rounded Corners 37">
            <a:extLst>
              <a:ext uri="{FF2B5EF4-FFF2-40B4-BE49-F238E27FC236}">
                <a16:creationId xmlns:a16="http://schemas.microsoft.com/office/drawing/2014/main" id="{5CFDD569-A2BA-E34F-6102-59108B8CBD91}"/>
              </a:ext>
            </a:extLst>
          </p:cNvPr>
          <p:cNvSpPr/>
          <p:nvPr/>
        </p:nvSpPr>
        <p:spPr>
          <a:xfrm>
            <a:off x="7977188" y="744538"/>
            <a:ext cx="1636712" cy="23177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HDRC delivered</a:t>
            </a:r>
            <a:endParaRPr lang="en-GB" sz="1200"/>
          </a:p>
        </p:txBody>
      </p:sp>
      <p:sp>
        <p:nvSpPr>
          <p:cNvPr id="39" name="Rectangle: Rounded Corners 38">
            <a:extLst>
              <a:ext uri="{FF2B5EF4-FFF2-40B4-BE49-F238E27FC236}">
                <a16:creationId xmlns:a16="http://schemas.microsoft.com/office/drawing/2014/main" id="{A717022C-FC27-B199-5409-A03E02F522FB}"/>
              </a:ext>
            </a:extLst>
          </p:cNvPr>
          <p:cNvSpPr/>
          <p:nvPr/>
        </p:nvSpPr>
        <p:spPr>
          <a:xfrm>
            <a:off x="7985125" y="1062038"/>
            <a:ext cx="1636713" cy="395287"/>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Increased capacity and expertise</a:t>
            </a:r>
            <a:endParaRPr lang="en-GB" sz="1200"/>
          </a:p>
        </p:txBody>
      </p:sp>
      <p:sp>
        <p:nvSpPr>
          <p:cNvPr id="40" name="Rectangle: Rounded Corners 39">
            <a:extLst>
              <a:ext uri="{FF2B5EF4-FFF2-40B4-BE49-F238E27FC236}">
                <a16:creationId xmlns:a16="http://schemas.microsoft.com/office/drawing/2014/main" id="{3A46F369-7134-0114-F52C-7EC8F499C1EF}"/>
              </a:ext>
            </a:extLst>
          </p:cNvPr>
          <p:cNvSpPr/>
          <p:nvPr/>
        </p:nvSpPr>
        <p:spPr>
          <a:xfrm>
            <a:off x="7985125" y="1541463"/>
            <a:ext cx="1636713" cy="187325"/>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HDRC delivered</a:t>
            </a:r>
            <a:endParaRPr lang="en-GB" sz="1200">
              <a:solidFill>
                <a:schemeClr val="tx1"/>
              </a:solidFill>
            </a:endParaRPr>
          </a:p>
        </p:txBody>
      </p:sp>
      <p:sp>
        <p:nvSpPr>
          <p:cNvPr id="41" name="Rectangle: Rounded Corners 40">
            <a:extLst>
              <a:ext uri="{FF2B5EF4-FFF2-40B4-BE49-F238E27FC236}">
                <a16:creationId xmlns:a16="http://schemas.microsoft.com/office/drawing/2014/main" id="{0DC85EA3-EC7A-FCF2-5DCB-3E8069FE8B4E}"/>
              </a:ext>
            </a:extLst>
          </p:cNvPr>
          <p:cNvSpPr/>
          <p:nvPr/>
        </p:nvSpPr>
        <p:spPr>
          <a:xfrm>
            <a:off x="8002588" y="2308225"/>
            <a:ext cx="1636712" cy="381000"/>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High quality, ethical REEL</a:t>
            </a:r>
            <a:endParaRPr lang="en-GB" sz="1200"/>
          </a:p>
        </p:txBody>
      </p:sp>
      <p:sp>
        <p:nvSpPr>
          <p:cNvPr id="42" name="Rectangle: Rounded Corners 41">
            <a:extLst>
              <a:ext uri="{FF2B5EF4-FFF2-40B4-BE49-F238E27FC236}">
                <a16:creationId xmlns:a16="http://schemas.microsoft.com/office/drawing/2014/main" id="{CFD8EC68-BB2B-45D4-C167-383D78089AFC}"/>
              </a:ext>
            </a:extLst>
          </p:cNvPr>
          <p:cNvSpPr/>
          <p:nvPr/>
        </p:nvSpPr>
        <p:spPr>
          <a:xfrm>
            <a:off x="8002588" y="1836738"/>
            <a:ext cx="1636712" cy="38258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en-GB" sz="1100"/>
              <a:t>Clear and accessible REEL process</a:t>
            </a:r>
            <a:endParaRPr lang="en-GB" sz="1200"/>
          </a:p>
        </p:txBody>
      </p:sp>
      <p:sp>
        <p:nvSpPr>
          <p:cNvPr id="43" name="Rectangle: Rounded Corners 42">
            <a:extLst>
              <a:ext uri="{FF2B5EF4-FFF2-40B4-BE49-F238E27FC236}">
                <a16:creationId xmlns:a16="http://schemas.microsoft.com/office/drawing/2014/main" id="{1BFF99FA-715E-1AB7-44D3-0A2065D0D46F}"/>
              </a:ext>
            </a:extLst>
          </p:cNvPr>
          <p:cNvSpPr/>
          <p:nvPr/>
        </p:nvSpPr>
        <p:spPr>
          <a:xfrm>
            <a:off x="8016875" y="2787650"/>
            <a:ext cx="1636713" cy="382588"/>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en-GB" sz="1100"/>
              <a:t>Increased REEL capability in staff</a:t>
            </a:r>
            <a:endParaRPr lang="en-GB" sz="1200"/>
          </a:p>
        </p:txBody>
      </p:sp>
      <p:sp>
        <p:nvSpPr>
          <p:cNvPr id="44" name="Rectangle: Rounded Corners 43">
            <a:extLst>
              <a:ext uri="{FF2B5EF4-FFF2-40B4-BE49-F238E27FC236}">
                <a16:creationId xmlns:a16="http://schemas.microsoft.com/office/drawing/2014/main" id="{D8BB79F8-690A-C8CC-A4B2-EE3E8916DD67}"/>
              </a:ext>
            </a:extLst>
          </p:cNvPr>
          <p:cNvSpPr/>
          <p:nvPr/>
        </p:nvSpPr>
        <p:spPr>
          <a:xfrm>
            <a:off x="8023225" y="3271838"/>
            <a:ext cx="1638300" cy="381000"/>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en-GB" sz="1100"/>
              <a:t>Increased REEL confidence in staff</a:t>
            </a:r>
            <a:endParaRPr lang="en-GB" sz="1200"/>
          </a:p>
        </p:txBody>
      </p:sp>
      <p:sp>
        <p:nvSpPr>
          <p:cNvPr id="45" name="Rectangle: Rounded Corners 44">
            <a:extLst>
              <a:ext uri="{FF2B5EF4-FFF2-40B4-BE49-F238E27FC236}">
                <a16:creationId xmlns:a16="http://schemas.microsoft.com/office/drawing/2014/main" id="{180E3ED8-6F94-8976-91FF-1AB719772D3A}"/>
              </a:ext>
            </a:extLst>
          </p:cNvPr>
          <p:cNvSpPr/>
          <p:nvPr/>
        </p:nvSpPr>
        <p:spPr>
          <a:xfrm>
            <a:off x="8034338" y="5340350"/>
            <a:ext cx="1638300" cy="54768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Council staff use evidence in decision making / planning</a:t>
            </a:r>
            <a:endParaRPr lang="en-GB" sz="1200"/>
          </a:p>
        </p:txBody>
      </p:sp>
      <p:sp>
        <p:nvSpPr>
          <p:cNvPr id="46" name="Rectangle: Rounded Corners 45">
            <a:extLst>
              <a:ext uri="{FF2B5EF4-FFF2-40B4-BE49-F238E27FC236}">
                <a16:creationId xmlns:a16="http://schemas.microsoft.com/office/drawing/2014/main" id="{6FC10263-FA53-5CD0-4BCD-2D4D2513B8E3}"/>
              </a:ext>
            </a:extLst>
          </p:cNvPr>
          <p:cNvSpPr/>
          <p:nvPr/>
        </p:nvSpPr>
        <p:spPr>
          <a:xfrm>
            <a:off x="8023225" y="3732213"/>
            <a:ext cx="1638300" cy="54610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Increased REEL capability in community</a:t>
            </a:r>
            <a:endParaRPr lang="en-GB" sz="1200"/>
          </a:p>
        </p:txBody>
      </p:sp>
      <p:sp>
        <p:nvSpPr>
          <p:cNvPr id="47" name="Rectangle: Rounded Corners 46">
            <a:extLst>
              <a:ext uri="{FF2B5EF4-FFF2-40B4-BE49-F238E27FC236}">
                <a16:creationId xmlns:a16="http://schemas.microsoft.com/office/drawing/2014/main" id="{254377AD-7E8F-1675-4192-B514C2A0F34A}"/>
              </a:ext>
            </a:extLst>
          </p:cNvPr>
          <p:cNvSpPr/>
          <p:nvPr/>
        </p:nvSpPr>
        <p:spPr>
          <a:xfrm>
            <a:off x="8034338" y="4394200"/>
            <a:ext cx="1638300" cy="38100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GB" sz="1100"/>
              <a:t>Increase in community-led REEL</a:t>
            </a:r>
            <a:endParaRPr lang="en-GB" sz="1200"/>
          </a:p>
        </p:txBody>
      </p:sp>
      <p:sp>
        <p:nvSpPr>
          <p:cNvPr id="48" name="Rectangle: Rounded Corners 47">
            <a:extLst>
              <a:ext uri="{FF2B5EF4-FFF2-40B4-BE49-F238E27FC236}">
                <a16:creationId xmlns:a16="http://schemas.microsoft.com/office/drawing/2014/main" id="{C9FC2EFC-E294-6D9C-996F-166B76E62957}"/>
              </a:ext>
            </a:extLst>
          </p:cNvPr>
          <p:cNvSpPr/>
          <p:nvPr/>
        </p:nvSpPr>
        <p:spPr>
          <a:xfrm>
            <a:off x="8023225" y="4867275"/>
            <a:ext cx="1638300" cy="382588"/>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r>
              <a:rPr lang="en-GB" sz="1100"/>
              <a:t>Council staff have access to evidence</a:t>
            </a:r>
            <a:endParaRPr lang="en-GB" sz="1200"/>
          </a:p>
        </p:txBody>
      </p:sp>
      <p:sp>
        <p:nvSpPr>
          <p:cNvPr id="49" name="Rectangle: Rounded Corners 48">
            <a:extLst>
              <a:ext uri="{FF2B5EF4-FFF2-40B4-BE49-F238E27FC236}">
                <a16:creationId xmlns:a16="http://schemas.microsoft.com/office/drawing/2014/main" id="{66ACE6E6-E98C-EB7C-1605-0195B9AC755A}"/>
              </a:ext>
            </a:extLst>
          </p:cNvPr>
          <p:cNvSpPr/>
          <p:nvPr/>
        </p:nvSpPr>
        <p:spPr>
          <a:xfrm>
            <a:off x="8056563" y="5995988"/>
            <a:ext cx="1636712" cy="395287"/>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t>Increased awareness of the HDRC</a:t>
            </a:r>
          </a:p>
        </p:txBody>
      </p:sp>
      <p:sp>
        <p:nvSpPr>
          <p:cNvPr id="50" name="Rectangle: Rounded Corners 49">
            <a:extLst>
              <a:ext uri="{FF2B5EF4-FFF2-40B4-BE49-F238E27FC236}">
                <a16:creationId xmlns:a16="http://schemas.microsoft.com/office/drawing/2014/main" id="{28D88641-CFFC-A027-BE24-ADDFF98E1AC4}"/>
              </a:ext>
            </a:extLst>
          </p:cNvPr>
          <p:cNvSpPr/>
          <p:nvPr/>
        </p:nvSpPr>
        <p:spPr>
          <a:xfrm>
            <a:off x="8078788" y="6442075"/>
            <a:ext cx="1679575" cy="395288"/>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anchor="ctr"/>
          <a:lstStyle/>
          <a:p>
            <a:pPr algn="ctr" eaLnBrk="1" fontAlgn="auto" hangingPunct="1">
              <a:spcBef>
                <a:spcPts val="0"/>
              </a:spcBef>
              <a:spcAft>
                <a:spcPts val="0"/>
              </a:spcAft>
              <a:defRPr/>
            </a:pPr>
            <a:r>
              <a:rPr lang="en-GB" sz="1100">
                <a:solidFill>
                  <a:schemeClr val="tx1"/>
                </a:solidFill>
              </a:rPr>
              <a:t>REEL continues beyond 2029</a:t>
            </a:r>
          </a:p>
        </p:txBody>
      </p:sp>
      <p:sp>
        <p:nvSpPr>
          <p:cNvPr id="51" name="Rectangle: Rounded Corners 50">
            <a:extLst>
              <a:ext uri="{FF2B5EF4-FFF2-40B4-BE49-F238E27FC236}">
                <a16:creationId xmlns:a16="http://schemas.microsoft.com/office/drawing/2014/main" id="{4F73911B-EBB9-C38E-CD93-87D0F74CACEB}"/>
              </a:ext>
            </a:extLst>
          </p:cNvPr>
          <p:cNvSpPr/>
          <p:nvPr/>
        </p:nvSpPr>
        <p:spPr>
          <a:xfrm>
            <a:off x="9910763" y="787671"/>
            <a:ext cx="1197514" cy="1330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Evidence, evaluation, research and learning routinely generated in the Council</a:t>
            </a:r>
          </a:p>
        </p:txBody>
      </p:sp>
      <p:sp>
        <p:nvSpPr>
          <p:cNvPr id="52" name="Rectangle: Rounded Corners 51">
            <a:extLst>
              <a:ext uri="{FF2B5EF4-FFF2-40B4-BE49-F238E27FC236}">
                <a16:creationId xmlns:a16="http://schemas.microsoft.com/office/drawing/2014/main" id="{5767DD6E-A11E-AF26-7E87-C2E298A394A5}"/>
              </a:ext>
            </a:extLst>
          </p:cNvPr>
          <p:cNvSpPr/>
          <p:nvPr/>
        </p:nvSpPr>
        <p:spPr>
          <a:xfrm>
            <a:off x="9908127" y="2204948"/>
            <a:ext cx="1200150" cy="132873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Evidence, evaluation, research and learning routinely used in the Council</a:t>
            </a:r>
          </a:p>
        </p:txBody>
      </p:sp>
      <p:sp>
        <p:nvSpPr>
          <p:cNvPr id="53" name="Rectangle: Rounded Corners 52">
            <a:extLst>
              <a:ext uri="{FF2B5EF4-FFF2-40B4-BE49-F238E27FC236}">
                <a16:creationId xmlns:a16="http://schemas.microsoft.com/office/drawing/2014/main" id="{20C3D91C-FBF8-772F-93A4-41AE9B0B9855}"/>
              </a:ext>
            </a:extLst>
          </p:cNvPr>
          <p:cNvSpPr/>
          <p:nvPr/>
        </p:nvSpPr>
        <p:spPr>
          <a:xfrm>
            <a:off x="9908127" y="3735388"/>
            <a:ext cx="1258887" cy="1330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100"/>
              <a:t>Determinants of health systematically improved.</a:t>
            </a:r>
          </a:p>
        </p:txBody>
      </p:sp>
      <p:cxnSp>
        <p:nvCxnSpPr>
          <p:cNvPr id="31" name="Straight Arrow Connector 30">
            <a:extLst>
              <a:ext uri="{FF2B5EF4-FFF2-40B4-BE49-F238E27FC236}">
                <a16:creationId xmlns:a16="http://schemas.microsoft.com/office/drawing/2014/main" id="{DC1F01DA-75E6-5097-FCC9-30E5AE1A24AA}"/>
              </a:ext>
            </a:extLst>
          </p:cNvPr>
          <p:cNvCxnSpPr/>
          <p:nvPr/>
        </p:nvCxnSpPr>
        <p:spPr>
          <a:xfrm flipH="1">
            <a:off x="9831238" y="470139"/>
            <a:ext cx="5750" cy="5759570"/>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DE76DE0-AC4C-647E-8198-90B2970DD1B2}"/>
              </a:ext>
            </a:extLst>
          </p:cNvPr>
          <p:cNvSpPr>
            <a:spLocks noGrp="1" noChangeArrowheads="1"/>
          </p:cNvSpPr>
          <p:nvPr>
            <p:ph type="title"/>
          </p:nvPr>
        </p:nvSpPr>
        <p:spPr/>
        <p:txBody>
          <a:bodyPr/>
          <a:lstStyle/>
          <a:p>
            <a:pPr eaLnBrk="1" hangingPunct="1"/>
            <a:r>
              <a:rPr lang="en-GB" altLang="en-US"/>
              <a:t>Activity / Workflow Details 1</a:t>
            </a:r>
          </a:p>
        </p:txBody>
      </p:sp>
      <p:graphicFrame>
        <p:nvGraphicFramePr>
          <p:cNvPr id="4" name="Content Placeholder 3">
            <a:extLst>
              <a:ext uri="{FF2B5EF4-FFF2-40B4-BE49-F238E27FC236}">
                <a16:creationId xmlns:a16="http://schemas.microsoft.com/office/drawing/2014/main" id="{CA54BAC0-A82D-F791-BD33-989FE0529360}"/>
              </a:ext>
            </a:extLst>
          </p:cNvPr>
          <p:cNvGraphicFramePr>
            <a:graphicFrameLocks noGrp="1"/>
          </p:cNvGraphicFramePr>
          <p:nvPr>
            <p:ph idx="1"/>
            <p:extLst>
              <p:ext uri="{D42A27DB-BD31-4B8C-83A1-F6EECF244321}">
                <p14:modId xmlns:p14="http://schemas.microsoft.com/office/powerpoint/2010/main" val="2073769081"/>
              </p:ext>
            </p:extLst>
          </p:nvPr>
        </p:nvGraphicFramePr>
        <p:xfrm>
          <a:off x="471488" y="1403350"/>
          <a:ext cx="10882312" cy="5173664"/>
        </p:xfrm>
        <a:graphic>
          <a:graphicData uri="http://schemas.openxmlformats.org/drawingml/2006/table">
            <a:tbl>
              <a:tblPr firstRow="1" bandRow="1">
                <a:tableStyleId>{5C22544A-7EE6-4342-B048-85BDC9FD1C3A}</a:tableStyleId>
              </a:tblPr>
              <a:tblGrid>
                <a:gridCol w="2782647">
                  <a:extLst>
                    <a:ext uri="{9D8B030D-6E8A-4147-A177-3AD203B41FA5}">
                      <a16:colId xmlns:a16="http://schemas.microsoft.com/office/drawing/2014/main" val="20000"/>
                    </a:ext>
                  </a:extLst>
                </a:gridCol>
                <a:gridCol w="8099665">
                  <a:extLst>
                    <a:ext uri="{9D8B030D-6E8A-4147-A177-3AD203B41FA5}">
                      <a16:colId xmlns:a16="http://schemas.microsoft.com/office/drawing/2014/main" val="20001"/>
                    </a:ext>
                  </a:extLst>
                </a:gridCol>
              </a:tblGrid>
              <a:tr h="410965">
                <a:tc>
                  <a:txBody>
                    <a:bodyPr/>
                    <a:lstStyle/>
                    <a:p>
                      <a:r>
                        <a:rPr lang="en-GB" sz="1800"/>
                        <a:t>Activity / Workstream</a:t>
                      </a:r>
                    </a:p>
                  </a:txBody>
                  <a:tcPr marL="91444" marR="91444" marT="45709" marB="45709"/>
                </a:tc>
                <a:tc>
                  <a:txBody>
                    <a:bodyPr/>
                    <a:lstStyle/>
                    <a:p>
                      <a:r>
                        <a:rPr lang="en-GB" sz="1800"/>
                        <a:t>Details</a:t>
                      </a:r>
                    </a:p>
                  </a:txBody>
                  <a:tcPr marL="91444" marR="91444" marT="45709" marB="45709"/>
                </a:tc>
                <a:extLst>
                  <a:ext uri="{0D108BD9-81ED-4DB2-BD59-A6C34878D82A}">
                    <a16:rowId xmlns:a16="http://schemas.microsoft.com/office/drawing/2014/main" val="10000"/>
                  </a:ext>
                </a:extLst>
              </a:tr>
              <a:tr h="810672">
                <a:tc>
                  <a:txBody>
                    <a:bodyPr/>
                    <a:lstStyle/>
                    <a:p>
                      <a:r>
                        <a:rPr lang="en-GB" sz="1400"/>
                        <a:t>Recruitment</a:t>
                      </a:r>
                    </a:p>
                  </a:txBody>
                  <a:tcPr marL="91444" marR="91444" marT="45709" marB="45709"/>
                </a:tc>
                <a:tc>
                  <a:txBody>
                    <a:bodyPr/>
                    <a:lstStyle/>
                    <a:p>
                      <a:r>
                        <a:rPr lang="en-GB" sz="1400"/>
                        <a:t>Core staff</a:t>
                      </a:r>
                    </a:p>
                    <a:p>
                      <a:r>
                        <a:rPr lang="en-GB" sz="1400"/>
                        <a:t>Advisory staff</a:t>
                      </a:r>
                    </a:p>
                    <a:p>
                      <a:r>
                        <a:rPr lang="en-GB" sz="1400"/>
                        <a:t>Community researchers</a:t>
                      </a:r>
                    </a:p>
                  </a:txBody>
                  <a:tcPr marL="91444" marR="91444" marT="45709" marB="45709"/>
                </a:tc>
                <a:extLst>
                  <a:ext uri="{0D108BD9-81ED-4DB2-BD59-A6C34878D82A}">
                    <a16:rowId xmlns:a16="http://schemas.microsoft.com/office/drawing/2014/main" val="10001"/>
                  </a:ext>
                </a:extLst>
              </a:tr>
              <a:tr h="810672">
                <a:tc>
                  <a:txBody>
                    <a:bodyPr/>
                    <a:lstStyle/>
                    <a:p>
                      <a:r>
                        <a:rPr lang="en-GB" sz="1400"/>
                        <a:t>Alliance building</a:t>
                      </a:r>
                    </a:p>
                  </a:txBody>
                  <a:tcPr marL="91444" marR="91444" marT="45709" marB="45709"/>
                </a:tc>
                <a:tc>
                  <a:txBody>
                    <a:bodyPr/>
                    <a:lstStyle/>
                    <a:p>
                      <a:r>
                        <a:rPr lang="en-GB" sz="1400"/>
                        <a:t>Council directorates and elected members, HEI’s and VCS partners and wider research networks</a:t>
                      </a:r>
                    </a:p>
                    <a:p>
                      <a:r>
                        <a:rPr lang="en-GB" sz="1400"/>
                        <a:t>Engagement with Senior Leadership Team and Health and Wellbeing Board</a:t>
                      </a:r>
                    </a:p>
                    <a:p>
                      <a:r>
                        <a:rPr lang="en-GB" sz="1400"/>
                        <a:t>Cumbria Research Forum established with partners</a:t>
                      </a:r>
                    </a:p>
                  </a:txBody>
                  <a:tcPr marL="91444" marR="91444" marT="45709" marB="45709"/>
                </a:tc>
                <a:extLst>
                  <a:ext uri="{0D108BD9-81ED-4DB2-BD59-A6C34878D82A}">
                    <a16:rowId xmlns:a16="http://schemas.microsoft.com/office/drawing/2014/main" val="10002"/>
                  </a:ext>
                </a:extLst>
              </a:tr>
              <a:tr h="810672">
                <a:tc>
                  <a:txBody>
                    <a:bodyPr/>
                    <a:lstStyle/>
                    <a:p>
                      <a:r>
                        <a:rPr lang="en-GB" sz="1400"/>
                        <a:t>HDRC Governance and Knowledge Exchange</a:t>
                      </a:r>
                    </a:p>
                  </a:txBody>
                  <a:tcPr marL="91444" marR="91444" marT="45709" marB="45709"/>
                </a:tc>
                <a:tc>
                  <a:txBody>
                    <a:bodyPr/>
                    <a:lstStyle/>
                    <a:p>
                      <a:r>
                        <a:rPr lang="en-GB" sz="1400"/>
                        <a:t>Oversight, academic partnership, advisory panel meetings and ops meetings established with terms of reference</a:t>
                      </a:r>
                    </a:p>
                    <a:p>
                      <a:r>
                        <a:rPr lang="en-GB" sz="1400"/>
                        <a:t>HDRC reporting structures and protocols embedded</a:t>
                      </a:r>
                    </a:p>
                  </a:txBody>
                  <a:tcPr marL="91444" marR="91444" marT="45709" marB="45709"/>
                </a:tc>
                <a:extLst>
                  <a:ext uri="{0D108BD9-81ED-4DB2-BD59-A6C34878D82A}">
                    <a16:rowId xmlns:a16="http://schemas.microsoft.com/office/drawing/2014/main" val="10003"/>
                  </a:ext>
                </a:extLst>
              </a:tr>
              <a:tr h="810672">
                <a:tc>
                  <a:txBody>
                    <a:bodyPr/>
                    <a:lstStyle/>
                    <a:p>
                      <a:r>
                        <a:rPr lang="en-GB" sz="1400"/>
                        <a:t>Council Research Governance Framework</a:t>
                      </a:r>
                    </a:p>
                  </a:txBody>
                  <a:tcPr marL="91444" marR="91444" marT="45709" marB="45709"/>
                </a:tc>
                <a:tc>
                  <a:txBody>
                    <a:bodyPr/>
                    <a:lstStyle/>
                    <a:p>
                      <a:r>
                        <a:rPr lang="en-GB" sz="1400"/>
                        <a:t>Key definitions established, flow chart, procedures, policy.</a:t>
                      </a:r>
                    </a:p>
                    <a:p>
                      <a:r>
                        <a:rPr lang="en-GB" sz="1400"/>
                        <a:t>Evidence embedded in report and decision making templates.</a:t>
                      </a:r>
                    </a:p>
                    <a:p>
                      <a:r>
                        <a:rPr lang="en-GB" sz="1400"/>
                        <a:t>Assessment for health inequalities in directorate provision and commissioning.</a:t>
                      </a:r>
                    </a:p>
                  </a:txBody>
                  <a:tcPr marL="91444" marR="91444" marT="45709" marB="45709"/>
                </a:tc>
                <a:extLst>
                  <a:ext uri="{0D108BD9-81ED-4DB2-BD59-A6C34878D82A}">
                    <a16:rowId xmlns:a16="http://schemas.microsoft.com/office/drawing/2014/main" val="10004"/>
                  </a:ext>
                </a:extLst>
              </a:tr>
              <a:tr h="1520011">
                <a:tc>
                  <a:txBody>
                    <a:bodyPr/>
                    <a:lstStyle/>
                    <a:p>
                      <a:r>
                        <a:rPr lang="en-GB" sz="1400"/>
                        <a:t>Training and Capability Development</a:t>
                      </a:r>
                    </a:p>
                  </a:txBody>
                  <a:tcPr marL="91444" marR="91444" marT="45709" marB="45709"/>
                </a:tc>
                <a:tc>
                  <a:txBody>
                    <a:bodyPr/>
                    <a:lstStyle/>
                    <a:p>
                      <a:r>
                        <a:rPr lang="en-GB" sz="1400"/>
                        <a:t>Annual skills audit, capabilities framework, training programme</a:t>
                      </a:r>
                    </a:p>
                    <a:p>
                      <a:r>
                        <a:rPr lang="en-GB" sz="1400"/>
                        <a:t>Directorate researcher roles and internships</a:t>
                      </a:r>
                    </a:p>
                    <a:p>
                      <a:r>
                        <a:rPr lang="en-GB" sz="1400"/>
                        <a:t>Secondments and placements</a:t>
                      </a:r>
                    </a:p>
                    <a:p>
                      <a:r>
                        <a:rPr lang="en-GB" sz="1400"/>
                        <a:t>Research resource hub</a:t>
                      </a:r>
                    </a:p>
                    <a:p>
                      <a:r>
                        <a:rPr lang="en-GB" sz="1400"/>
                        <a:t>Community capacity development</a:t>
                      </a:r>
                    </a:p>
                    <a:p>
                      <a:r>
                        <a:rPr lang="en-GB" sz="1400"/>
                        <a:t>HI and </a:t>
                      </a:r>
                      <a:r>
                        <a:rPr lang="en-GB" sz="1400" err="1"/>
                        <a:t>DoH</a:t>
                      </a:r>
                      <a:r>
                        <a:rPr lang="en-GB" sz="1400"/>
                        <a:t> training in universities.</a:t>
                      </a:r>
                    </a:p>
                  </a:txBody>
                  <a:tcPr marL="91444" marR="91444" marT="45709" marB="45709"/>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588E16D-A001-BE99-D185-39B0FF185DF1}"/>
              </a:ext>
            </a:extLst>
          </p:cNvPr>
          <p:cNvSpPr>
            <a:spLocks noGrp="1" noChangeArrowheads="1"/>
          </p:cNvSpPr>
          <p:nvPr>
            <p:ph type="title"/>
          </p:nvPr>
        </p:nvSpPr>
        <p:spPr/>
        <p:txBody>
          <a:bodyPr/>
          <a:lstStyle/>
          <a:p>
            <a:pPr eaLnBrk="1" hangingPunct="1"/>
            <a:r>
              <a:rPr lang="en-GB" altLang="en-US"/>
              <a:t>Activity / Workflow Details 2</a:t>
            </a:r>
          </a:p>
        </p:txBody>
      </p:sp>
      <p:graphicFrame>
        <p:nvGraphicFramePr>
          <p:cNvPr id="4" name="Content Placeholder 3">
            <a:extLst>
              <a:ext uri="{FF2B5EF4-FFF2-40B4-BE49-F238E27FC236}">
                <a16:creationId xmlns:a16="http://schemas.microsoft.com/office/drawing/2014/main" id="{F9D756C6-FFCE-94CB-6FD4-E3ACA270D72B}"/>
              </a:ext>
            </a:extLst>
          </p:cNvPr>
          <p:cNvGraphicFramePr>
            <a:graphicFrameLocks noGrp="1"/>
          </p:cNvGraphicFramePr>
          <p:nvPr>
            <p:ph idx="1"/>
            <p:extLst>
              <p:ext uri="{D42A27DB-BD31-4B8C-83A1-F6EECF244321}">
                <p14:modId xmlns:p14="http://schemas.microsoft.com/office/powerpoint/2010/main" val="305096993"/>
              </p:ext>
            </p:extLst>
          </p:nvPr>
        </p:nvGraphicFramePr>
        <p:xfrm>
          <a:off x="471488" y="1403350"/>
          <a:ext cx="10882312" cy="4646149"/>
        </p:xfrm>
        <a:graphic>
          <a:graphicData uri="http://schemas.openxmlformats.org/drawingml/2006/table">
            <a:tbl>
              <a:tblPr firstRow="1" bandRow="1">
                <a:tableStyleId>{5C22544A-7EE6-4342-B048-85BDC9FD1C3A}</a:tableStyleId>
              </a:tblPr>
              <a:tblGrid>
                <a:gridCol w="2782647">
                  <a:extLst>
                    <a:ext uri="{9D8B030D-6E8A-4147-A177-3AD203B41FA5}">
                      <a16:colId xmlns:a16="http://schemas.microsoft.com/office/drawing/2014/main" val="20000"/>
                    </a:ext>
                  </a:extLst>
                </a:gridCol>
                <a:gridCol w="8099665">
                  <a:extLst>
                    <a:ext uri="{9D8B030D-6E8A-4147-A177-3AD203B41FA5}">
                      <a16:colId xmlns:a16="http://schemas.microsoft.com/office/drawing/2014/main" val="20001"/>
                    </a:ext>
                  </a:extLst>
                </a:gridCol>
              </a:tblGrid>
              <a:tr h="411039">
                <a:tc>
                  <a:txBody>
                    <a:bodyPr/>
                    <a:lstStyle/>
                    <a:p>
                      <a:r>
                        <a:rPr lang="en-GB" sz="1800"/>
                        <a:t>Activity / Workstream</a:t>
                      </a:r>
                    </a:p>
                  </a:txBody>
                  <a:tcPr marL="91444" marR="91444" marT="45717" marB="45717"/>
                </a:tc>
                <a:tc>
                  <a:txBody>
                    <a:bodyPr/>
                    <a:lstStyle/>
                    <a:p>
                      <a:r>
                        <a:rPr lang="en-GB" sz="1800"/>
                        <a:t>Details</a:t>
                      </a:r>
                    </a:p>
                  </a:txBody>
                  <a:tcPr marL="91444" marR="91444" marT="45717" marB="45717"/>
                </a:tc>
                <a:extLst>
                  <a:ext uri="{0D108BD9-81ED-4DB2-BD59-A6C34878D82A}">
                    <a16:rowId xmlns:a16="http://schemas.microsoft.com/office/drawing/2014/main" val="10000"/>
                  </a:ext>
                </a:extLst>
              </a:tr>
              <a:tr h="810817">
                <a:tc>
                  <a:txBody>
                    <a:bodyPr/>
                    <a:lstStyle/>
                    <a:p>
                      <a:r>
                        <a:rPr lang="en-GB" sz="1400"/>
                        <a:t>Community engagement and empowerment</a:t>
                      </a:r>
                    </a:p>
                  </a:txBody>
                  <a:tcPr marL="91444" marR="91444" marT="45717" marB="45717"/>
                </a:tc>
                <a:tc>
                  <a:txBody>
                    <a:bodyPr/>
                    <a:lstStyle/>
                    <a:p>
                      <a:r>
                        <a:rPr lang="en-GB" sz="1400"/>
                        <a:t>Establish Cumberland Community Advisory Group with MOU and </a:t>
                      </a:r>
                      <a:r>
                        <a:rPr lang="en-GB" sz="1400" err="1"/>
                        <a:t>ToR</a:t>
                      </a:r>
                      <a:endParaRPr lang="en-GB" sz="1400"/>
                    </a:p>
                    <a:p>
                      <a:r>
                        <a:rPr lang="en-GB" sz="1400"/>
                        <a:t>Develop a Cumberland Framework / Strategy for PICE</a:t>
                      </a:r>
                    </a:p>
                    <a:p>
                      <a:r>
                        <a:rPr lang="en-GB" sz="1400"/>
                        <a:t>Community Advisory Group co-design, co-produce and co-deliver research priorities and research</a:t>
                      </a:r>
                    </a:p>
                  </a:txBody>
                  <a:tcPr marL="91444" marR="91444" marT="45717" marB="45717"/>
                </a:tc>
                <a:extLst>
                  <a:ext uri="{0D108BD9-81ED-4DB2-BD59-A6C34878D82A}">
                    <a16:rowId xmlns:a16="http://schemas.microsoft.com/office/drawing/2014/main" val="10001"/>
                  </a:ext>
                </a:extLst>
              </a:tr>
              <a:tr h="1584938">
                <a:tc>
                  <a:txBody>
                    <a:bodyPr/>
                    <a:lstStyle/>
                    <a:p>
                      <a:r>
                        <a:rPr lang="en-GB" sz="1400"/>
                        <a:t>Research, Evidence, Evaluation and Learning (REEL)</a:t>
                      </a:r>
                    </a:p>
                  </a:txBody>
                  <a:tcPr marL="91444" marR="91444" marT="45717" marB="45717"/>
                </a:tc>
                <a:tc>
                  <a:txBody>
                    <a:bodyPr/>
                    <a:lstStyle/>
                    <a:p>
                      <a:r>
                        <a:rPr lang="en-GB" sz="1400"/>
                        <a:t>Create a research register / pipeline and evidence hub</a:t>
                      </a:r>
                    </a:p>
                    <a:p>
                      <a:r>
                        <a:rPr lang="en-GB" sz="1400"/>
                        <a:t>Complete funding applications</a:t>
                      </a:r>
                    </a:p>
                    <a:p>
                      <a:pPr lvl="0">
                        <a:buNone/>
                      </a:pPr>
                      <a:r>
                        <a:rPr lang="en-GB" sz="1400"/>
                        <a:t>Dissertations from university students</a:t>
                      </a:r>
                    </a:p>
                    <a:p>
                      <a:r>
                        <a:rPr lang="en-GB" sz="1400"/>
                        <a:t>Literature reviews</a:t>
                      </a:r>
                    </a:p>
                    <a:p>
                      <a:r>
                        <a:rPr lang="en-GB" sz="1400"/>
                        <a:t>Service evaluations</a:t>
                      </a:r>
                    </a:p>
                    <a:p>
                      <a:r>
                        <a:rPr lang="en-GB" sz="1400"/>
                        <a:t>Evidence summaries</a:t>
                      </a:r>
                    </a:p>
                    <a:p>
                      <a:r>
                        <a:rPr lang="en-GB" sz="1400"/>
                        <a:t>Publications</a:t>
                      </a:r>
                    </a:p>
                    <a:p>
                      <a:r>
                        <a:rPr lang="en-GB" sz="1400"/>
                        <a:t>Novel research specific to Cumberland</a:t>
                      </a:r>
                    </a:p>
                  </a:txBody>
                  <a:tcPr marL="91444" marR="91444" marT="45717" marB="45717"/>
                </a:tc>
                <a:extLst>
                  <a:ext uri="{0D108BD9-81ED-4DB2-BD59-A6C34878D82A}">
                    <a16:rowId xmlns:a16="http://schemas.microsoft.com/office/drawing/2014/main" val="10002"/>
                  </a:ext>
                </a:extLst>
              </a:tr>
              <a:tr h="815162">
                <a:tc>
                  <a:txBody>
                    <a:bodyPr/>
                    <a:lstStyle/>
                    <a:p>
                      <a:r>
                        <a:rPr lang="en-GB" sz="1400"/>
                        <a:t>Communication and dissemination</a:t>
                      </a:r>
                    </a:p>
                  </a:txBody>
                  <a:tcPr marL="91444" marR="91444" marT="45717" marB="45717"/>
                </a:tc>
                <a:tc>
                  <a:txBody>
                    <a:bodyPr/>
                    <a:lstStyle/>
                    <a:p>
                      <a:r>
                        <a:rPr lang="en-GB" sz="1400"/>
                        <a:t>Communication and dissemination plans</a:t>
                      </a:r>
                    </a:p>
                    <a:p>
                      <a:r>
                        <a:rPr lang="en-GB" sz="1400"/>
                        <a:t>Website and social media</a:t>
                      </a:r>
                    </a:p>
                    <a:p>
                      <a:r>
                        <a:rPr lang="en-GB" sz="1400"/>
                        <a:t>Yearly dissemination and annual event</a:t>
                      </a:r>
                    </a:p>
                  </a:txBody>
                  <a:tcPr marL="91444" marR="91444" marT="45717" marB="45717"/>
                </a:tc>
                <a:extLst>
                  <a:ext uri="{0D108BD9-81ED-4DB2-BD59-A6C34878D82A}">
                    <a16:rowId xmlns:a16="http://schemas.microsoft.com/office/drawing/2014/main" val="10003"/>
                  </a:ext>
                </a:extLst>
              </a:tr>
              <a:tr h="810817">
                <a:tc>
                  <a:txBody>
                    <a:bodyPr/>
                    <a:lstStyle/>
                    <a:p>
                      <a:r>
                        <a:rPr lang="en-GB" sz="1400"/>
                        <a:t>Evaluation and future sustainability</a:t>
                      </a:r>
                    </a:p>
                  </a:txBody>
                  <a:tcPr marL="91444" marR="91444" marT="45717" marB="45717"/>
                </a:tc>
                <a:tc>
                  <a:txBody>
                    <a:bodyPr/>
                    <a:lstStyle/>
                    <a:p>
                      <a:r>
                        <a:rPr lang="en-GB" sz="1400"/>
                        <a:t>Annual evaluation with success measures, and impact measures</a:t>
                      </a:r>
                    </a:p>
                    <a:p>
                      <a:r>
                        <a:rPr lang="en-GB" sz="1400"/>
                        <a:t>Review of HDRC plan and design for next 5 – 10 years</a:t>
                      </a:r>
                    </a:p>
                    <a:p>
                      <a:r>
                        <a:rPr lang="en-GB" sz="1400"/>
                        <a:t>Income pipeline.</a:t>
                      </a:r>
                    </a:p>
                  </a:txBody>
                  <a:tcPr marL="91444" marR="91444" marT="45717" marB="45717"/>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FA886ED-C558-C5D1-5246-99A004AA67EC}"/>
              </a:ext>
            </a:extLst>
          </p:cNvPr>
          <p:cNvSpPr>
            <a:spLocks noGrp="1" noChangeArrowheads="1"/>
          </p:cNvSpPr>
          <p:nvPr>
            <p:ph type="ctrTitle"/>
          </p:nvPr>
        </p:nvSpPr>
        <p:spPr/>
        <p:txBody>
          <a:bodyPr/>
          <a:lstStyle/>
          <a:p>
            <a:pPr eaLnBrk="1" hangingPunct="1"/>
            <a:r>
              <a:rPr lang="en-GB" altLang="en-US"/>
              <a:t>Monitoring, Evaluation and Learning Plan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940B912-8448-7C87-7268-85D98C88BDFF}"/>
              </a:ext>
            </a:extLst>
          </p:cNvPr>
          <p:cNvSpPr>
            <a:spLocks noGrp="1" noChangeArrowheads="1"/>
          </p:cNvSpPr>
          <p:nvPr>
            <p:ph type="title"/>
          </p:nvPr>
        </p:nvSpPr>
        <p:spPr/>
        <p:txBody>
          <a:bodyPr/>
          <a:lstStyle/>
          <a:p>
            <a:pPr eaLnBrk="1" hangingPunct="1"/>
            <a:r>
              <a:rPr lang="en-GB" altLang="en-US"/>
              <a:t>Evaluation questions arising from the TOC</a:t>
            </a:r>
          </a:p>
        </p:txBody>
      </p:sp>
      <p:sp>
        <p:nvSpPr>
          <p:cNvPr id="12291" name="Content Placeholder 2">
            <a:extLst>
              <a:ext uri="{FF2B5EF4-FFF2-40B4-BE49-F238E27FC236}">
                <a16:creationId xmlns:a16="http://schemas.microsoft.com/office/drawing/2014/main" id="{A1E8EADE-1CAA-1019-E0A3-541EF6C8EC06}"/>
              </a:ext>
            </a:extLst>
          </p:cNvPr>
          <p:cNvSpPr>
            <a:spLocks noGrp="1" noChangeArrowheads="1"/>
          </p:cNvSpPr>
          <p:nvPr>
            <p:ph idx="1"/>
          </p:nvPr>
        </p:nvSpPr>
        <p:spPr/>
        <p:txBody>
          <a:bodyPr/>
          <a:lstStyle/>
          <a:p>
            <a:pPr eaLnBrk="1" hangingPunct="1"/>
            <a:r>
              <a:rPr lang="en-GB" altLang="en-US"/>
              <a:t>Context – is this truly the context we are working within?</a:t>
            </a:r>
          </a:p>
          <a:p>
            <a:pPr eaLnBrk="1" hangingPunct="1"/>
            <a:r>
              <a:rPr lang="en-GB" altLang="en-US"/>
              <a:t>Inputs – have these been fully invested / provided?</a:t>
            </a:r>
          </a:p>
          <a:p>
            <a:pPr eaLnBrk="1" hangingPunct="1"/>
            <a:r>
              <a:rPr lang="en-GB" altLang="en-US"/>
              <a:t>Activities – have these been delivered?</a:t>
            </a:r>
          </a:p>
          <a:p>
            <a:pPr eaLnBrk="1" hangingPunct="1"/>
            <a:r>
              <a:rPr lang="en-GB" altLang="en-US"/>
              <a:t>Mechanisms of change – have the team delivered the project in these ways?</a:t>
            </a:r>
          </a:p>
          <a:p>
            <a:pPr eaLnBrk="1" hangingPunct="1"/>
            <a:r>
              <a:rPr lang="en-GB" altLang="en-US"/>
              <a:t>Outputs – have the outputs been achieved?</a:t>
            </a:r>
          </a:p>
          <a:p>
            <a:pPr eaLnBrk="1" hangingPunct="1"/>
            <a:r>
              <a:rPr lang="en-GB" altLang="en-US"/>
              <a:t>Short term outcomes – have the outcomes been achieved and what impact do these have for beneficiaries?</a:t>
            </a:r>
          </a:p>
          <a:p>
            <a:pPr eaLnBrk="1" hangingPunct="1"/>
            <a:endParaRPr lang="en-GB"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2" ma:contentTypeDescription="Create a new document." ma:contentTypeScope="" ma:versionID="3a06cf707fb0c347a2283c82b5182abd">
  <xsd:schema xmlns:xsd="http://www.w3.org/2001/XMLSchema" xmlns:xs="http://www.w3.org/2001/XMLSchema" xmlns:p="http://schemas.microsoft.com/office/2006/metadata/properties" xmlns:ns2="5245fe8d-ef49-4d99-8522-886c641dbed7" targetNamespace="http://schemas.microsoft.com/office/2006/metadata/properties" ma:root="true" ma:fieldsID="c32beba2102a1c9f3e1ef13713fe7f2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4C0C62-AE77-4842-8158-833FC84C4793}">
  <ds:schemaRefs>
    <ds:schemaRef ds:uri="1eef7176-2906-4d34-9508-93bd180dda3f"/>
    <ds:schemaRef ds:uri="5245fe8d-ef49-4d99-8522-886c641dbed7"/>
    <ds:schemaRef ds:uri="a3bee0e0-4f52-4ce9-814b-7cbc3e30c0d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E5B5AC5-608B-430E-BE3E-CD1C0D225492}">
  <ds:schemaRefs>
    <ds:schemaRef ds:uri="http://schemas.microsoft.com/sharepoint/v3/contenttype/forms"/>
  </ds:schemaRefs>
</ds:datastoreItem>
</file>

<file path=customXml/itemProps3.xml><?xml version="1.0" encoding="utf-8"?>
<ds:datastoreItem xmlns:ds="http://schemas.openxmlformats.org/officeDocument/2006/customXml" ds:itemID="{2F69DDB2-9DAF-40B3-B17A-8D33A4C5D46A}">
  <ds:schemaRefs>
    <ds:schemaRef ds:uri="http://schemas.microsoft.com/office/2006/metadata/longProperties"/>
  </ds:schemaRefs>
</ds:datastoreItem>
</file>

<file path=customXml/itemProps4.xml><?xml version="1.0" encoding="utf-8"?>
<ds:datastoreItem xmlns:ds="http://schemas.openxmlformats.org/officeDocument/2006/customXml" ds:itemID="{58836018-F285-4870-B59F-A9EF9E6FFE3A}">
  <ds:schemaRefs>
    <ds:schemaRef ds:uri="5245fe8d-ef49-4d99-8522-886c641dbe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1188</Words>
  <Application>Microsoft Office PowerPoint</Application>
  <PresentationFormat>Widescreen</PresentationFormat>
  <Paragraphs>258</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Theory of Change and Monitoring, Evaluation and Learning Plan</vt:lpstr>
      <vt:lpstr>Theory of Change</vt:lpstr>
      <vt:lpstr>Theory of Change</vt:lpstr>
      <vt:lpstr>Logic or assumption?</vt:lpstr>
      <vt:lpstr>PowerPoint Presentation</vt:lpstr>
      <vt:lpstr>Activity / Workflow Details 1</vt:lpstr>
      <vt:lpstr>Activity / Workflow Details 2</vt:lpstr>
      <vt:lpstr>Monitoring, Evaluation and Learning Plan</vt:lpstr>
      <vt:lpstr>Evaluation questions arising from the TOC</vt:lpstr>
      <vt:lpstr>Monitoring v Evaluation Activity</vt:lpstr>
      <vt:lpstr>PowerPoint Presentation</vt:lpstr>
      <vt:lpstr>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 of Change and Monitoring, Evaluation and Learning Plan</dc:title>
  <dc:creator>Karen Stuart</dc:creator>
  <cp:lastModifiedBy>Bragg, Ali</cp:lastModifiedBy>
  <cp:revision>7</cp:revision>
  <dcterms:created xsi:type="dcterms:W3CDTF">2024-07-24T10:59:15Z</dcterms:created>
  <dcterms:modified xsi:type="dcterms:W3CDTF">2025-03-06T15:55:19Z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2024-07-24T11:00:58Z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d8a67c2c-9779-4665-99fe-2f38d653477a</vt:lpwstr>
  </property>
  <property fmtid="{D5CDD505-2E9C-101B-9397-08002B2CF9AE}" pid="8" name="MSIP_Label_defa4170-0d19-0005-0004-bc88714345d2_ContentBits">
    <vt:lpwstr>0</vt:lpwstr>
  </property>
  <property fmtid="{D5CDD505-2E9C-101B-9397-08002B2CF9AE}" pid="9" name="lcf76f155ced4ddcb4097134ff3c332f">
    <vt:lpwstr/>
  </property>
  <property fmtid="{D5CDD505-2E9C-101B-9397-08002B2CF9AE}" pid="10" name="TaxCatchAll">
    <vt:lpwstr/>
  </property>
  <property fmtid="{D5CDD505-2E9C-101B-9397-08002B2CF9AE}" pid="11" name="xd_Signature">
    <vt:lpwstr/>
  </property>
  <property fmtid="{D5CDD505-2E9C-101B-9397-08002B2CF9AE}" pid="12" name="display_urn:schemas-microsoft-com:office:office#Editor">
    <vt:lpwstr>Karen Stuart</vt:lpwstr>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display_urn:schemas-microsoft-com:office:office#Author">
    <vt:lpwstr>Karen Stuart</vt:lpwstr>
  </property>
  <property fmtid="{D5CDD505-2E9C-101B-9397-08002B2CF9AE}" pid="17" name="_ExtendedDescription">
    <vt:lpwstr/>
  </property>
  <property fmtid="{D5CDD505-2E9C-101B-9397-08002B2CF9AE}" pid="18" name="ContentTypeId">
    <vt:lpwstr>0x010100C3AEA10BC19B1D42A79CC834B2261687</vt:lpwstr>
  </property>
  <property fmtid="{D5CDD505-2E9C-101B-9397-08002B2CF9AE}" pid="19" name="TriggerFlowInfo">
    <vt:lpwstr/>
  </property>
  <property fmtid="{D5CDD505-2E9C-101B-9397-08002B2CF9AE}" pid="20" name="_SourceUrl">
    <vt:lpwstr/>
  </property>
  <property fmtid="{D5CDD505-2E9C-101B-9397-08002B2CF9AE}" pid="21" name="_SharedFileIndex">
    <vt:lpwstr/>
  </property>
  <property fmtid="{D5CDD505-2E9C-101B-9397-08002B2CF9AE}" pid="22" name="MediaServiceImageTags">
    <vt:lpwstr/>
  </property>
</Properties>
</file>