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B72E78-EFB6-4734-AB7A-69F8C213B98E}" v="1" dt="2024-10-30T10:33:39.1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0" autoAdjust="0"/>
    <p:restoredTop sz="94660"/>
  </p:normalViewPr>
  <p:slideViewPr>
    <p:cSldViewPr snapToGrid="0">
      <p:cViewPr varScale="1">
        <p:scale>
          <a:sx n="55" d="100"/>
          <a:sy n="55" d="100"/>
        </p:scale>
        <p:origin x="7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z Stuart" userId="80902e56-2605-4e4b-840b-f055681f49e8" providerId="ADAL" clId="{73B72E78-EFB6-4734-AB7A-69F8C213B98E}"/>
    <pc:docChg chg="undo custSel addSld delSld modSld">
      <pc:chgData name="Kaz Stuart" userId="80902e56-2605-4e4b-840b-f055681f49e8" providerId="ADAL" clId="{73B72E78-EFB6-4734-AB7A-69F8C213B98E}" dt="2024-10-30T10:36:18.064" v="2023" actId="20577"/>
      <pc:docMkLst>
        <pc:docMk/>
      </pc:docMkLst>
      <pc:sldChg chg="modSp mod">
        <pc:chgData name="Kaz Stuart" userId="80902e56-2605-4e4b-840b-f055681f49e8" providerId="ADAL" clId="{73B72E78-EFB6-4734-AB7A-69F8C213B98E}" dt="2024-10-30T10:27:33.889" v="616" actId="20577"/>
        <pc:sldMkLst>
          <pc:docMk/>
          <pc:sldMk cId="3402280800" sldId="257"/>
        </pc:sldMkLst>
        <pc:spChg chg="mod">
          <ac:chgData name="Kaz Stuart" userId="80902e56-2605-4e4b-840b-f055681f49e8" providerId="ADAL" clId="{73B72E78-EFB6-4734-AB7A-69F8C213B98E}" dt="2024-10-30T10:27:33.889" v="616" actId="20577"/>
          <ac:spMkLst>
            <pc:docMk/>
            <pc:sldMk cId="3402280800" sldId="257"/>
            <ac:spMk id="3" creationId="{92C8F5C7-861D-0372-6DAF-8FA598984D28}"/>
          </ac:spMkLst>
        </pc:spChg>
      </pc:sldChg>
      <pc:sldChg chg="modSp mod">
        <pc:chgData name="Kaz Stuart" userId="80902e56-2605-4e4b-840b-f055681f49e8" providerId="ADAL" clId="{73B72E78-EFB6-4734-AB7A-69F8C213B98E}" dt="2024-10-30T10:30:39.468" v="1091" actId="1076"/>
        <pc:sldMkLst>
          <pc:docMk/>
          <pc:sldMk cId="1998718053" sldId="258"/>
        </pc:sldMkLst>
        <pc:spChg chg="mod">
          <ac:chgData name="Kaz Stuart" userId="80902e56-2605-4e4b-840b-f055681f49e8" providerId="ADAL" clId="{73B72E78-EFB6-4734-AB7A-69F8C213B98E}" dt="2024-10-30T10:30:39.468" v="1091" actId="1076"/>
          <ac:spMkLst>
            <pc:docMk/>
            <pc:sldMk cId="1998718053" sldId="258"/>
            <ac:spMk id="3" creationId="{6E862007-032D-5518-8BA4-F3F897C5BDF1}"/>
          </ac:spMkLst>
        </pc:spChg>
      </pc:sldChg>
      <pc:sldChg chg="modSp add del mod">
        <pc:chgData name="Kaz Stuart" userId="80902e56-2605-4e4b-840b-f055681f49e8" providerId="ADAL" clId="{73B72E78-EFB6-4734-AB7A-69F8C213B98E}" dt="2024-10-30T10:33:35.611" v="1695" actId="403"/>
        <pc:sldMkLst>
          <pc:docMk/>
          <pc:sldMk cId="1367895116" sldId="259"/>
        </pc:sldMkLst>
        <pc:spChg chg="mod">
          <ac:chgData name="Kaz Stuart" userId="80902e56-2605-4e4b-840b-f055681f49e8" providerId="ADAL" clId="{73B72E78-EFB6-4734-AB7A-69F8C213B98E}" dt="2024-10-30T10:33:35.611" v="1695" actId="403"/>
          <ac:spMkLst>
            <pc:docMk/>
            <pc:sldMk cId="1367895116" sldId="259"/>
            <ac:spMk id="3" creationId="{FBB2BF0C-D6CC-18AA-EA78-949B1A54E2FE}"/>
          </ac:spMkLst>
        </pc:spChg>
      </pc:sldChg>
      <pc:sldChg chg="del">
        <pc:chgData name="Kaz Stuart" userId="80902e56-2605-4e4b-840b-f055681f49e8" providerId="ADAL" clId="{73B72E78-EFB6-4734-AB7A-69F8C213B98E}" dt="2024-10-30T10:30:51.122" v="1096" actId="47"/>
        <pc:sldMkLst>
          <pc:docMk/>
          <pc:sldMk cId="3744397784" sldId="260"/>
        </pc:sldMkLst>
      </pc:sldChg>
      <pc:sldChg chg="del">
        <pc:chgData name="Kaz Stuart" userId="80902e56-2605-4e4b-840b-f055681f49e8" providerId="ADAL" clId="{73B72E78-EFB6-4734-AB7A-69F8C213B98E}" dt="2024-10-30T10:30:50.071" v="1095" actId="47"/>
        <pc:sldMkLst>
          <pc:docMk/>
          <pc:sldMk cId="395092182" sldId="261"/>
        </pc:sldMkLst>
      </pc:sldChg>
      <pc:sldChg chg="del">
        <pc:chgData name="Kaz Stuart" userId="80902e56-2605-4e4b-840b-f055681f49e8" providerId="ADAL" clId="{73B72E78-EFB6-4734-AB7A-69F8C213B98E}" dt="2024-10-30T10:30:49.040" v="1094" actId="47"/>
        <pc:sldMkLst>
          <pc:docMk/>
          <pc:sldMk cId="1635176897" sldId="262"/>
        </pc:sldMkLst>
      </pc:sldChg>
      <pc:sldChg chg="del">
        <pc:chgData name="Kaz Stuart" userId="80902e56-2605-4e4b-840b-f055681f49e8" providerId="ADAL" clId="{73B72E78-EFB6-4734-AB7A-69F8C213B98E}" dt="2024-10-30T10:30:48.193" v="1093" actId="47"/>
        <pc:sldMkLst>
          <pc:docMk/>
          <pc:sldMk cId="611363807" sldId="263"/>
        </pc:sldMkLst>
      </pc:sldChg>
      <pc:sldChg chg="modSp del mod">
        <pc:chgData name="Kaz Stuart" userId="80902e56-2605-4e4b-840b-f055681f49e8" providerId="ADAL" clId="{73B72E78-EFB6-4734-AB7A-69F8C213B98E}" dt="2024-10-30T10:35:22.850" v="1880" actId="47"/>
        <pc:sldMkLst>
          <pc:docMk/>
          <pc:sldMk cId="727291849" sldId="264"/>
        </pc:sldMkLst>
        <pc:spChg chg="mod">
          <ac:chgData name="Kaz Stuart" userId="80902e56-2605-4e4b-840b-f055681f49e8" providerId="ADAL" clId="{73B72E78-EFB6-4734-AB7A-69F8C213B98E}" dt="2024-10-30T10:35:20.984" v="1879" actId="21"/>
          <ac:spMkLst>
            <pc:docMk/>
            <pc:sldMk cId="727291849" sldId="264"/>
            <ac:spMk id="7" creationId="{695B3051-AB62-638A-17B6-38C76C14BFE7}"/>
          </ac:spMkLst>
        </pc:spChg>
      </pc:sldChg>
      <pc:sldChg chg="del">
        <pc:chgData name="Kaz Stuart" userId="80902e56-2605-4e4b-840b-f055681f49e8" providerId="ADAL" clId="{73B72E78-EFB6-4734-AB7A-69F8C213B98E}" dt="2024-10-30T10:30:46.949" v="1092" actId="47"/>
        <pc:sldMkLst>
          <pc:docMk/>
          <pc:sldMk cId="1679906335" sldId="265"/>
        </pc:sldMkLst>
      </pc:sldChg>
      <pc:sldChg chg="modSp add mod">
        <pc:chgData name="Kaz Stuart" userId="80902e56-2605-4e4b-840b-f055681f49e8" providerId="ADAL" clId="{73B72E78-EFB6-4734-AB7A-69F8C213B98E}" dt="2024-10-30T10:36:18.064" v="2023" actId="20577"/>
        <pc:sldMkLst>
          <pc:docMk/>
          <pc:sldMk cId="2512990302" sldId="265"/>
        </pc:sldMkLst>
        <pc:spChg chg="mod">
          <ac:chgData name="Kaz Stuart" userId="80902e56-2605-4e4b-840b-f055681f49e8" providerId="ADAL" clId="{73B72E78-EFB6-4734-AB7A-69F8C213B98E}" dt="2024-10-30T10:36:18.064" v="2023" actId="20577"/>
          <ac:spMkLst>
            <pc:docMk/>
            <pc:sldMk cId="2512990302" sldId="265"/>
            <ac:spMk id="3" creationId="{D7BD6FB6-CA55-CC37-F154-257A08A118C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E75B-4AD0-4937-1158-CF548A919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B03782-02C9-7346-2219-B1B89183FB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857135-9EA8-E68D-79F3-C7FD9A3584FC}"/>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150A45E3-9D2B-37F1-5BF8-502C518E95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9CA5A8-5BC4-B5E5-1F2E-70F3D917D87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86941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50C7-2BFE-2C09-94DA-70BCBCD133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E55769-F9D4-137D-B125-3B2EB35C19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DF94B9-E152-8449-8D56-74279D0B3262}"/>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1DEC4389-8FB7-7A9B-E067-7584870A97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C4298-4FD3-1FB8-4C77-D2D9F248AD3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5627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5F1F9-1A47-6FA3-7C84-CE0BE32B82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7DDFED-5BD9-768A-3DE1-9970C33F3F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608CF0-60D1-0B86-B711-272F0385C7F6}"/>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35CBDD0F-8161-454A-49C8-AE2A734FB4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8BDB82-BD52-9201-DAC8-55A991441D5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96918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BD53-28D5-A652-82E0-4523EA026B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0C538C-555A-CFF5-1E2F-164FDD2CC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EF3E91-3830-2225-797D-A6743C6E211F}"/>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D2DC6578-05D0-82F2-61EC-16A4159EB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8E93F-9364-3126-C90D-EFD2BB96A9A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0242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7058-F0D3-05AE-B33A-02CA9F470B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36D60B-56BF-CD93-4969-AC52B129C9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49940D-8349-025B-E9F6-91C5DABB20EB}"/>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28ABFAE2-AEB8-D3D6-D9F7-9B9B91C3A5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A55E0-0735-8544-2A9E-691134179127}"/>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4273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C438-07B9-68CE-86C7-00CEF45BCF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0AA943-6C5C-5043-FBE5-B3C9694AD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0C73618-F443-826C-CDA7-D4BC63794F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F67324-D002-A8A8-C52D-8FA7FD1F2687}"/>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6" name="Footer Placeholder 5">
            <a:extLst>
              <a:ext uri="{FF2B5EF4-FFF2-40B4-BE49-F238E27FC236}">
                <a16:creationId xmlns:a16="http://schemas.microsoft.com/office/drawing/2014/main" id="{D0C4984B-47DE-20C6-39C6-86F0C4A57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4FE261-A481-6B28-BB13-C2F720229558}"/>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7730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2FD93-043D-5BA5-AE09-0BA37F423E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B9EB5C-E18D-11AF-5109-7AB0B383EF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583CE-2A86-0178-D1B1-10DE42B9F5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70956CA-DDB2-EF40-5B4C-FF9CFA9E9D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72C7D6-69C1-7C13-DA7A-0E5FB80FDC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6589EA-2794-782B-0B98-244FB431DF20}"/>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8" name="Footer Placeholder 7">
            <a:extLst>
              <a:ext uri="{FF2B5EF4-FFF2-40B4-BE49-F238E27FC236}">
                <a16:creationId xmlns:a16="http://schemas.microsoft.com/office/drawing/2014/main" id="{00CB908E-342E-F706-4B8E-ED8F6514B1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56FE96-8A1D-A85A-4C94-2D8FC9A524A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09074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EC47-164F-649C-A247-A54B6E33D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0B755A-A6A2-8C95-3B31-8FB062FCC0F6}"/>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4" name="Footer Placeholder 3">
            <a:extLst>
              <a:ext uri="{FF2B5EF4-FFF2-40B4-BE49-F238E27FC236}">
                <a16:creationId xmlns:a16="http://schemas.microsoft.com/office/drawing/2014/main" id="{1E2DEA88-76AF-CDF1-67C2-B73D2BA7CC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B6DBD-FB81-F33D-E03A-A88560A70A6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61035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003B11-3B0A-5A49-ECD8-5E2026A6B2E6}"/>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3" name="Footer Placeholder 2">
            <a:extLst>
              <a:ext uri="{FF2B5EF4-FFF2-40B4-BE49-F238E27FC236}">
                <a16:creationId xmlns:a16="http://schemas.microsoft.com/office/drawing/2014/main" id="{4D063EC5-74EE-40B0-EBB9-ED179354DB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299B70-A152-9E66-BFB4-070485491EE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559485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A9EC-E03A-A4FE-34B3-A234930AB8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FC6E10-390C-D0B9-547B-F4AC9A52FC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3F70A9-9D38-1FBB-AFD0-33B5D6A9A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D725D-FCA1-986A-804D-9D65495B5F1E}"/>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6" name="Footer Placeholder 5">
            <a:extLst>
              <a:ext uri="{FF2B5EF4-FFF2-40B4-BE49-F238E27FC236}">
                <a16:creationId xmlns:a16="http://schemas.microsoft.com/office/drawing/2014/main" id="{7B5D10AF-326B-D20A-A194-09229A9CDD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6D83F-E5B4-9FEB-CAE9-9182996AADB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32171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5BA6-D75D-244A-A043-80AF3DFA82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A089B4-A744-F7FF-3FBB-56AA5EC26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29AD0A-2781-997A-235F-8E4438E0F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66ADC9-8EBE-346E-8B14-EBC36F650F08}"/>
              </a:ext>
            </a:extLst>
          </p:cNvPr>
          <p:cNvSpPr>
            <a:spLocks noGrp="1"/>
          </p:cNvSpPr>
          <p:nvPr>
            <p:ph type="dt" sz="half" idx="10"/>
          </p:nvPr>
        </p:nvSpPr>
        <p:spPr/>
        <p:txBody>
          <a:bodyPr/>
          <a:lstStyle/>
          <a:p>
            <a:fld id="{4A75E97A-F46B-4642-87DA-5504FE33D45A}" type="datetimeFigureOut">
              <a:rPr lang="en-GB" smtClean="0"/>
              <a:t>30/10/2024</a:t>
            </a:fld>
            <a:endParaRPr lang="en-GB"/>
          </a:p>
        </p:txBody>
      </p:sp>
      <p:sp>
        <p:nvSpPr>
          <p:cNvPr id="6" name="Footer Placeholder 5">
            <a:extLst>
              <a:ext uri="{FF2B5EF4-FFF2-40B4-BE49-F238E27FC236}">
                <a16:creationId xmlns:a16="http://schemas.microsoft.com/office/drawing/2014/main" id="{ACCE2842-9DFD-15D6-BB41-A06F3302DC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F47C5-D2FF-D57F-2BB2-A272AE17EA4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345784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BAB43-74C3-F3CA-92D2-6847EBB2F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0B0DD3-5C10-FBA6-EC6F-F7742D892F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283D8-4C1D-6268-7D19-8486BE8EF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75E97A-F46B-4642-87DA-5504FE33D45A}" type="datetimeFigureOut">
              <a:rPr lang="en-GB" smtClean="0"/>
              <a:t>30/10/2024</a:t>
            </a:fld>
            <a:endParaRPr lang="en-GB"/>
          </a:p>
        </p:txBody>
      </p:sp>
      <p:sp>
        <p:nvSpPr>
          <p:cNvPr id="5" name="Footer Placeholder 4">
            <a:extLst>
              <a:ext uri="{FF2B5EF4-FFF2-40B4-BE49-F238E27FC236}">
                <a16:creationId xmlns:a16="http://schemas.microsoft.com/office/drawing/2014/main" id="{C7DC0625-B9A2-50BF-657B-6C5AC309CB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03B74EB-0FC5-3A63-FE9A-73C1AD9188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1FB9BA-CB0F-441F-8481-ADF63AB817FA}" type="slidenum">
              <a:rPr lang="en-GB" smtClean="0"/>
              <a:t>‹#›</a:t>
            </a:fld>
            <a:endParaRPr lang="en-GB"/>
          </a:p>
        </p:txBody>
      </p:sp>
    </p:spTree>
    <p:extLst>
      <p:ext uri="{BB962C8B-B14F-4D97-AF65-F5344CB8AC3E}">
        <p14:creationId xmlns:p14="http://schemas.microsoft.com/office/powerpoint/2010/main" val="1478293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HDRC@cumberland.gov.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E3EB-029A-C4EB-A52C-D6E14E5D2FB5}"/>
              </a:ext>
            </a:extLst>
          </p:cNvPr>
          <p:cNvSpPr>
            <a:spLocks noGrp="1"/>
          </p:cNvSpPr>
          <p:nvPr>
            <p:ph type="ctrTitle"/>
          </p:nvPr>
        </p:nvSpPr>
        <p:spPr>
          <a:xfrm>
            <a:off x="1524000" y="1591407"/>
            <a:ext cx="9144000" cy="2387600"/>
          </a:xfrm>
        </p:spPr>
        <p:txBody>
          <a:bodyPr>
            <a:normAutofit fontScale="90000"/>
          </a:bodyPr>
          <a:lstStyle/>
          <a:p>
            <a:r>
              <a:rPr lang="en-GB" dirty="0"/>
              <a:t>How to complete the Stage 5 Evidence Gathering Completion Form</a:t>
            </a:r>
          </a:p>
        </p:txBody>
      </p:sp>
      <p:sp>
        <p:nvSpPr>
          <p:cNvPr id="3" name="Subtitle 2">
            <a:extLst>
              <a:ext uri="{FF2B5EF4-FFF2-40B4-BE49-F238E27FC236}">
                <a16:creationId xmlns:a16="http://schemas.microsoft.com/office/drawing/2014/main" id="{13409F30-4D84-1A2C-603B-9669991E06E4}"/>
              </a:ext>
            </a:extLst>
          </p:cNvPr>
          <p:cNvSpPr>
            <a:spLocks noGrp="1"/>
          </p:cNvSpPr>
          <p:nvPr>
            <p:ph type="subTitle" idx="1"/>
          </p:nvPr>
        </p:nvSpPr>
        <p:spPr>
          <a:xfrm>
            <a:off x="1524000" y="4448908"/>
            <a:ext cx="9144000" cy="808892"/>
          </a:xfrm>
        </p:spPr>
        <p:txBody>
          <a:bodyPr/>
          <a:lstStyle/>
          <a:p>
            <a:r>
              <a:rPr lang="en-GB" dirty="0"/>
              <a:t>Gathering Evidence Safely: Cumberland Councils’ Research Governance Framework</a:t>
            </a:r>
          </a:p>
        </p:txBody>
      </p:sp>
      <p:pic>
        <p:nvPicPr>
          <p:cNvPr id="1026" name="Picture 2">
            <a:extLst>
              <a:ext uri="{FF2B5EF4-FFF2-40B4-BE49-F238E27FC236}">
                <a16:creationId xmlns:a16="http://schemas.microsoft.com/office/drawing/2014/main" id="{7BABD249-3F50-B119-87CA-9CC43EE8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lose-up of a sign&#10;&#10;Description automatically generated">
            <a:extLst>
              <a:ext uri="{FF2B5EF4-FFF2-40B4-BE49-F238E27FC236}">
                <a16:creationId xmlns:a16="http://schemas.microsoft.com/office/drawing/2014/main" id="{2EC8F477-F172-012F-5F93-FF8F408C2D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8515" y="357187"/>
            <a:ext cx="7410450" cy="1343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4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F034A-BE09-2873-6B37-4B255197096E}"/>
              </a:ext>
            </a:extLst>
          </p:cNvPr>
          <p:cNvSpPr>
            <a:spLocks noGrp="1"/>
          </p:cNvSpPr>
          <p:nvPr>
            <p:ph type="title"/>
          </p:nvPr>
        </p:nvSpPr>
        <p:spPr/>
        <p:txBody>
          <a:bodyPr/>
          <a:lstStyle/>
          <a:p>
            <a:r>
              <a:rPr lang="en-GB" dirty="0"/>
              <a:t>What is this form for?</a:t>
            </a:r>
          </a:p>
        </p:txBody>
      </p:sp>
      <p:sp>
        <p:nvSpPr>
          <p:cNvPr id="3" name="Content Placeholder 2">
            <a:extLst>
              <a:ext uri="{FF2B5EF4-FFF2-40B4-BE49-F238E27FC236}">
                <a16:creationId xmlns:a16="http://schemas.microsoft.com/office/drawing/2014/main" id="{92C8F5C7-861D-0372-6DAF-8FA598984D28}"/>
              </a:ext>
            </a:extLst>
          </p:cNvPr>
          <p:cNvSpPr>
            <a:spLocks noGrp="1"/>
          </p:cNvSpPr>
          <p:nvPr>
            <p:ph idx="1"/>
          </p:nvPr>
        </p:nvSpPr>
        <p:spPr>
          <a:xfrm>
            <a:off x="679939" y="1544271"/>
            <a:ext cx="10515600" cy="4351338"/>
          </a:xfrm>
        </p:spPr>
        <p:txBody>
          <a:bodyPr/>
          <a:lstStyle/>
          <a:p>
            <a:r>
              <a:rPr lang="en-GB" dirty="0"/>
              <a:t>This form enables you to share your evidence gathering with other staff at the Council. Doing this will increase efficiency and decrease duplication as everyone will be able to benefit from evidence gathered.</a:t>
            </a:r>
          </a:p>
          <a:p>
            <a:r>
              <a:rPr lang="en-GB" dirty="0"/>
              <a:t>The form will also help you (and your project team) review the learning you have gained from the project and to highlight anything that went wrong.</a:t>
            </a:r>
          </a:p>
          <a:p>
            <a:r>
              <a:rPr lang="en-GB" dirty="0"/>
              <a:t>The HDRC team will collate all these learning points into an anonymous review of evidence gathering at the end of each year.</a:t>
            </a:r>
          </a:p>
        </p:txBody>
      </p:sp>
      <p:pic>
        <p:nvPicPr>
          <p:cNvPr id="4" name="Picture 2">
            <a:extLst>
              <a:ext uri="{FF2B5EF4-FFF2-40B4-BE49-F238E27FC236}">
                <a16:creationId xmlns:a16="http://schemas.microsoft.com/office/drawing/2014/main" id="{7E879564-BE32-BA87-6B50-1E207047D5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280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E88A3-6D13-38AE-0F7E-119CE2DC2269}"/>
              </a:ext>
            </a:extLst>
          </p:cNvPr>
          <p:cNvSpPr>
            <a:spLocks noGrp="1"/>
          </p:cNvSpPr>
          <p:nvPr>
            <p:ph type="title"/>
          </p:nvPr>
        </p:nvSpPr>
        <p:spPr/>
        <p:txBody>
          <a:bodyPr/>
          <a:lstStyle/>
          <a:p>
            <a:r>
              <a:rPr lang="en-GB" dirty="0"/>
              <a:t>Guidance on completing the form</a:t>
            </a:r>
          </a:p>
        </p:txBody>
      </p:sp>
      <p:sp>
        <p:nvSpPr>
          <p:cNvPr id="3" name="Content Placeholder 2">
            <a:extLst>
              <a:ext uri="{FF2B5EF4-FFF2-40B4-BE49-F238E27FC236}">
                <a16:creationId xmlns:a16="http://schemas.microsoft.com/office/drawing/2014/main" id="{6E862007-032D-5518-8BA4-F3F897C5BDF1}"/>
              </a:ext>
            </a:extLst>
          </p:cNvPr>
          <p:cNvSpPr>
            <a:spLocks noGrp="1"/>
          </p:cNvSpPr>
          <p:nvPr>
            <p:ph idx="1"/>
          </p:nvPr>
        </p:nvSpPr>
        <p:spPr>
          <a:xfrm>
            <a:off x="521677" y="1345407"/>
            <a:ext cx="10515600" cy="4351338"/>
          </a:xfrm>
        </p:spPr>
        <p:txBody>
          <a:bodyPr>
            <a:normAutofit fontScale="92500" lnSpcReduction="10000"/>
          </a:bodyPr>
          <a:lstStyle/>
          <a:p>
            <a:r>
              <a:rPr lang="en-GB" dirty="0"/>
              <a:t>Download the form and save it to </a:t>
            </a:r>
            <a:r>
              <a:rPr lang="en-GB" dirty="0" err="1"/>
              <a:t>sharepoint</a:t>
            </a:r>
            <a:r>
              <a:rPr lang="en-GB" dirty="0"/>
              <a:t> with the form name and project title</a:t>
            </a:r>
          </a:p>
          <a:p>
            <a:endParaRPr lang="en-GB" dirty="0"/>
          </a:p>
          <a:p>
            <a:r>
              <a:rPr lang="en-GB" dirty="0"/>
              <a:t>To what extent were your aims and objectives achieved?  Provide a few sentences that describe how well you think you achieved what you set out to. Be honest, this is not an appraisal of your performance, but a review of the project. </a:t>
            </a:r>
          </a:p>
          <a:p>
            <a:endParaRPr lang="en-GB" dirty="0"/>
          </a:p>
          <a:p>
            <a:r>
              <a:rPr lang="en-GB" dirty="0"/>
              <a:t>What were the main findings of the project [no jargon or acronyms]  - provide 2-3 sentences that highlight what the evidence gathering revealed. </a:t>
            </a:r>
          </a:p>
        </p:txBody>
      </p:sp>
      <p:pic>
        <p:nvPicPr>
          <p:cNvPr id="4" name="Picture 2">
            <a:extLst>
              <a:ext uri="{FF2B5EF4-FFF2-40B4-BE49-F238E27FC236}">
                <a16:creationId xmlns:a16="http://schemas.microsoft.com/office/drawing/2014/main" id="{DBE9D4DE-F458-F939-47A0-B6ADFCFFD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718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262A8-B839-C200-744A-E5A81DBFDC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2BF0C-D6CC-18AA-EA78-949B1A54E2FE}"/>
              </a:ext>
            </a:extLst>
          </p:cNvPr>
          <p:cNvSpPr>
            <a:spLocks noGrp="1"/>
          </p:cNvSpPr>
          <p:nvPr>
            <p:ph idx="1"/>
          </p:nvPr>
        </p:nvSpPr>
        <p:spPr>
          <a:xfrm>
            <a:off x="486507" y="594701"/>
            <a:ext cx="10515600" cy="4351338"/>
          </a:xfrm>
        </p:spPr>
        <p:txBody>
          <a:bodyPr>
            <a:normAutofit/>
          </a:bodyPr>
          <a:lstStyle/>
          <a:p>
            <a:r>
              <a:rPr lang="en-GB" sz="2400" b="0" i="0" dirty="0">
                <a:solidFill>
                  <a:srgbClr val="000000"/>
                </a:solidFill>
                <a:effectLst/>
                <a:latin typeface="Arial" panose="020B0604020202020204" pitchFamily="34" charset="0"/>
              </a:rPr>
              <a:t>Who can have access to this work?  - we ask this question to ensure that access to the work is restricted appropriately on the evidence hub. </a:t>
            </a:r>
            <a:endParaRPr lang="en-GB" sz="2400" dirty="0">
              <a:solidFill>
                <a:srgbClr val="000000"/>
              </a:solidFill>
              <a:latin typeface="Arial" panose="020B0604020202020204" pitchFamily="34" charset="0"/>
            </a:endParaRPr>
          </a:p>
          <a:p>
            <a:endParaRPr lang="en-GB" sz="2400" dirty="0">
              <a:solidFill>
                <a:srgbClr val="000000"/>
              </a:solidFill>
              <a:latin typeface="Arial" panose="020B0604020202020204" pitchFamily="34" charset="0"/>
            </a:endParaRPr>
          </a:p>
          <a:p>
            <a:r>
              <a:rPr lang="en-GB" sz="2400" b="0" i="0" dirty="0">
                <a:solidFill>
                  <a:srgbClr val="000000"/>
                </a:solidFill>
                <a:effectLst/>
                <a:latin typeface="Arial" panose="020B0604020202020204" pitchFamily="34" charset="0"/>
              </a:rPr>
              <a:t>How do you intend to share your findings?  The Council commits to transparency in its work. </a:t>
            </a:r>
            <a:r>
              <a:rPr lang="en-GB" sz="2400" dirty="0">
                <a:solidFill>
                  <a:srgbClr val="000000"/>
                </a:solidFill>
                <a:latin typeface="Arial" panose="020B0604020202020204" pitchFamily="34" charset="0"/>
              </a:rPr>
              <a:t>Please outline here how you will share your findings and who you will share them with. The HDRC team may be able to help you disseminate what you have found.</a:t>
            </a:r>
          </a:p>
          <a:p>
            <a:endParaRPr lang="en-GB" sz="2400" dirty="0">
              <a:solidFill>
                <a:srgbClr val="000000"/>
              </a:solidFill>
              <a:latin typeface="Arial" panose="020B0604020202020204" pitchFamily="34" charset="0"/>
            </a:endParaRPr>
          </a:p>
          <a:p>
            <a:r>
              <a:rPr lang="en-GB" sz="2400" b="0" i="0" dirty="0">
                <a:solidFill>
                  <a:srgbClr val="000000"/>
                </a:solidFill>
                <a:effectLst/>
                <a:latin typeface="Arial" panose="020B0604020202020204" pitchFamily="34" charset="0"/>
              </a:rPr>
              <a:t>What have you learned about the process of gathering evidence?  This is asking for a reflection on what you gained from the experience. We’re open to anything you might want to share.</a:t>
            </a:r>
            <a:endParaRPr lang="en-GB" sz="2400" dirty="0">
              <a:solidFill>
                <a:srgbClr val="000000"/>
              </a:solidFill>
              <a:latin typeface="Arial" panose="020B0604020202020204" pitchFamily="34" charset="0"/>
            </a:endParaRPr>
          </a:p>
          <a:p>
            <a:endParaRPr lang="en-GB" sz="1800" dirty="0">
              <a:solidFill>
                <a:srgbClr val="000000"/>
              </a:solidFill>
              <a:latin typeface="Arial" panose="020B0604020202020204" pitchFamily="34" charset="0"/>
            </a:endParaRPr>
          </a:p>
          <a:p>
            <a:pPr marL="0" indent="0">
              <a:buNone/>
            </a:pPr>
            <a:endParaRPr lang="en-GB" dirty="0"/>
          </a:p>
        </p:txBody>
      </p:sp>
      <p:pic>
        <p:nvPicPr>
          <p:cNvPr id="4" name="Picture 2">
            <a:extLst>
              <a:ext uri="{FF2B5EF4-FFF2-40B4-BE49-F238E27FC236}">
                <a16:creationId xmlns:a16="http://schemas.microsoft.com/office/drawing/2014/main" id="{E361B6D9-F337-063B-8A7E-1F7B95A4FD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895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040B-AB1D-7817-4698-0172583C82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BD6FB6-CA55-CC37-F154-257A08A118CC}"/>
              </a:ext>
            </a:extLst>
          </p:cNvPr>
          <p:cNvSpPr>
            <a:spLocks noGrp="1"/>
          </p:cNvSpPr>
          <p:nvPr>
            <p:ph idx="1"/>
          </p:nvPr>
        </p:nvSpPr>
        <p:spPr>
          <a:xfrm>
            <a:off x="486507" y="594701"/>
            <a:ext cx="10515600" cy="4351338"/>
          </a:xfrm>
        </p:spPr>
        <p:txBody>
          <a:bodyPr>
            <a:normAutofit/>
          </a:bodyPr>
          <a:lstStyle/>
          <a:p>
            <a:r>
              <a:rPr lang="en-GB" sz="2400" b="0" i="0" dirty="0">
                <a:solidFill>
                  <a:srgbClr val="000000"/>
                </a:solidFill>
                <a:effectLst/>
                <a:latin typeface="Arial" panose="020B0604020202020204" pitchFamily="34" charset="0"/>
              </a:rPr>
              <a:t>How supportive or helpful were the HDRC team?  This is a genuine question. The HDRC team want to ensure they provide the best support to colleagues and we would love to hear how well you think we did. </a:t>
            </a:r>
          </a:p>
          <a:p>
            <a:endParaRPr lang="en-GB" sz="2400" dirty="0">
              <a:solidFill>
                <a:srgbClr val="000000"/>
              </a:solidFill>
              <a:latin typeface="Arial" panose="020B0604020202020204" pitchFamily="34" charset="0"/>
            </a:endParaRPr>
          </a:p>
          <a:p>
            <a:r>
              <a:rPr lang="en-GB" sz="2400" b="1" i="0" dirty="0">
                <a:solidFill>
                  <a:srgbClr val="000000"/>
                </a:solidFill>
                <a:effectLst/>
                <a:latin typeface="Arial" panose="020B0604020202020204" pitchFamily="34" charset="0"/>
                <a:cs typeface="Arial" panose="020B0604020202020204" pitchFamily="34" charset="0"/>
              </a:rPr>
              <a:t>Save and submit this form and a copy of your final output to the HDRC: </a:t>
            </a:r>
            <a:r>
              <a:rPr lang="en-GB" sz="2400" b="1" i="0" u="sng" strike="noStrike" dirty="0">
                <a:solidFill>
                  <a:srgbClr val="467886"/>
                </a:solidFill>
                <a:effectLst/>
                <a:latin typeface="Arial" panose="020B0604020202020204" pitchFamily="34" charset="0"/>
                <a:cs typeface="Arial" panose="020B0604020202020204" pitchFamily="34" charset="0"/>
                <a:hlinkClick r:id="rId2"/>
              </a:rPr>
              <a:t>HDRC@cumberland.gov.uk</a:t>
            </a:r>
            <a:r>
              <a:rPr lang="en-GB" sz="2400" b="0" i="0" dirty="0">
                <a:solidFill>
                  <a:srgbClr val="000000"/>
                </a:solidFill>
                <a:effectLst/>
                <a:latin typeface="Arial" panose="020B0604020202020204" pitchFamily="34" charset="0"/>
                <a:cs typeface="Arial" panose="020B0604020202020204" pitchFamily="34" charset="0"/>
              </a:rPr>
              <a:t> </a:t>
            </a:r>
          </a:p>
          <a:p>
            <a:endParaRPr lang="en-GB" sz="2400" b="0" i="0" dirty="0">
              <a:solidFill>
                <a:srgbClr val="000000"/>
              </a:solidFill>
              <a:effectLst/>
              <a:latin typeface="Arial" panose="020B0604020202020204" pitchFamily="34" charset="0"/>
              <a:cs typeface="Arial" panose="020B0604020202020204" pitchFamily="34" charset="0"/>
            </a:endParaRPr>
          </a:p>
          <a:p>
            <a:r>
              <a:rPr lang="en-GB" sz="2400" dirty="0">
                <a:solidFill>
                  <a:srgbClr val="000000"/>
                </a:solidFill>
                <a:latin typeface="Arial" panose="020B0604020202020204" pitchFamily="34" charset="0"/>
                <a:cs typeface="Arial" panose="020B0604020202020204" pitchFamily="34" charset="0"/>
              </a:rPr>
              <a:t>The team will review your form and get back to you within two weeks to advise you that the project is now live on the Cumberland Council Evidence Hub. </a:t>
            </a:r>
            <a:endParaRPr lang="en-GB" sz="3600" dirty="0">
              <a:latin typeface="Arial" panose="020B0604020202020204" pitchFamily="34" charset="0"/>
              <a:cs typeface="Arial" panose="020B0604020202020204" pitchFamily="34" charset="0"/>
            </a:endParaRPr>
          </a:p>
          <a:p>
            <a:endParaRPr lang="en-GB" sz="2400" dirty="0">
              <a:solidFill>
                <a:srgbClr val="000000"/>
              </a:solidFill>
              <a:latin typeface="Arial" panose="020B0604020202020204" pitchFamily="34" charset="0"/>
            </a:endParaRPr>
          </a:p>
          <a:p>
            <a:pPr marL="0" indent="0">
              <a:buNone/>
            </a:pPr>
            <a:endParaRPr lang="en-GB" sz="3200" dirty="0"/>
          </a:p>
        </p:txBody>
      </p:sp>
      <p:pic>
        <p:nvPicPr>
          <p:cNvPr id="4" name="Picture 2">
            <a:extLst>
              <a:ext uri="{FF2B5EF4-FFF2-40B4-BE49-F238E27FC236}">
                <a16:creationId xmlns:a16="http://schemas.microsoft.com/office/drawing/2014/main" id="{AE7A71ED-661A-9946-CE01-18A628662A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29903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1" ma:contentTypeDescription="Create a new document." ma:contentTypeScope="" ma:versionID="48ec93360354057acb9867fe6779e1b7">
  <xsd:schema xmlns:xsd="http://www.w3.org/2001/XMLSchema" xmlns:xs="http://www.w3.org/2001/XMLSchema" xmlns:p="http://schemas.microsoft.com/office/2006/metadata/properties" xmlns:ns2="5245fe8d-ef49-4d99-8522-886c641dbed7" targetNamespace="http://schemas.microsoft.com/office/2006/metadata/properties" ma:root="true" ma:fieldsID="2e14e4a58abf5f4269011798d8a2214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F11EAD4-6B1D-4583-885A-A0D89CAC7408}"/>
</file>

<file path=customXml/itemProps2.xml><?xml version="1.0" encoding="utf-8"?>
<ds:datastoreItem xmlns:ds="http://schemas.openxmlformats.org/officeDocument/2006/customXml" ds:itemID="{89434F29-60B5-4839-849C-D36FD0DB8098}"/>
</file>

<file path=customXml/itemProps3.xml><?xml version="1.0" encoding="utf-8"?>
<ds:datastoreItem xmlns:ds="http://schemas.openxmlformats.org/officeDocument/2006/customXml" ds:itemID="{C2D1D702-2265-4848-BD6C-84B461676DE6}"/>
</file>

<file path=docProps/app.xml><?xml version="1.0" encoding="utf-8"?>
<Properties xmlns="http://schemas.openxmlformats.org/officeDocument/2006/extended-properties" xmlns:vt="http://schemas.openxmlformats.org/officeDocument/2006/docPropsVTypes">
  <TotalTime>54</TotalTime>
  <Words>413</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Aptos</vt:lpstr>
      <vt:lpstr>Aptos Display</vt:lpstr>
      <vt:lpstr>Arial</vt:lpstr>
      <vt:lpstr>Office Theme</vt:lpstr>
      <vt:lpstr>How to complete the Stage 5 Evidence Gathering Completion Form</vt:lpstr>
      <vt:lpstr>What is this form for?</vt:lpstr>
      <vt:lpstr>Guidance on completing the form</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Kaz Stuart</dc:creator>
  <cp:lastModifiedBy>Kaz Stuart</cp:lastModifiedBy>
  <cp:revision>2</cp:revision>
  <dcterms:created xsi:type="dcterms:W3CDTF">2024-10-30T09:01:45Z</dcterms:created>
  <dcterms:modified xsi:type="dcterms:W3CDTF">2024-10-30T10:36:24Z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2024-10-30T09:04:38Z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20b9b812-537a-44b4-af02-ae635ec1c90c</vt:lpwstr>
  </property>
  <property fmtid="{D5CDD505-2E9C-101B-9397-08002B2CF9AE}" pid="8" name="MSIP_Label_defa4170-0d19-0005-0004-bc88714345d2_ContentBits">
    <vt:lpwstr>0</vt:lpwstr>
  </property>
  <property fmtid="{D5CDD505-2E9C-101B-9397-08002B2CF9AE}" pid="9" name="ContentTypeId">
    <vt:lpwstr>0x010100C3AEA10BC19B1D42A79CC834B2261687</vt:lpwstr>
  </property>
</Properties>
</file>