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9" r:id="rId6"/>
    <p:sldId id="261" r:id="rId7"/>
    <p:sldId id="268" r:id="rId8"/>
    <p:sldId id="266" r:id="rId9"/>
    <p:sldId id="270" r:id="rId10"/>
    <p:sldId id="271" r:id="rId11"/>
    <p:sldId id="275" r:id="rId12"/>
    <p:sldId id="27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419" autoAdjust="0"/>
  </p:normalViewPr>
  <p:slideViewPr>
    <p:cSldViewPr snapToGrid="0">
      <p:cViewPr varScale="1">
        <p:scale>
          <a:sx n="88" d="100"/>
          <a:sy n="88" d="100"/>
        </p:scale>
        <p:origin x="14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EB1DE2-DD5B-49A7-96CD-4A345F93D32E}" type="datetimeFigureOut">
              <a:t>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AF053-B3A3-4552-AB20-708A747B4CAF}" type="slidenum">
              <a:t>‹#›</a:t>
            </a:fld>
            <a:endParaRPr lang="en-US"/>
          </a:p>
        </p:txBody>
      </p:sp>
    </p:spTree>
    <p:extLst>
      <p:ext uri="{BB962C8B-B14F-4D97-AF65-F5344CB8AC3E}">
        <p14:creationId xmlns:p14="http://schemas.microsoft.com/office/powerpoint/2010/main" val="1785069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5DAF053-B3A3-4552-AB20-708A747B4CAF}" type="slidenum">
              <a:rPr lang="en-GB" smtClean="0"/>
              <a:t>5</a:t>
            </a:fld>
            <a:endParaRPr lang="en-GB"/>
          </a:p>
        </p:txBody>
      </p:sp>
    </p:spTree>
    <p:extLst>
      <p:ext uri="{BB962C8B-B14F-4D97-AF65-F5344CB8AC3E}">
        <p14:creationId xmlns:p14="http://schemas.microsoft.com/office/powerpoint/2010/main" val="489213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C9195-2168-C2EB-E11A-2B63B48914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6CE091-98B9-8235-7513-2AEDE2FF7C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D6264-2404-E608-0F22-951C351325B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6F430E8-166A-734D-E016-342417F7DA05}"/>
              </a:ext>
            </a:extLst>
          </p:cNvPr>
          <p:cNvSpPr>
            <a:spLocks noGrp="1"/>
          </p:cNvSpPr>
          <p:nvPr>
            <p:ph type="sldNum" sz="quarter" idx="5"/>
          </p:nvPr>
        </p:nvSpPr>
        <p:spPr/>
        <p:txBody>
          <a:bodyPr/>
          <a:lstStyle/>
          <a:p>
            <a:fld id="{A5DAF053-B3A3-4552-AB20-708A747B4CAF}" type="slidenum">
              <a:rPr lang="en-GB" smtClean="0"/>
              <a:t>6</a:t>
            </a:fld>
            <a:endParaRPr lang="en-GB"/>
          </a:p>
        </p:txBody>
      </p:sp>
    </p:spTree>
    <p:extLst>
      <p:ext uri="{BB962C8B-B14F-4D97-AF65-F5344CB8AC3E}">
        <p14:creationId xmlns:p14="http://schemas.microsoft.com/office/powerpoint/2010/main" val="119776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6CCD7-6D2A-BB36-C95B-CAB368CFE3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09797D-CF9F-0C3C-9940-9239157473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15A968-3CA3-8E41-E27C-8C047722984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A3EDACD-DF16-F2BD-25E1-3AB58C956E8E}"/>
              </a:ext>
            </a:extLst>
          </p:cNvPr>
          <p:cNvSpPr>
            <a:spLocks noGrp="1"/>
          </p:cNvSpPr>
          <p:nvPr>
            <p:ph type="sldNum" sz="quarter" idx="5"/>
          </p:nvPr>
        </p:nvSpPr>
        <p:spPr/>
        <p:txBody>
          <a:bodyPr/>
          <a:lstStyle/>
          <a:p>
            <a:fld id="{A5DAF053-B3A3-4552-AB20-708A747B4CAF}" type="slidenum">
              <a:rPr lang="en-GB" smtClean="0"/>
              <a:t>7</a:t>
            </a:fld>
            <a:endParaRPr lang="en-GB"/>
          </a:p>
        </p:txBody>
      </p:sp>
    </p:spTree>
    <p:extLst>
      <p:ext uri="{BB962C8B-B14F-4D97-AF65-F5344CB8AC3E}">
        <p14:creationId xmlns:p14="http://schemas.microsoft.com/office/powerpoint/2010/main" val="29600678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9DA9-69B8-3514-3811-FF14995EBB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27534D-17EB-19C3-8EB8-FF27F09A5E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32756E-E587-EE2A-17AA-D575C968429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D602D10-8B2C-418A-F665-D0D8B46E1A84}"/>
              </a:ext>
            </a:extLst>
          </p:cNvPr>
          <p:cNvSpPr>
            <a:spLocks noGrp="1"/>
          </p:cNvSpPr>
          <p:nvPr>
            <p:ph type="sldNum" sz="quarter" idx="5"/>
          </p:nvPr>
        </p:nvSpPr>
        <p:spPr/>
        <p:txBody>
          <a:bodyPr/>
          <a:lstStyle/>
          <a:p>
            <a:fld id="{A5DAF053-B3A3-4552-AB20-708A747B4CAF}" type="slidenum">
              <a:rPr lang="en-GB" smtClean="0"/>
              <a:t>8</a:t>
            </a:fld>
            <a:endParaRPr lang="en-GB"/>
          </a:p>
        </p:txBody>
      </p:sp>
    </p:spTree>
    <p:extLst>
      <p:ext uri="{BB962C8B-B14F-4D97-AF65-F5344CB8AC3E}">
        <p14:creationId xmlns:p14="http://schemas.microsoft.com/office/powerpoint/2010/main" val="269148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AD5CC-0A17-FD8A-7047-4178F6132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4064E-2760-998F-6545-4480E8E4E6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475B73-6336-E87A-CE88-6227598D7BF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CCD3707-D91F-D20C-F76E-CCEC9803F116}"/>
              </a:ext>
            </a:extLst>
          </p:cNvPr>
          <p:cNvSpPr>
            <a:spLocks noGrp="1"/>
          </p:cNvSpPr>
          <p:nvPr>
            <p:ph type="sldNum" sz="quarter" idx="5"/>
          </p:nvPr>
        </p:nvSpPr>
        <p:spPr/>
        <p:txBody>
          <a:bodyPr/>
          <a:lstStyle/>
          <a:p>
            <a:fld id="{A5DAF053-B3A3-4552-AB20-708A747B4CAF}" type="slidenum">
              <a:rPr lang="en-GB" smtClean="0"/>
              <a:t>9</a:t>
            </a:fld>
            <a:endParaRPr lang="en-GB"/>
          </a:p>
        </p:txBody>
      </p:sp>
    </p:spTree>
    <p:extLst>
      <p:ext uri="{BB962C8B-B14F-4D97-AF65-F5344CB8AC3E}">
        <p14:creationId xmlns:p14="http://schemas.microsoft.com/office/powerpoint/2010/main" val="7190589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50E86-1DC8-D415-0C5D-D5D19B85D9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4841C32-EAA5-53E9-16FC-53FB830CB0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F9051A5-5D6F-D329-CB82-74C4FF1E7AF7}"/>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AC8CD2E6-681C-8A74-791C-CDC016571C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DBA541-6F92-571F-793B-0DDA15E77F2B}"/>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635094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0E688-9506-C6A1-C312-2F5F6CC2979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751BB3A-D2E6-29B3-697F-D3498C1B66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14085A-9C0D-2385-8F4A-11D8E3ABCA64}"/>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935D41D2-036E-89A1-8F17-CEB597FD52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5F3645-158D-B54C-365A-3BF2B5CA6142}"/>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3190654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B34445-82B3-21B2-9CF2-7B8EC1082C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946AC7B-1167-14DB-3370-D07FCD9CA3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A18F8B2-51C5-C05A-8572-C34DB02DB889}"/>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8677944F-9804-0EA9-A726-77D2C8E192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C010BE-68F2-3CF1-2163-7E0CE1F103A6}"/>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1038209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EAC85-5ABA-AD7E-AE6C-CB788DC7BC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E5A58C0-E0E1-F08B-703E-FD9B54BA11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49F1AA-6529-43D8-65F2-AE2053CC7B5B}"/>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041F19EA-B70B-36BC-DCEC-0587C2042E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797255-31C2-A039-0271-B652C55303AC}"/>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2403538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67668-DA5E-D01F-F386-A8877C4FF4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EF3D6E9-2C54-712E-E9F5-56AFC7901F4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DA58C3-6CF5-DB3F-3145-2BC16E58AD76}"/>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AE9D92C8-ED52-7FA8-A00F-4EE3589CB87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3F5868-9B06-2957-4BD6-C0BFEB41CCD3}"/>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1696168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102F0-AFB6-4E08-4E6B-A24D80AD30F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8FF5B3C-13B8-CC88-BE86-F9393A20EE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7BC717E-9C8D-4E26-7D83-6D9D4E4207E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1268D21-942F-B14B-56D8-A191D9F6D0A3}"/>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6" name="Footer Placeholder 5">
            <a:extLst>
              <a:ext uri="{FF2B5EF4-FFF2-40B4-BE49-F238E27FC236}">
                <a16:creationId xmlns:a16="http://schemas.microsoft.com/office/drawing/2014/main" id="{F4F83EBE-C0AB-A367-A4B6-4608B88B91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6EAC0A-D6E8-2BE9-FD37-2E6C828995A0}"/>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2581044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CF59D-C1E5-CD37-A0CF-367ECFDFF34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0E8997-68FC-D6BC-763A-E99DB4C234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8DC728-9FA5-CE7A-19DD-5C77845435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B72991-89ED-2365-0E7A-8CD7720450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AD8A61-CED5-40F1-6ED8-73E387C1CB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D804C22-7774-D900-221D-4829CAA0391A}"/>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8" name="Footer Placeholder 7">
            <a:extLst>
              <a:ext uri="{FF2B5EF4-FFF2-40B4-BE49-F238E27FC236}">
                <a16:creationId xmlns:a16="http://schemas.microsoft.com/office/drawing/2014/main" id="{5004DAFC-255C-E0B1-1211-3C14A50C6C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F01A9A-905D-768A-7DAF-5DD82D5FE2A0}"/>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168389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03B0D-1BBA-B74C-95B0-1F2D40C61A0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EAEE77A-8806-E06F-DB29-25D2D34846C7}"/>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4" name="Footer Placeholder 3">
            <a:extLst>
              <a:ext uri="{FF2B5EF4-FFF2-40B4-BE49-F238E27FC236}">
                <a16:creationId xmlns:a16="http://schemas.microsoft.com/office/drawing/2014/main" id="{1B80F90E-A902-E3B4-40A7-5CD3F40A77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820D64-C9EA-9C9B-A0B6-8C2D45A857F3}"/>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415986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AB499F-9228-9BEA-539C-63618625A249}"/>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3" name="Footer Placeholder 2">
            <a:extLst>
              <a:ext uri="{FF2B5EF4-FFF2-40B4-BE49-F238E27FC236}">
                <a16:creationId xmlns:a16="http://schemas.microsoft.com/office/drawing/2014/main" id="{0F8DBCDA-7729-27F3-27D4-5C4B2D20B7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6419109-7655-9A58-BE5B-B198C05B1F40}"/>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828753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B5D34-7EB7-E31C-6899-CFB629EB4C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50EEA74-48A0-9057-1981-5F62257091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B60F7FE-F2C9-205C-A45A-8C273E915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817A0A-F154-974E-DC10-3D7C4B7E29F7}"/>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6" name="Footer Placeholder 5">
            <a:extLst>
              <a:ext uri="{FF2B5EF4-FFF2-40B4-BE49-F238E27FC236}">
                <a16:creationId xmlns:a16="http://schemas.microsoft.com/office/drawing/2014/main" id="{51CB0BA1-0887-BE45-73AE-8F4F658F59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45CC9E-23DC-69A1-1673-1BA823FE965D}"/>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425676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37E99-FAD4-08A1-6F46-426FE416F5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1CA7AE-1629-305B-B432-FDA3502916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8DE4607-F32E-5B23-6C90-E52D8934E9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46C1B1-757E-DB89-F5AE-B6E74903D06E}"/>
              </a:ext>
            </a:extLst>
          </p:cNvPr>
          <p:cNvSpPr>
            <a:spLocks noGrp="1"/>
          </p:cNvSpPr>
          <p:nvPr>
            <p:ph type="dt" sz="half" idx="10"/>
          </p:nvPr>
        </p:nvSpPr>
        <p:spPr/>
        <p:txBody>
          <a:bodyPr/>
          <a:lstStyle/>
          <a:p>
            <a:fld id="{53A888CB-4A48-4FF8-B1D6-434660F35DF9}" type="datetimeFigureOut">
              <a:rPr lang="en-GB" smtClean="0"/>
              <a:t>18/02/2025</a:t>
            </a:fld>
            <a:endParaRPr lang="en-GB"/>
          </a:p>
        </p:txBody>
      </p:sp>
      <p:sp>
        <p:nvSpPr>
          <p:cNvPr id="6" name="Footer Placeholder 5">
            <a:extLst>
              <a:ext uri="{FF2B5EF4-FFF2-40B4-BE49-F238E27FC236}">
                <a16:creationId xmlns:a16="http://schemas.microsoft.com/office/drawing/2014/main" id="{9C650C08-1616-3923-DC6C-C067497FC7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20443D-5F6B-F1B5-F78F-FDD1F3375222}"/>
              </a:ext>
            </a:extLst>
          </p:cNvPr>
          <p:cNvSpPr>
            <a:spLocks noGrp="1"/>
          </p:cNvSpPr>
          <p:nvPr>
            <p:ph type="sldNum" sz="quarter" idx="12"/>
          </p:nvPr>
        </p:nvSpPr>
        <p:spPr/>
        <p:txBody>
          <a:bodyPr/>
          <a:lstStyle/>
          <a:p>
            <a:fld id="{308AC70B-892D-4AA5-B762-A15E3E01CBFB}" type="slidenum">
              <a:rPr lang="en-GB" smtClean="0"/>
              <a:t>‹#›</a:t>
            </a:fld>
            <a:endParaRPr lang="en-GB"/>
          </a:p>
        </p:txBody>
      </p:sp>
    </p:spTree>
    <p:extLst>
      <p:ext uri="{BB962C8B-B14F-4D97-AF65-F5344CB8AC3E}">
        <p14:creationId xmlns:p14="http://schemas.microsoft.com/office/powerpoint/2010/main" val="4068124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DAABBE-3938-FD56-AF0C-586EE32F6C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879932-F9A7-0A5E-E9CA-08A0BF0EEC8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DC6F98-42F4-11EB-CB33-2B188F2B59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A888CB-4A48-4FF8-B1D6-434660F35DF9}" type="datetimeFigureOut">
              <a:rPr lang="en-GB" smtClean="0"/>
              <a:t>18/02/2025</a:t>
            </a:fld>
            <a:endParaRPr lang="en-GB"/>
          </a:p>
        </p:txBody>
      </p:sp>
      <p:sp>
        <p:nvSpPr>
          <p:cNvPr id="5" name="Footer Placeholder 4">
            <a:extLst>
              <a:ext uri="{FF2B5EF4-FFF2-40B4-BE49-F238E27FC236}">
                <a16:creationId xmlns:a16="http://schemas.microsoft.com/office/drawing/2014/main" id="{877EC498-E97E-C098-2E7D-722023772D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39F7EB0-D6BE-A32C-A9C7-253871B738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08AC70B-892D-4AA5-B762-A15E3E01CBFB}" type="slidenum">
              <a:rPr lang="en-GB" smtClean="0"/>
              <a:t>‹#›</a:t>
            </a:fld>
            <a:endParaRPr lang="en-GB"/>
          </a:p>
        </p:txBody>
      </p:sp>
    </p:spTree>
    <p:extLst>
      <p:ext uri="{BB962C8B-B14F-4D97-AF65-F5344CB8AC3E}">
        <p14:creationId xmlns:p14="http://schemas.microsoft.com/office/powerpoint/2010/main" val="3490304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cholar.google.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core.ac.uk/"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umbriaobservatory.org.uk/health-determinants-research-collaboration-hdrc/"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hyperlink" Target="mailto:HDRC@cumberland.gov.uk" TargetMode="External"/><Relationship Id="rId4" Type="http://schemas.openxmlformats.org/officeDocument/2006/relationships/hyperlink" Target="https://elibrary.cumbria.gov.uk/Content/Internet/536/671/4674/17217/4566310359.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263CE-A8CB-C95D-EACA-C0D067F03247}"/>
              </a:ext>
            </a:extLst>
          </p:cNvPr>
          <p:cNvSpPr>
            <a:spLocks noGrp="1"/>
          </p:cNvSpPr>
          <p:nvPr>
            <p:ph type="ctrTitle"/>
          </p:nvPr>
        </p:nvSpPr>
        <p:spPr>
          <a:xfrm>
            <a:off x="1524000" y="3077496"/>
            <a:ext cx="9144000" cy="1352617"/>
          </a:xfrm>
        </p:spPr>
        <p:txBody>
          <a:bodyPr>
            <a:normAutofit fontScale="90000"/>
          </a:bodyPr>
          <a:lstStyle/>
          <a:p>
            <a:r>
              <a:rPr lang="en-GB" dirty="0"/>
              <a:t>Planning your evidence gathering project</a:t>
            </a:r>
          </a:p>
        </p:txBody>
      </p:sp>
      <p:sp>
        <p:nvSpPr>
          <p:cNvPr id="3" name="Subtitle 2">
            <a:extLst>
              <a:ext uri="{FF2B5EF4-FFF2-40B4-BE49-F238E27FC236}">
                <a16:creationId xmlns:a16="http://schemas.microsoft.com/office/drawing/2014/main" id="{950C97A3-B11C-79C9-58A9-95D10EDA6554}"/>
              </a:ext>
            </a:extLst>
          </p:cNvPr>
          <p:cNvSpPr>
            <a:spLocks noGrp="1"/>
          </p:cNvSpPr>
          <p:nvPr>
            <p:ph type="subTitle" idx="1"/>
          </p:nvPr>
        </p:nvSpPr>
        <p:spPr>
          <a:xfrm>
            <a:off x="1423358" y="4435925"/>
            <a:ext cx="9144000" cy="1655762"/>
          </a:xfrm>
        </p:spPr>
        <p:txBody>
          <a:bodyPr/>
          <a:lstStyle/>
          <a:p>
            <a:r>
              <a:rPr lang="en-GB" dirty="0"/>
              <a:t>Gathering Evidence Safely: Cumberland Council’s Research Governance Framework</a:t>
            </a:r>
          </a:p>
        </p:txBody>
      </p:sp>
      <p:pic>
        <p:nvPicPr>
          <p:cNvPr id="4" name="Picture 3" descr="A green and white flag&#10;&#10;Description automatically generated">
            <a:extLst>
              <a:ext uri="{FF2B5EF4-FFF2-40B4-BE49-F238E27FC236}">
                <a16:creationId xmlns:a16="http://schemas.microsoft.com/office/drawing/2014/main" id="{9CC81512-6C1B-7D29-1F5F-64C6A90977E8}"/>
              </a:ext>
            </a:extLst>
          </p:cNvPr>
          <p:cNvPicPr>
            <a:picLocks noChangeAspect="1"/>
          </p:cNvPicPr>
          <p:nvPr/>
        </p:nvPicPr>
        <p:blipFill>
          <a:blip r:embed="rId2"/>
          <a:stretch>
            <a:fillRect/>
          </a:stretch>
        </p:blipFill>
        <p:spPr>
          <a:xfrm>
            <a:off x="0" y="5269302"/>
            <a:ext cx="12192000" cy="1524000"/>
          </a:xfrm>
          <a:prstGeom prst="rect">
            <a:avLst/>
          </a:prstGeom>
        </p:spPr>
      </p:pic>
      <p:pic>
        <p:nvPicPr>
          <p:cNvPr id="5" name="Picture 4" descr="A close-up of a sign&#10;&#10;Description automatically generated">
            <a:extLst>
              <a:ext uri="{FF2B5EF4-FFF2-40B4-BE49-F238E27FC236}">
                <a16:creationId xmlns:a16="http://schemas.microsoft.com/office/drawing/2014/main" id="{C9E3716A-E955-16FC-676E-3554183A354B}"/>
              </a:ext>
            </a:extLst>
          </p:cNvPr>
          <p:cNvPicPr>
            <a:picLocks noChangeAspect="1"/>
          </p:cNvPicPr>
          <p:nvPr/>
        </p:nvPicPr>
        <p:blipFill>
          <a:blip r:embed="rId3"/>
          <a:stretch>
            <a:fillRect/>
          </a:stretch>
        </p:blipFill>
        <p:spPr>
          <a:xfrm>
            <a:off x="1109033" y="602232"/>
            <a:ext cx="9772650" cy="1771650"/>
          </a:xfrm>
          <a:prstGeom prst="rect">
            <a:avLst/>
          </a:prstGeom>
        </p:spPr>
      </p:pic>
    </p:spTree>
    <p:extLst>
      <p:ext uri="{BB962C8B-B14F-4D97-AF65-F5344CB8AC3E}">
        <p14:creationId xmlns:p14="http://schemas.microsoft.com/office/powerpoint/2010/main" val="4090451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9736-EA3A-104A-508C-C1B4F574CF45}"/>
              </a:ext>
            </a:extLst>
          </p:cNvPr>
          <p:cNvSpPr>
            <a:spLocks noGrp="1"/>
          </p:cNvSpPr>
          <p:nvPr>
            <p:ph type="title"/>
          </p:nvPr>
        </p:nvSpPr>
        <p:spPr/>
        <p:txBody>
          <a:bodyPr/>
          <a:lstStyle/>
          <a:p>
            <a:r>
              <a:rPr lang="en-US" dirty="0"/>
              <a:t>What is an evidence gathering project?</a:t>
            </a:r>
            <a:endParaRPr lang="en-GB" dirty="0"/>
          </a:p>
        </p:txBody>
      </p:sp>
      <p:sp>
        <p:nvSpPr>
          <p:cNvPr id="3" name="Content Placeholder 2">
            <a:extLst>
              <a:ext uri="{FF2B5EF4-FFF2-40B4-BE49-F238E27FC236}">
                <a16:creationId xmlns:a16="http://schemas.microsoft.com/office/drawing/2014/main" id="{F14F5F78-1427-2E90-326E-650E23A308C3}"/>
              </a:ext>
            </a:extLst>
          </p:cNvPr>
          <p:cNvSpPr>
            <a:spLocks noGrp="1"/>
          </p:cNvSpPr>
          <p:nvPr>
            <p:ph idx="1"/>
          </p:nvPr>
        </p:nvSpPr>
        <p:spPr/>
        <p:txBody>
          <a:bodyPr/>
          <a:lstStyle/>
          <a:p>
            <a:r>
              <a:rPr lang="en-US" dirty="0"/>
              <a:t>It is a project in which you will carry out research and document from end to end.</a:t>
            </a:r>
          </a:p>
          <a:p>
            <a:r>
              <a:rPr lang="en-US" dirty="0"/>
              <a:t>An evidence gathering project will detail the research efforts, participants, and methods needed, along with any anticipated results.</a:t>
            </a:r>
          </a:p>
          <a:p>
            <a:pPr marL="0" indent="0">
              <a:buNone/>
            </a:pPr>
            <a:endParaRPr lang="en-GB" dirty="0"/>
          </a:p>
        </p:txBody>
      </p:sp>
      <p:pic>
        <p:nvPicPr>
          <p:cNvPr id="5" name="Picture 4" descr="A green and white flag&#10;&#10;Description automatically generated">
            <a:extLst>
              <a:ext uri="{FF2B5EF4-FFF2-40B4-BE49-F238E27FC236}">
                <a16:creationId xmlns:a16="http://schemas.microsoft.com/office/drawing/2014/main" id="{C996E3F4-A785-40DC-648A-AA9973AF360B}"/>
              </a:ext>
            </a:extLst>
          </p:cNvPr>
          <p:cNvPicPr>
            <a:picLocks noChangeAspect="1"/>
          </p:cNvPicPr>
          <p:nvPr/>
        </p:nvPicPr>
        <p:blipFill>
          <a:blip r:embed="rId2"/>
          <a:stretch>
            <a:fillRect/>
          </a:stretch>
        </p:blipFill>
        <p:spPr>
          <a:xfrm>
            <a:off x="0" y="5341189"/>
            <a:ext cx="12192000" cy="1524000"/>
          </a:xfrm>
          <a:prstGeom prst="rect">
            <a:avLst/>
          </a:prstGeom>
        </p:spPr>
      </p:pic>
    </p:spTree>
    <p:extLst>
      <p:ext uri="{BB962C8B-B14F-4D97-AF65-F5344CB8AC3E}">
        <p14:creationId xmlns:p14="http://schemas.microsoft.com/office/powerpoint/2010/main" val="171243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AAD86-84B1-F4B2-ADD7-78A2896D343A}"/>
              </a:ext>
            </a:extLst>
          </p:cNvPr>
          <p:cNvSpPr>
            <a:spLocks noGrp="1"/>
          </p:cNvSpPr>
          <p:nvPr>
            <p:ph type="title"/>
          </p:nvPr>
        </p:nvSpPr>
        <p:spPr/>
        <p:txBody>
          <a:bodyPr/>
          <a:lstStyle/>
          <a:p>
            <a:r>
              <a:rPr lang="en-US" dirty="0"/>
              <a:t>How do we begin?</a:t>
            </a:r>
            <a:endParaRPr lang="en-GB" dirty="0"/>
          </a:p>
        </p:txBody>
      </p:sp>
      <p:sp>
        <p:nvSpPr>
          <p:cNvPr id="3" name="Content Placeholder 2">
            <a:extLst>
              <a:ext uri="{FF2B5EF4-FFF2-40B4-BE49-F238E27FC236}">
                <a16:creationId xmlns:a16="http://schemas.microsoft.com/office/drawing/2014/main" id="{F11B2091-8C82-0193-93C0-22E18D6BC4FA}"/>
              </a:ext>
            </a:extLst>
          </p:cNvPr>
          <p:cNvSpPr>
            <a:spLocks noGrp="1"/>
          </p:cNvSpPr>
          <p:nvPr>
            <p:ph idx="1"/>
          </p:nvPr>
        </p:nvSpPr>
        <p:spPr/>
        <p:txBody>
          <a:bodyPr vert="horz" lIns="91440" tIns="45720" rIns="91440" bIns="45720" rtlCol="0" anchor="t">
            <a:normAutofit/>
          </a:bodyPr>
          <a:lstStyle/>
          <a:p>
            <a:r>
              <a:rPr lang="en-US" dirty="0"/>
              <a:t>Begin by identifying and defining a research topic or question.</a:t>
            </a:r>
          </a:p>
          <a:p>
            <a:r>
              <a:rPr lang="en-US" dirty="0"/>
              <a:t>You could start by selecting a broad area of interest relevant to your field or Directorate.</a:t>
            </a:r>
          </a:p>
          <a:p>
            <a:r>
              <a:rPr lang="en-US" dirty="0"/>
              <a:t>Then narrow down your topic by focusing on a specific issue or question that you want to answer through evidence gathering.</a:t>
            </a:r>
          </a:p>
          <a:p>
            <a:r>
              <a:rPr lang="en-US" dirty="0"/>
              <a:t>Ensure your topic is specific and that you are able to gather evidence for it.</a:t>
            </a:r>
            <a:endParaRPr lang="en-GB" dirty="0"/>
          </a:p>
        </p:txBody>
      </p:sp>
      <p:pic>
        <p:nvPicPr>
          <p:cNvPr id="5" name="Picture 4" descr="A green and white flag&#10;&#10;Description automatically generated">
            <a:extLst>
              <a:ext uri="{FF2B5EF4-FFF2-40B4-BE49-F238E27FC236}">
                <a16:creationId xmlns:a16="http://schemas.microsoft.com/office/drawing/2014/main" id="{8EE91965-68A0-D86B-25EC-9F9D5D065472}"/>
              </a:ext>
            </a:extLst>
          </p:cNvPr>
          <p:cNvPicPr>
            <a:picLocks noChangeAspect="1"/>
          </p:cNvPicPr>
          <p:nvPr/>
        </p:nvPicPr>
        <p:blipFill>
          <a:blip r:embed="rId2"/>
          <a:stretch>
            <a:fillRect/>
          </a:stretch>
        </p:blipFill>
        <p:spPr>
          <a:xfrm>
            <a:off x="0" y="5341189"/>
            <a:ext cx="12192000" cy="1524000"/>
          </a:xfrm>
          <a:prstGeom prst="rect">
            <a:avLst/>
          </a:prstGeom>
        </p:spPr>
      </p:pic>
    </p:spTree>
    <p:extLst>
      <p:ext uri="{BB962C8B-B14F-4D97-AF65-F5344CB8AC3E}">
        <p14:creationId xmlns:p14="http://schemas.microsoft.com/office/powerpoint/2010/main" val="117958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8642A-186C-67DC-4DEF-B89A494B9E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A0CDAA-1839-1B26-E8F5-512A6C2E9605}"/>
              </a:ext>
            </a:extLst>
          </p:cNvPr>
          <p:cNvSpPr>
            <a:spLocks noGrp="1"/>
          </p:cNvSpPr>
          <p:nvPr>
            <p:ph type="title"/>
          </p:nvPr>
        </p:nvSpPr>
        <p:spPr/>
        <p:txBody>
          <a:bodyPr/>
          <a:lstStyle/>
          <a:p>
            <a:r>
              <a:rPr lang="en-US" dirty="0"/>
              <a:t>Define your question</a:t>
            </a:r>
            <a:endParaRPr lang="en-GB" dirty="0"/>
          </a:p>
        </p:txBody>
      </p:sp>
      <p:sp>
        <p:nvSpPr>
          <p:cNvPr id="3" name="Content Placeholder 2">
            <a:extLst>
              <a:ext uri="{FF2B5EF4-FFF2-40B4-BE49-F238E27FC236}">
                <a16:creationId xmlns:a16="http://schemas.microsoft.com/office/drawing/2014/main" id="{696A4EC4-4CF3-8B0A-B8C5-9A7ABF5C5047}"/>
              </a:ext>
            </a:extLst>
          </p:cNvPr>
          <p:cNvSpPr>
            <a:spLocks noGrp="1"/>
          </p:cNvSpPr>
          <p:nvPr>
            <p:ph idx="1"/>
          </p:nvPr>
        </p:nvSpPr>
        <p:spPr/>
        <p:txBody>
          <a:bodyPr vert="horz" lIns="91440" tIns="45720" rIns="91440" bIns="45720" rtlCol="0" anchor="t">
            <a:normAutofit/>
          </a:bodyPr>
          <a:lstStyle/>
          <a:p>
            <a:r>
              <a:rPr lang="en-US" dirty="0"/>
              <a:t>Ask yourself again what problem or issue you would like to be answered.</a:t>
            </a:r>
          </a:p>
          <a:p>
            <a:r>
              <a:rPr lang="en-US" dirty="0"/>
              <a:t>Make sure your question is clear, focused and achievable.</a:t>
            </a:r>
          </a:p>
          <a:p>
            <a:r>
              <a:rPr lang="en-US" dirty="0"/>
              <a:t>Decide which specific objective(s) outlines what you aim to achieve.</a:t>
            </a:r>
            <a:endParaRPr lang="en-GB" dirty="0"/>
          </a:p>
        </p:txBody>
      </p:sp>
      <p:pic>
        <p:nvPicPr>
          <p:cNvPr id="5" name="Picture 4" descr="A green and white flag&#10;&#10;Description automatically generated">
            <a:extLst>
              <a:ext uri="{FF2B5EF4-FFF2-40B4-BE49-F238E27FC236}">
                <a16:creationId xmlns:a16="http://schemas.microsoft.com/office/drawing/2014/main" id="{A572AFE9-30F5-1888-CCBF-216627ADF2F0}"/>
              </a:ext>
            </a:extLst>
          </p:cNvPr>
          <p:cNvPicPr>
            <a:picLocks noChangeAspect="1"/>
          </p:cNvPicPr>
          <p:nvPr/>
        </p:nvPicPr>
        <p:blipFill>
          <a:blip r:embed="rId2"/>
          <a:stretch>
            <a:fillRect/>
          </a:stretch>
        </p:blipFill>
        <p:spPr>
          <a:xfrm>
            <a:off x="0" y="5341189"/>
            <a:ext cx="12192000" cy="1524000"/>
          </a:xfrm>
          <a:prstGeom prst="rect">
            <a:avLst/>
          </a:prstGeom>
        </p:spPr>
      </p:pic>
    </p:spTree>
    <p:extLst>
      <p:ext uri="{BB962C8B-B14F-4D97-AF65-F5344CB8AC3E}">
        <p14:creationId xmlns:p14="http://schemas.microsoft.com/office/powerpoint/2010/main" val="1746076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F9E90-39DE-6DD0-0B39-F44C5813E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586896-F6E8-9A0C-608D-7BC72D9B66DF}"/>
              </a:ext>
            </a:extLst>
          </p:cNvPr>
          <p:cNvSpPr>
            <a:spLocks noGrp="1"/>
          </p:cNvSpPr>
          <p:nvPr>
            <p:ph type="title"/>
          </p:nvPr>
        </p:nvSpPr>
        <p:spPr/>
        <p:txBody>
          <a:bodyPr/>
          <a:lstStyle/>
          <a:p>
            <a:r>
              <a:rPr lang="en-US" dirty="0"/>
              <a:t>Gather background information</a:t>
            </a:r>
            <a:endParaRPr lang="en-GB" dirty="0"/>
          </a:p>
        </p:txBody>
      </p:sp>
      <p:sp>
        <p:nvSpPr>
          <p:cNvPr id="3" name="Content Placeholder 2">
            <a:extLst>
              <a:ext uri="{FF2B5EF4-FFF2-40B4-BE49-F238E27FC236}">
                <a16:creationId xmlns:a16="http://schemas.microsoft.com/office/drawing/2014/main" id="{EAF9067E-57E1-F005-9E4C-272F1101B7C6}"/>
              </a:ext>
            </a:extLst>
          </p:cNvPr>
          <p:cNvSpPr>
            <a:spLocks noGrp="1"/>
          </p:cNvSpPr>
          <p:nvPr>
            <p:ph idx="1"/>
          </p:nvPr>
        </p:nvSpPr>
        <p:spPr/>
        <p:txBody>
          <a:bodyPr vert="horz" lIns="91440" tIns="45720" rIns="91440" bIns="45720" rtlCol="0" anchor="t">
            <a:normAutofit/>
          </a:bodyPr>
          <a:lstStyle/>
          <a:p>
            <a:r>
              <a:rPr lang="en-US" dirty="0"/>
              <a:t>Once you are ready with a topic or question, explore more about it by looking at any relevant studies, theories, methodologies or projects that have previously been done about it.</a:t>
            </a:r>
          </a:p>
          <a:p>
            <a:r>
              <a:rPr lang="en-US" dirty="0"/>
              <a:t>Use databases like </a:t>
            </a:r>
            <a:r>
              <a:rPr lang="en-US" dirty="0">
                <a:hlinkClick r:id="rId3"/>
              </a:rPr>
              <a:t>Google Scholar</a:t>
            </a:r>
            <a:r>
              <a:rPr lang="en-US" dirty="0"/>
              <a:t>, </a:t>
            </a:r>
            <a:r>
              <a:rPr lang="en-US" dirty="0">
                <a:hlinkClick r:id="rId4"/>
              </a:rPr>
              <a:t>CORE</a:t>
            </a:r>
            <a:r>
              <a:rPr lang="en-US" dirty="0"/>
              <a:t> open repository or your university library search engine.</a:t>
            </a:r>
          </a:p>
          <a:p>
            <a:r>
              <a:rPr lang="en-US" dirty="0"/>
              <a:t>Identify any gaps in knowledge and how your evidence gathering project can contribute. </a:t>
            </a:r>
          </a:p>
        </p:txBody>
      </p:sp>
      <p:pic>
        <p:nvPicPr>
          <p:cNvPr id="5" name="Picture 4" descr="A green and white flag&#10;&#10;Description automatically generated">
            <a:extLst>
              <a:ext uri="{FF2B5EF4-FFF2-40B4-BE49-F238E27FC236}">
                <a16:creationId xmlns:a16="http://schemas.microsoft.com/office/drawing/2014/main" id="{DE9CD499-4875-DC42-5BF3-E495B9EA8096}"/>
              </a:ext>
            </a:extLst>
          </p:cNvPr>
          <p:cNvPicPr>
            <a:picLocks noChangeAspect="1"/>
          </p:cNvPicPr>
          <p:nvPr/>
        </p:nvPicPr>
        <p:blipFill>
          <a:blip r:embed="rId5"/>
          <a:stretch>
            <a:fillRect/>
          </a:stretch>
        </p:blipFill>
        <p:spPr>
          <a:xfrm>
            <a:off x="0" y="5341189"/>
            <a:ext cx="12192000" cy="1524000"/>
          </a:xfrm>
          <a:prstGeom prst="rect">
            <a:avLst/>
          </a:prstGeom>
        </p:spPr>
      </p:pic>
    </p:spTree>
    <p:extLst>
      <p:ext uri="{BB962C8B-B14F-4D97-AF65-F5344CB8AC3E}">
        <p14:creationId xmlns:p14="http://schemas.microsoft.com/office/powerpoint/2010/main" val="3900762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55C85-7135-C2F6-3AFC-AD83788D88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E14FB0-0338-2FD6-906A-CE8ECBF2C47D}"/>
              </a:ext>
            </a:extLst>
          </p:cNvPr>
          <p:cNvSpPr>
            <a:spLocks noGrp="1"/>
          </p:cNvSpPr>
          <p:nvPr>
            <p:ph type="title"/>
          </p:nvPr>
        </p:nvSpPr>
        <p:spPr/>
        <p:txBody>
          <a:bodyPr/>
          <a:lstStyle/>
          <a:p>
            <a:r>
              <a:rPr lang="en-US" dirty="0"/>
              <a:t>Consider who would be involved</a:t>
            </a:r>
            <a:endParaRPr lang="en-GB" dirty="0"/>
          </a:p>
        </p:txBody>
      </p:sp>
      <p:sp>
        <p:nvSpPr>
          <p:cNvPr id="3" name="Content Placeholder 2">
            <a:extLst>
              <a:ext uri="{FF2B5EF4-FFF2-40B4-BE49-F238E27FC236}">
                <a16:creationId xmlns:a16="http://schemas.microsoft.com/office/drawing/2014/main" id="{A2B0112E-9CF1-3EB8-79CA-9E0138D949E5}"/>
              </a:ext>
            </a:extLst>
          </p:cNvPr>
          <p:cNvSpPr>
            <a:spLocks noGrp="1"/>
          </p:cNvSpPr>
          <p:nvPr>
            <p:ph idx="1"/>
          </p:nvPr>
        </p:nvSpPr>
        <p:spPr/>
        <p:txBody>
          <a:bodyPr vert="horz" lIns="91440" tIns="45720" rIns="91440" bIns="45720" rtlCol="0" anchor="t">
            <a:normAutofit/>
          </a:bodyPr>
          <a:lstStyle/>
          <a:p>
            <a:r>
              <a:rPr lang="en-US" dirty="0"/>
              <a:t>Decide where or from whom you will collect evidence from. For example, if your project is on diet and weight in older men, then the evidence to collect would be their diet and how much they weigh in stone or kilogram. Think about the characteristics of the older men whom you wish to include in your project.</a:t>
            </a:r>
          </a:p>
          <a:p>
            <a:r>
              <a:rPr lang="en-US" dirty="0"/>
              <a:t>Make sure to think about the ethical side of things when planning your project, how your project affects people and whether it will be done in the right way.</a:t>
            </a:r>
          </a:p>
        </p:txBody>
      </p:sp>
      <p:pic>
        <p:nvPicPr>
          <p:cNvPr id="5" name="Picture 4" descr="A green and white flag&#10;&#10;Description automatically generated">
            <a:extLst>
              <a:ext uri="{FF2B5EF4-FFF2-40B4-BE49-F238E27FC236}">
                <a16:creationId xmlns:a16="http://schemas.microsoft.com/office/drawing/2014/main" id="{D25E0730-D13F-F21D-C3AE-2CB6512047EF}"/>
              </a:ext>
            </a:extLst>
          </p:cNvPr>
          <p:cNvPicPr>
            <a:picLocks noChangeAspect="1"/>
          </p:cNvPicPr>
          <p:nvPr/>
        </p:nvPicPr>
        <p:blipFill>
          <a:blip r:embed="rId3"/>
          <a:stretch>
            <a:fillRect/>
          </a:stretch>
        </p:blipFill>
        <p:spPr>
          <a:xfrm>
            <a:off x="0" y="5341189"/>
            <a:ext cx="12192000" cy="1524000"/>
          </a:xfrm>
          <a:prstGeom prst="rect">
            <a:avLst/>
          </a:prstGeom>
        </p:spPr>
      </p:pic>
    </p:spTree>
    <p:extLst>
      <p:ext uri="{BB962C8B-B14F-4D97-AF65-F5344CB8AC3E}">
        <p14:creationId xmlns:p14="http://schemas.microsoft.com/office/powerpoint/2010/main" val="934102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37000-6F6C-4337-DE6E-EC08B90483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8EA881-ACE8-75F6-B6E0-B5912B793BAD}"/>
              </a:ext>
            </a:extLst>
          </p:cNvPr>
          <p:cNvSpPr>
            <a:spLocks noGrp="1"/>
          </p:cNvSpPr>
          <p:nvPr>
            <p:ph type="title"/>
          </p:nvPr>
        </p:nvSpPr>
        <p:spPr/>
        <p:txBody>
          <a:bodyPr/>
          <a:lstStyle/>
          <a:p>
            <a:r>
              <a:rPr lang="en-US" dirty="0"/>
              <a:t>Choose a method to gather evidence</a:t>
            </a:r>
            <a:endParaRPr lang="en-GB" dirty="0"/>
          </a:p>
        </p:txBody>
      </p:sp>
      <p:sp>
        <p:nvSpPr>
          <p:cNvPr id="3" name="Content Placeholder 2">
            <a:extLst>
              <a:ext uri="{FF2B5EF4-FFF2-40B4-BE49-F238E27FC236}">
                <a16:creationId xmlns:a16="http://schemas.microsoft.com/office/drawing/2014/main" id="{8A3B9D1F-EF01-2913-F1D4-CA3DD2EC775F}"/>
              </a:ext>
            </a:extLst>
          </p:cNvPr>
          <p:cNvSpPr>
            <a:spLocks noGrp="1"/>
          </p:cNvSpPr>
          <p:nvPr>
            <p:ph idx="1"/>
          </p:nvPr>
        </p:nvSpPr>
        <p:spPr/>
        <p:txBody>
          <a:bodyPr vert="horz" lIns="91440" tIns="45720" rIns="91440" bIns="45720" rtlCol="0" anchor="t">
            <a:normAutofit/>
          </a:bodyPr>
          <a:lstStyle/>
          <a:p>
            <a:r>
              <a:rPr lang="en-US" dirty="0"/>
              <a:t>Decide between qualitative, quantitative or mix-method approaches.</a:t>
            </a:r>
          </a:p>
          <a:p>
            <a:r>
              <a:rPr lang="en-US" dirty="0"/>
              <a:t>Choose how you wish to gather evidence (e.g. via surveys, interviews, observation or experiments).</a:t>
            </a:r>
          </a:p>
          <a:p>
            <a:r>
              <a:rPr lang="en-US" dirty="0"/>
              <a:t>Think about what evidence you would expect to find.</a:t>
            </a:r>
          </a:p>
          <a:p>
            <a:r>
              <a:rPr lang="en-US" dirty="0"/>
              <a:t>Decide how you will </a:t>
            </a:r>
            <a:r>
              <a:rPr lang="en-US" dirty="0" err="1"/>
              <a:t>analyse</a:t>
            </a:r>
            <a:r>
              <a:rPr lang="en-US" dirty="0"/>
              <a:t> the evidence that you’ve gathered.</a:t>
            </a:r>
          </a:p>
          <a:p>
            <a:r>
              <a:rPr lang="en-US" dirty="0"/>
              <a:t>Think about how the evidence will answer your question.</a:t>
            </a:r>
          </a:p>
        </p:txBody>
      </p:sp>
      <p:pic>
        <p:nvPicPr>
          <p:cNvPr id="5" name="Picture 4" descr="A green and white flag&#10;&#10;Description automatically generated">
            <a:extLst>
              <a:ext uri="{FF2B5EF4-FFF2-40B4-BE49-F238E27FC236}">
                <a16:creationId xmlns:a16="http://schemas.microsoft.com/office/drawing/2014/main" id="{9B6AB336-A550-31F3-B149-5F84FBCC3F89}"/>
              </a:ext>
            </a:extLst>
          </p:cNvPr>
          <p:cNvPicPr>
            <a:picLocks noChangeAspect="1"/>
          </p:cNvPicPr>
          <p:nvPr/>
        </p:nvPicPr>
        <p:blipFill>
          <a:blip r:embed="rId3"/>
          <a:stretch>
            <a:fillRect/>
          </a:stretch>
        </p:blipFill>
        <p:spPr>
          <a:xfrm>
            <a:off x="0" y="5341189"/>
            <a:ext cx="12192000" cy="1524000"/>
          </a:xfrm>
          <a:prstGeom prst="rect">
            <a:avLst/>
          </a:prstGeom>
        </p:spPr>
      </p:pic>
    </p:spTree>
    <p:extLst>
      <p:ext uri="{BB962C8B-B14F-4D97-AF65-F5344CB8AC3E}">
        <p14:creationId xmlns:p14="http://schemas.microsoft.com/office/powerpoint/2010/main" val="4066620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55B7B-2C3D-E404-4BEA-FF058FAA5F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950A6C-EDD6-D3A4-1BEB-1ED9C1F31BFA}"/>
              </a:ext>
            </a:extLst>
          </p:cNvPr>
          <p:cNvSpPr>
            <a:spLocks noGrp="1"/>
          </p:cNvSpPr>
          <p:nvPr>
            <p:ph type="title"/>
          </p:nvPr>
        </p:nvSpPr>
        <p:spPr/>
        <p:txBody>
          <a:bodyPr/>
          <a:lstStyle/>
          <a:p>
            <a:r>
              <a:rPr lang="en-US" dirty="0"/>
              <a:t>Put together a mini-proposal as a starting point for yourself with the following:</a:t>
            </a:r>
            <a:endParaRPr lang="en-GB" dirty="0"/>
          </a:p>
        </p:txBody>
      </p:sp>
      <p:sp>
        <p:nvSpPr>
          <p:cNvPr id="3" name="Content Placeholder 2">
            <a:extLst>
              <a:ext uri="{FF2B5EF4-FFF2-40B4-BE49-F238E27FC236}">
                <a16:creationId xmlns:a16="http://schemas.microsoft.com/office/drawing/2014/main" id="{278C65B5-F751-20AF-DFE2-DB42E6BB6C72}"/>
              </a:ext>
            </a:extLst>
          </p:cNvPr>
          <p:cNvSpPr>
            <a:spLocks noGrp="1"/>
          </p:cNvSpPr>
          <p:nvPr>
            <p:ph idx="1"/>
          </p:nvPr>
        </p:nvSpPr>
        <p:spPr/>
        <p:txBody>
          <a:bodyPr vert="horz" lIns="91440" tIns="45720" rIns="91440" bIns="45720" rtlCol="0" anchor="t">
            <a:normAutofit/>
          </a:bodyPr>
          <a:lstStyle/>
          <a:p>
            <a:pPr lvl="1"/>
            <a:r>
              <a:rPr lang="en-US" dirty="0"/>
              <a:t>A title</a:t>
            </a:r>
          </a:p>
          <a:p>
            <a:pPr lvl="1"/>
            <a:r>
              <a:rPr lang="en-US" dirty="0"/>
              <a:t>An introduction</a:t>
            </a:r>
          </a:p>
          <a:p>
            <a:pPr lvl="1"/>
            <a:r>
              <a:rPr lang="en-US" dirty="0"/>
              <a:t>Background information</a:t>
            </a:r>
          </a:p>
          <a:p>
            <a:pPr lvl="1"/>
            <a:r>
              <a:rPr lang="en-US" dirty="0"/>
              <a:t>Project method covering how you will gather evidence and what you will do with collected evidence</a:t>
            </a:r>
          </a:p>
          <a:p>
            <a:pPr lvl="1"/>
            <a:r>
              <a:rPr lang="en-US" dirty="0"/>
              <a:t>Ethical considerations such as informed consent, where applicable</a:t>
            </a:r>
          </a:p>
          <a:p>
            <a:pPr lvl="1"/>
            <a:r>
              <a:rPr lang="en-US" dirty="0"/>
              <a:t>Expected outcomes from your evidence gathering</a:t>
            </a:r>
          </a:p>
          <a:p>
            <a:pPr lvl="1"/>
            <a:r>
              <a:rPr lang="en-US" dirty="0"/>
              <a:t>A timeline</a:t>
            </a:r>
          </a:p>
          <a:p>
            <a:pPr lvl="1"/>
            <a:r>
              <a:rPr lang="en-US" dirty="0"/>
              <a:t>A list of resources (that you found to support you throughout the project)</a:t>
            </a:r>
          </a:p>
          <a:p>
            <a:pPr lvl="1"/>
            <a:endParaRPr lang="en-US" dirty="0"/>
          </a:p>
        </p:txBody>
      </p:sp>
      <p:pic>
        <p:nvPicPr>
          <p:cNvPr id="5" name="Picture 4" descr="A green and white flag&#10;&#10;Description automatically generated">
            <a:extLst>
              <a:ext uri="{FF2B5EF4-FFF2-40B4-BE49-F238E27FC236}">
                <a16:creationId xmlns:a16="http://schemas.microsoft.com/office/drawing/2014/main" id="{0E33176A-DA45-644E-1492-1AB4686789EB}"/>
              </a:ext>
            </a:extLst>
          </p:cNvPr>
          <p:cNvPicPr>
            <a:picLocks noChangeAspect="1"/>
          </p:cNvPicPr>
          <p:nvPr/>
        </p:nvPicPr>
        <p:blipFill>
          <a:blip r:embed="rId3"/>
          <a:stretch>
            <a:fillRect/>
          </a:stretch>
        </p:blipFill>
        <p:spPr>
          <a:xfrm>
            <a:off x="0" y="5341189"/>
            <a:ext cx="12192000" cy="1524000"/>
          </a:xfrm>
          <a:prstGeom prst="rect">
            <a:avLst/>
          </a:prstGeom>
        </p:spPr>
      </p:pic>
    </p:spTree>
    <p:extLst>
      <p:ext uri="{BB962C8B-B14F-4D97-AF65-F5344CB8AC3E}">
        <p14:creationId xmlns:p14="http://schemas.microsoft.com/office/powerpoint/2010/main" val="2053750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6E5FC-9A9C-B3B0-2191-10FDB8B25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3BCB15-5DBB-16AD-5628-073A6113DE9B}"/>
              </a:ext>
            </a:extLst>
          </p:cNvPr>
          <p:cNvSpPr>
            <a:spLocks noGrp="1"/>
          </p:cNvSpPr>
          <p:nvPr>
            <p:ph type="title"/>
          </p:nvPr>
        </p:nvSpPr>
        <p:spPr/>
        <p:txBody>
          <a:bodyPr/>
          <a:lstStyle/>
          <a:p>
            <a:r>
              <a:rPr lang="en-US" dirty="0"/>
              <a:t>Register your evidence gathering project</a:t>
            </a:r>
            <a:endParaRPr lang="en-GB" dirty="0"/>
          </a:p>
        </p:txBody>
      </p:sp>
      <p:sp>
        <p:nvSpPr>
          <p:cNvPr id="3" name="Content Placeholder 2">
            <a:extLst>
              <a:ext uri="{FF2B5EF4-FFF2-40B4-BE49-F238E27FC236}">
                <a16:creationId xmlns:a16="http://schemas.microsoft.com/office/drawing/2014/main" id="{AC24D2E0-65CC-8928-9C18-B696C7A6A92F}"/>
              </a:ext>
            </a:extLst>
          </p:cNvPr>
          <p:cNvSpPr>
            <a:spLocks noGrp="1"/>
          </p:cNvSpPr>
          <p:nvPr>
            <p:ph idx="1"/>
          </p:nvPr>
        </p:nvSpPr>
        <p:spPr/>
        <p:txBody>
          <a:bodyPr vert="horz" lIns="91440" tIns="45720" rIns="91440" bIns="45720" rtlCol="0" anchor="t">
            <a:normAutofit/>
          </a:bodyPr>
          <a:lstStyle/>
          <a:p>
            <a:r>
              <a:rPr lang="en-US" dirty="0"/>
              <a:t>The Evidence Gathering Registration Forms can be downloaded from this </a:t>
            </a:r>
            <a:r>
              <a:rPr lang="en-US" dirty="0">
                <a:hlinkClick r:id="rId3"/>
              </a:rPr>
              <a:t>page</a:t>
            </a:r>
            <a:r>
              <a:rPr lang="en-US" dirty="0"/>
              <a:t>.</a:t>
            </a:r>
          </a:p>
          <a:p>
            <a:r>
              <a:rPr lang="en-US" dirty="0" err="1"/>
              <a:t>Familiarise</a:t>
            </a:r>
            <a:r>
              <a:rPr lang="en-US" dirty="0"/>
              <a:t> yourself with Cumberland Council’s </a:t>
            </a:r>
            <a:r>
              <a:rPr lang="en-US" dirty="0">
                <a:hlinkClick r:id="rId4"/>
              </a:rPr>
              <a:t>Research Governance Framework</a:t>
            </a:r>
            <a:r>
              <a:rPr lang="en-US" dirty="0"/>
              <a:t>.</a:t>
            </a:r>
          </a:p>
          <a:p>
            <a:endParaRPr lang="en-US" dirty="0"/>
          </a:p>
          <a:p>
            <a:pPr marL="0" indent="0" algn="ctr">
              <a:buNone/>
            </a:pPr>
            <a:r>
              <a:rPr lang="en-US" dirty="0"/>
              <a:t> If you have questions,</a:t>
            </a:r>
          </a:p>
          <a:p>
            <a:pPr marL="0" indent="0" algn="ctr">
              <a:buNone/>
            </a:pPr>
            <a:r>
              <a:rPr lang="en-US" dirty="0"/>
              <a:t>contact us at </a:t>
            </a:r>
            <a:r>
              <a:rPr lang="en-US" dirty="0">
                <a:hlinkClick r:id="rId5"/>
              </a:rPr>
              <a:t>HDRC@cumberland.gov.uk</a:t>
            </a:r>
            <a:r>
              <a:rPr lang="en-US" dirty="0"/>
              <a:t> </a:t>
            </a:r>
          </a:p>
          <a:p>
            <a:endParaRPr lang="en-US" dirty="0"/>
          </a:p>
          <a:p>
            <a:endParaRPr lang="en-US" dirty="0"/>
          </a:p>
        </p:txBody>
      </p:sp>
      <p:pic>
        <p:nvPicPr>
          <p:cNvPr id="5" name="Picture 4" descr="A green and white flag&#10;&#10;Description automatically generated">
            <a:extLst>
              <a:ext uri="{FF2B5EF4-FFF2-40B4-BE49-F238E27FC236}">
                <a16:creationId xmlns:a16="http://schemas.microsoft.com/office/drawing/2014/main" id="{F9B66300-51D2-BC0E-7A1F-DB7A8828154B}"/>
              </a:ext>
            </a:extLst>
          </p:cNvPr>
          <p:cNvPicPr>
            <a:picLocks noChangeAspect="1"/>
          </p:cNvPicPr>
          <p:nvPr/>
        </p:nvPicPr>
        <p:blipFill>
          <a:blip r:embed="rId6"/>
          <a:stretch>
            <a:fillRect/>
          </a:stretch>
        </p:blipFill>
        <p:spPr>
          <a:xfrm>
            <a:off x="0" y="5341189"/>
            <a:ext cx="12192000" cy="1524000"/>
          </a:xfrm>
          <a:prstGeom prst="rect">
            <a:avLst/>
          </a:prstGeom>
        </p:spPr>
      </p:pic>
    </p:spTree>
    <p:extLst>
      <p:ext uri="{BB962C8B-B14F-4D97-AF65-F5344CB8AC3E}">
        <p14:creationId xmlns:p14="http://schemas.microsoft.com/office/powerpoint/2010/main" val="838074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2" ma:contentTypeDescription="Create a new document." ma:contentTypeScope="" ma:versionID="3a06cf707fb0c347a2283c82b5182abd">
  <xsd:schema xmlns:xsd="http://www.w3.org/2001/XMLSchema" xmlns:xs="http://www.w3.org/2001/XMLSchema" xmlns:p="http://schemas.microsoft.com/office/2006/metadata/properties" xmlns:ns2="5245fe8d-ef49-4d99-8522-886c641dbed7" targetNamespace="http://schemas.microsoft.com/office/2006/metadata/properties" ma:root="true" ma:fieldsID="c32beba2102a1c9f3e1ef13713fe7f2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D7FFD5-D448-4C24-BE20-E8D2F18DA1EB}">
  <ds:schemaRef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http://schemas.microsoft.com/office/2006/metadata/properties"/>
    <ds:schemaRef ds:uri="http://purl.org/dc/elements/1.1/"/>
    <ds:schemaRef ds:uri="5245fe8d-ef49-4d99-8522-886c641dbed7"/>
    <ds:schemaRef ds:uri="http://www.w3.org/XML/1998/namespace"/>
  </ds:schemaRefs>
</ds:datastoreItem>
</file>

<file path=customXml/itemProps2.xml><?xml version="1.0" encoding="utf-8"?>
<ds:datastoreItem xmlns:ds="http://schemas.openxmlformats.org/officeDocument/2006/customXml" ds:itemID="{903DBAC5-CB88-47BF-80CE-40EDFD05E9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45fe8d-ef49-4d99-8522-886c641dbe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F44BA9E-BBE4-4C26-822B-671529FC2C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521</Words>
  <Application>Microsoft Office PowerPoint</Application>
  <PresentationFormat>Widescreen</PresentationFormat>
  <Paragraphs>47</Paragraphs>
  <Slides>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Planning your evidence gathering project</vt:lpstr>
      <vt:lpstr>What is an evidence gathering project?</vt:lpstr>
      <vt:lpstr>How do we begin?</vt:lpstr>
      <vt:lpstr>Define your question</vt:lpstr>
      <vt:lpstr>Gather background information</vt:lpstr>
      <vt:lpstr>Consider who would be involved</vt:lpstr>
      <vt:lpstr>Choose a method to gather evidence</vt:lpstr>
      <vt:lpstr>Put together a mini-proposal as a starting point for yourself with the following:</vt:lpstr>
      <vt:lpstr>Register your evidence gathering project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Inequality and Determinants of Health</dc:title>
  <dc:creator>Karen Stuart</dc:creator>
  <cp:lastModifiedBy>Jae-Llane Ditchburn</cp:lastModifiedBy>
  <cp:revision>46</cp:revision>
  <dcterms:created xsi:type="dcterms:W3CDTF">2024-08-02T12:23:50Z</dcterms:created>
  <dcterms:modified xsi:type="dcterms:W3CDTF">2025-02-18T13:35:02Z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2024-08-02T12:24:57Z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ac0a92b9-6bb5-4b80-ae5c-5de86cc64bd2</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y fmtid="{D5CDD505-2E9C-101B-9397-08002B2CF9AE}" pid="10" name="MediaServiceImageTags">
    <vt:lpwstr/>
  </property>
</Properties>
</file>